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8"/>
  </p:notesMasterIdLst>
  <p:sldIdLst>
    <p:sldId id="258" r:id="rId2"/>
    <p:sldId id="350" r:id="rId3"/>
    <p:sldId id="357" r:id="rId4"/>
    <p:sldId id="354" r:id="rId5"/>
    <p:sldId id="352" r:id="rId6"/>
    <p:sldId id="353" r:id="rId7"/>
    <p:sldId id="259" r:id="rId8"/>
    <p:sldId id="355" r:id="rId9"/>
    <p:sldId id="260" r:id="rId10"/>
    <p:sldId id="262" r:id="rId11"/>
    <p:sldId id="263" r:id="rId12"/>
    <p:sldId id="264" r:id="rId13"/>
    <p:sldId id="267" r:id="rId14"/>
    <p:sldId id="268" r:id="rId15"/>
    <p:sldId id="356" r:id="rId16"/>
    <p:sldId id="274" r:id="rId17"/>
    <p:sldId id="270" r:id="rId18"/>
    <p:sldId id="271" r:id="rId19"/>
    <p:sldId id="272"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358" r:id="rId36"/>
    <p:sldId id="292" r:id="rId37"/>
    <p:sldId id="294" r:id="rId38"/>
    <p:sldId id="359" r:id="rId39"/>
    <p:sldId id="296" r:id="rId40"/>
    <p:sldId id="297" r:id="rId41"/>
    <p:sldId id="299" r:id="rId42"/>
    <p:sldId id="360" r:id="rId43"/>
    <p:sldId id="300" r:id="rId44"/>
    <p:sldId id="301" r:id="rId45"/>
    <p:sldId id="302" r:id="rId46"/>
    <p:sldId id="303" r:id="rId47"/>
    <p:sldId id="304" r:id="rId48"/>
    <p:sldId id="305" r:id="rId49"/>
    <p:sldId id="306" r:id="rId50"/>
    <p:sldId id="361" r:id="rId51"/>
    <p:sldId id="309"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4" r:id="rId65"/>
    <p:sldId id="326" r:id="rId66"/>
    <p:sldId id="327" r:id="rId67"/>
    <p:sldId id="328" r:id="rId68"/>
    <p:sldId id="362" r:id="rId69"/>
    <p:sldId id="331" r:id="rId70"/>
    <p:sldId id="332" r:id="rId71"/>
    <p:sldId id="333" r:id="rId72"/>
    <p:sldId id="335" r:id="rId73"/>
    <p:sldId id="336" r:id="rId74"/>
    <p:sldId id="337" r:id="rId75"/>
    <p:sldId id="338" r:id="rId76"/>
    <p:sldId id="339" r:id="rId77"/>
    <p:sldId id="341" r:id="rId78"/>
    <p:sldId id="342" r:id="rId79"/>
    <p:sldId id="343" r:id="rId80"/>
    <p:sldId id="344" r:id="rId81"/>
    <p:sldId id="363" r:id="rId82"/>
    <p:sldId id="346" r:id="rId83"/>
    <p:sldId id="347" r:id="rId84"/>
    <p:sldId id="348" r:id="rId85"/>
    <p:sldId id="349" r:id="rId86"/>
    <p:sldId id="364" r:id="rId8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1" d="100"/>
          <a:sy n="111" d="100"/>
        </p:scale>
        <p:origin x="816" y="11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9.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74918566775201"/>
          <c:y val="7.69230769230769E-2"/>
          <c:w val="0.86319218241042295"/>
          <c:h val="0.76254180602006705"/>
        </c:manualLayout>
      </c:layout>
      <c:barChart>
        <c:barDir val="col"/>
        <c:grouping val="stacked"/>
        <c:varyColors val="0"/>
        <c:ser>
          <c:idx val="0"/>
          <c:order val="0"/>
          <c:tx>
            <c:strRef>
              <c:f>Sheet1!$A$2</c:f>
              <c:strCache>
                <c:ptCount val="1"/>
              </c:strCache>
            </c:strRef>
          </c:tx>
          <c:spPr>
            <a:solidFill>
              <a:srgbClr val="63AAFE"/>
            </a:solidFill>
            <a:ln w="12698">
              <a:solidFill>
                <a:srgbClr val="000000"/>
              </a:solidFill>
              <a:prstDash val="solid"/>
            </a:ln>
          </c:spPr>
          <c:invertIfNegative val="0"/>
          <c:cat>
            <c:numRef>
              <c:f>Sheet1!$B$1:$G$1</c:f>
              <c:numCache>
                <c:formatCode>General</c:formatCode>
                <c:ptCount val="6"/>
                <c:pt idx="0">
                  <c:v>1</c:v>
                </c:pt>
                <c:pt idx="1">
                  <c:v>2</c:v>
                </c:pt>
                <c:pt idx="2">
                  <c:v>3</c:v>
                </c:pt>
                <c:pt idx="3">
                  <c:v>4</c:v>
                </c:pt>
                <c:pt idx="4">
                  <c:v>5</c:v>
                </c:pt>
                <c:pt idx="5">
                  <c:v>6</c:v>
                </c:pt>
              </c:numCache>
            </c:numRef>
          </c:cat>
          <c:val>
            <c:numRef>
              <c:f>Sheet1!$B$2:$G$2</c:f>
              <c:numCache>
                <c:formatCode>General</c:formatCode>
                <c:ptCount val="6"/>
                <c:pt idx="0">
                  <c:v>1</c:v>
                </c:pt>
                <c:pt idx="1">
                  <c:v>2</c:v>
                </c:pt>
                <c:pt idx="2">
                  <c:v>3</c:v>
                </c:pt>
                <c:pt idx="3">
                  <c:v>4</c:v>
                </c:pt>
                <c:pt idx="4">
                  <c:v>5</c:v>
                </c:pt>
                <c:pt idx="5">
                  <c:v>6</c:v>
                </c:pt>
              </c:numCache>
            </c:numRef>
          </c:val>
        </c:ser>
        <c:dLbls>
          <c:showLegendKey val="0"/>
          <c:showVal val="0"/>
          <c:showCatName val="0"/>
          <c:showSerName val="0"/>
          <c:showPercent val="0"/>
          <c:showBubbleSize val="0"/>
        </c:dLbls>
        <c:gapWidth val="0"/>
        <c:overlap val="100"/>
        <c:axId val="-489200320"/>
        <c:axId val="-489201952"/>
      </c:barChart>
      <c:catAx>
        <c:axId val="-489200320"/>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875" b="1" i="0" u="none" strike="noStrike" baseline="0">
                <a:solidFill>
                  <a:srgbClr val="000000"/>
                </a:solidFill>
                <a:latin typeface="Times New Roman"/>
                <a:ea typeface="Times New Roman"/>
                <a:cs typeface="Times New Roman"/>
              </a:defRPr>
            </a:pPr>
            <a:endParaRPr lang="en-US"/>
          </a:p>
        </c:txPr>
        <c:crossAx val="-489201952"/>
        <c:crosses val="autoZero"/>
        <c:auto val="1"/>
        <c:lblAlgn val="ctr"/>
        <c:lblOffset val="100"/>
        <c:tickLblSkip val="1"/>
        <c:tickMarkSkip val="1"/>
        <c:noMultiLvlLbl val="0"/>
      </c:catAx>
      <c:valAx>
        <c:axId val="-489201952"/>
        <c:scaling>
          <c:orientation val="minMax"/>
          <c:max val="7"/>
        </c:scaling>
        <c:delete val="0"/>
        <c:axPos val="l"/>
        <c:majorGridlines>
          <c:spPr>
            <a:ln w="12698">
              <a:solidFill>
                <a:srgbClr val="333399"/>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1875" b="1" i="0" u="none" strike="noStrike" baseline="0">
                <a:solidFill>
                  <a:srgbClr val="000000"/>
                </a:solidFill>
                <a:latin typeface="Times New Roman"/>
                <a:ea typeface="Times New Roman"/>
                <a:cs typeface="Times New Roman"/>
              </a:defRPr>
            </a:pPr>
            <a:endParaRPr lang="en-US"/>
          </a:p>
        </c:txPr>
        <c:crossAx val="-489200320"/>
        <c:crosses val="autoZero"/>
        <c:crossBetween val="between"/>
      </c:valAx>
      <c:spPr>
        <a:noFill/>
        <a:ln w="25397">
          <a:noFill/>
        </a:ln>
      </c:spPr>
    </c:plotArea>
    <c:plotVisOnly val="1"/>
    <c:dispBlanksAs val="gap"/>
    <c:showDLblsOverMax val="0"/>
  </c:chart>
  <c:spPr>
    <a:noFill/>
    <a:ln>
      <a:noFill/>
    </a:ln>
  </c:spPr>
  <c:txPr>
    <a:bodyPr/>
    <a:lstStyle/>
    <a:p>
      <a:pPr>
        <a:defRPr sz="1175" b="1" i="0" u="none" strike="noStrike" baseline="0">
          <a:solidFill>
            <a:srgbClr val="000000"/>
          </a:solidFill>
          <a:latin typeface="Tahoma"/>
          <a:ea typeface="Tahoma"/>
          <a:cs typeface="Tahoma"/>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C3E5ED-6ABE-E145-AB5D-2EFB0436F9B7}" type="datetimeFigureOut">
              <a:rPr lang="en-US" smtClean="0"/>
              <a:t>7/23/2014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F3BB4A-A782-E74B-A20C-29859C013CA4}" type="slidenum">
              <a:rPr lang="en-US" smtClean="0"/>
              <a:t>‹#›</a:t>
            </a:fld>
            <a:endParaRPr lang="en-US"/>
          </a:p>
        </p:txBody>
      </p:sp>
    </p:spTree>
    <p:extLst>
      <p:ext uri="{BB962C8B-B14F-4D97-AF65-F5344CB8AC3E}">
        <p14:creationId xmlns:p14="http://schemas.microsoft.com/office/powerpoint/2010/main" val="12964891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Vectors</a:t>
            </a:r>
          </a:p>
        </p:txBody>
      </p:sp>
      <p:sp>
        <p:nvSpPr>
          <p:cNvPr id="5" name="Rectangle 3"/>
          <p:cNvSpPr>
            <a:spLocks noGrp="1" noChangeArrowheads="1"/>
          </p:cNvSpPr>
          <p:nvPr>
            <p:ph type="dt" idx="1"/>
          </p:nvPr>
        </p:nvSpPr>
        <p:spPr>
          <a:ln/>
        </p:spPr>
        <p:txBody>
          <a:bodyPr/>
          <a:lstStyle/>
          <a:p>
            <a:fld id="{D2C29E4E-FEB8-524D-A3D8-1F3EBA04C5F8}" type="datetime8">
              <a:rPr lang="en-US"/>
              <a:pPr/>
              <a:t>7/23/2014 2:10 PM</a:t>
            </a:fld>
            <a:endParaRPr lang="en-US"/>
          </a:p>
        </p:txBody>
      </p:sp>
      <p:sp>
        <p:nvSpPr>
          <p:cNvPr id="6" name="Rectangle 7"/>
          <p:cNvSpPr>
            <a:spLocks noGrp="1" noChangeArrowheads="1"/>
          </p:cNvSpPr>
          <p:nvPr>
            <p:ph type="sldNum" sz="quarter" idx="5"/>
          </p:nvPr>
        </p:nvSpPr>
        <p:spPr>
          <a:ln/>
        </p:spPr>
        <p:txBody>
          <a:bodyPr/>
          <a:lstStyle/>
          <a:p>
            <a:fld id="{77C72004-A226-7744-83CA-8B78419BB3D0}" type="slidenum">
              <a:rPr lang="en-US"/>
              <a:pPr/>
              <a:t>20</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60203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Queues</a:t>
            </a:r>
          </a:p>
        </p:txBody>
      </p:sp>
      <p:sp>
        <p:nvSpPr>
          <p:cNvPr id="5" name="Rectangle 3"/>
          <p:cNvSpPr>
            <a:spLocks noGrp="1" noChangeArrowheads="1"/>
          </p:cNvSpPr>
          <p:nvPr>
            <p:ph type="dt" idx="1"/>
          </p:nvPr>
        </p:nvSpPr>
        <p:spPr>
          <a:ln/>
        </p:spPr>
        <p:txBody>
          <a:bodyPr/>
          <a:lstStyle/>
          <a:p>
            <a:fld id="{DCF397D5-0C15-3C45-A8FC-CCD274E8DA6B}" type="datetime8">
              <a:rPr lang="en-US"/>
              <a:pPr/>
              <a:t>7/23/2014 2:10 PM</a:t>
            </a:fld>
            <a:endParaRPr lang="en-US"/>
          </a:p>
        </p:txBody>
      </p:sp>
      <p:sp>
        <p:nvSpPr>
          <p:cNvPr id="6" name="Rectangle 7"/>
          <p:cNvSpPr>
            <a:spLocks noGrp="1" noChangeArrowheads="1"/>
          </p:cNvSpPr>
          <p:nvPr>
            <p:ph type="sldNum" sz="quarter" idx="5"/>
          </p:nvPr>
        </p:nvSpPr>
        <p:spPr>
          <a:ln/>
        </p:spPr>
        <p:txBody>
          <a:bodyPr/>
          <a:lstStyle/>
          <a:p>
            <a:fld id="{AC55FDAE-DC3D-5846-A53F-D693F44DDFA6}" type="slidenum">
              <a:rPr lang="en-US"/>
              <a:pPr/>
              <a:t>28</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62606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Sequences</a:t>
            </a:r>
          </a:p>
        </p:txBody>
      </p:sp>
      <p:sp>
        <p:nvSpPr>
          <p:cNvPr id="5" name="Rectangle 3"/>
          <p:cNvSpPr>
            <a:spLocks noGrp="1" noChangeArrowheads="1"/>
          </p:cNvSpPr>
          <p:nvPr>
            <p:ph type="dt" idx="1"/>
          </p:nvPr>
        </p:nvSpPr>
        <p:spPr>
          <a:ln/>
        </p:spPr>
        <p:txBody>
          <a:bodyPr/>
          <a:lstStyle/>
          <a:p>
            <a:fld id="{75FDFB96-FBEF-7242-9827-AD401A1264F1}" type="datetime8">
              <a:rPr lang="en-US"/>
              <a:pPr/>
              <a:t>7/23/2014 2:10 PM</a:t>
            </a:fld>
            <a:endParaRPr lang="en-US"/>
          </a:p>
        </p:txBody>
      </p:sp>
      <p:sp>
        <p:nvSpPr>
          <p:cNvPr id="6" name="Rectangle 7"/>
          <p:cNvSpPr>
            <a:spLocks noGrp="1" noChangeArrowheads="1"/>
          </p:cNvSpPr>
          <p:nvPr>
            <p:ph type="sldNum" sz="quarter" idx="5"/>
          </p:nvPr>
        </p:nvSpPr>
        <p:spPr>
          <a:ln/>
        </p:spPr>
        <p:txBody>
          <a:bodyPr/>
          <a:lstStyle/>
          <a:p>
            <a:fld id="{45E00346-6495-7841-BEC9-36A628236FB4}" type="slidenum">
              <a:rPr lang="en-US"/>
              <a:pPr/>
              <a:t>31</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83931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Heaps</a:t>
            </a:r>
          </a:p>
        </p:txBody>
      </p:sp>
      <p:sp>
        <p:nvSpPr>
          <p:cNvPr id="5" name="Rectangle 3"/>
          <p:cNvSpPr>
            <a:spLocks noGrp="1" noChangeArrowheads="1"/>
          </p:cNvSpPr>
          <p:nvPr>
            <p:ph type="dt" idx="1"/>
          </p:nvPr>
        </p:nvSpPr>
        <p:spPr>
          <a:ln/>
        </p:spPr>
        <p:txBody>
          <a:bodyPr/>
          <a:lstStyle/>
          <a:p>
            <a:fld id="{EA9BBDB1-F440-C04F-90E0-DAA2C4007958}" type="datetime8">
              <a:rPr lang="en-US"/>
              <a:pPr/>
              <a:t>7/23/2014 2:10 PM</a:t>
            </a:fld>
            <a:endParaRPr lang="en-US"/>
          </a:p>
        </p:txBody>
      </p:sp>
      <p:sp>
        <p:nvSpPr>
          <p:cNvPr id="6" name="Rectangle 7"/>
          <p:cNvSpPr>
            <a:spLocks noGrp="1" noChangeArrowheads="1"/>
          </p:cNvSpPr>
          <p:nvPr>
            <p:ph type="sldNum" sz="quarter" idx="5"/>
          </p:nvPr>
        </p:nvSpPr>
        <p:spPr>
          <a:ln/>
        </p:spPr>
        <p:txBody>
          <a:bodyPr/>
          <a:lstStyle/>
          <a:p>
            <a:fld id="{80A803CE-CE48-3840-80DD-36C9E772E974}" type="slidenum">
              <a:rPr lang="en-US"/>
              <a:pPr/>
              <a:t>56</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99527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Locators</a:t>
            </a:r>
          </a:p>
        </p:txBody>
      </p:sp>
      <p:sp>
        <p:nvSpPr>
          <p:cNvPr id="5" name="Rectangle 3"/>
          <p:cNvSpPr>
            <a:spLocks noGrp="1" noChangeArrowheads="1"/>
          </p:cNvSpPr>
          <p:nvPr>
            <p:ph type="dt" idx="1"/>
          </p:nvPr>
        </p:nvSpPr>
        <p:spPr>
          <a:ln/>
        </p:spPr>
        <p:txBody>
          <a:bodyPr/>
          <a:lstStyle/>
          <a:p>
            <a:fld id="{B474A7F6-18C6-994D-B5EC-AEBF5F85C7E8}" type="datetime8">
              <a:rPr lang="en-US"/>
              <a:pPr/>
              <a:t>7/23/2014 2:10 PM</a:t>
            </a:fld>
            <a:endParaRPr lang="en-US"/>
          </a:p>
        </p:txBody>
      </p:sp>
      <p:sp>
        <p:nvSpPr>
          <p:cNvPr id="6" name="Rectangle 7"/>
          <p:cNvSpPr>
            <a:spLocks noGrp="1" noChangeArrowheads="1"/>
          </p:cNvSpPr>
          <p:nvPr>
            <p:ph type="sldNum" sz="quarter" idx="5"/>
          </p:nvPr>
        </p:nvSpPr>
        <p:spPr>
          <a:ln/>
        </p:spPr>
        <p:txBody>
          <a:bodyPr/>
          <a:lstStyle/>
          <a:p>
            <a:fld id="{EDD3FD5B-0A58-9247-9C67-99979BF3781D}" type="slidenum">
              <a:rPr lang="en-US"/>
              <a:pPr/>
              <a:t>62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98470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Locators</a:t>
            </a:r>
          </a:p>
        </p:txBody>
      </p:sp>
      <p:sp>
        <p:nvSpPr>
          <p:cNvPr id="5" name="Rectangle 3"/>
          <p:cNvSpPr>
            <a:spLocks noGrp="1" noChangeArrowheads="1"/>
          </p:cNvSpPr>
          <p:nvPr>
            <p:ph type="dt" idx="1"/>
          </p:nvPr>
        </p:nvSpPr>
        <p:spPr>
          <a:ln/>
        </p:spPr>
        <p:txBody>
          <a:bodyPr/>
          <a:lstStyle/>
          <a:p>
            <a:fld id="{59A35EDE-3402-2C4F-BDEC-93DCCEC79762}" type="datetime8">
              <a:rPr lang="en-US"/>
              <a:pPr/>
              <a:t>7/23/2014 2:10 PM</a:t>
            </a:fld>
            <a:endParaRPr lang="en-US"/>
          </a:p>
        </p:txBody>
      </p:sp>
      <p:sp>
        <p:nvSpPr>
          <p:cNvPr id="6" name="Rectangle 7"/>
          <p:cNvSpPr>
            <a:spLocks noGrp="1" noChangeArrowheads="1"/>
          </p:cNvSpPr>
          <p:nvPr>
            <p:ph type="sldNum" sz="quarter" idx="5"/>
          </p:nvPr>
        </p:nvSpPr>
        <p:spPr>
          <a:ln/>
        </p:spPr>
        <p:txBody>
          <a:bodyPr/>
          <a:lstStyle/>
          <a:p>
            <a:fld id="{4DE6DE5B-86C0-E44A-A049-70D37AD94CE8}" type="slidenum">
              <a:rPr lang="en-US"/>
              <a:pPr/>
              <a:t>64</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35658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CA"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8CA105AC-5FD4-5246-8050-78B6D28DBF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8CA105AC-5FD4-5246-8050-78B6D28DBFC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CA" smtClean="0"/>
              <a:t>Click to edit Master title style</a:t>
            </a:r>
            <a:endParaRPr lang="en-US"/>
          </a:p>
        </p:txBody>
      </p:sp>
      <p:sp>
        <p:nvSpPr>
          <p:cNvPr id="3" name="Text Placeholder 2"/>
          <p:cNvSpPr>
            <a:spLocks noGrp="1"/>
          </p:cNvSpPr>
          <p:nvPr>
            <p:ph type="body" sz="half" idx="1"/>
          </p:nvPr>
        </p:nvSpPr>
        <p:spPr>
          <a:xfrm>
            <a:off x="838200" y="1905000"/>
            <a:ext cx="3810000" cy="41148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hart Placeholder 3"/>
          <p:cNvSpPr>
            <a:spLocks noGrp="1"/>
          </p:cNvSpPr>
          <p:nvPr>
            <p:ph type="chart" sz="half" idx="2"/>
          </p:nvPr>
        </p:nvSpPr>
        <p:spPr>
          <a:xfrm>
            <a:off x="4800600" y="1905000"/>
            <a:ext cx="3810000" cy="4114800"/>
          </a:xfrm>
        </p:spPr>
        <p:txBody>
          <a:bodyPr/>
          <a:lstStyle/>
          <a:p>
            <a:endParaRPr lang="en-US"/>
          </a:p>
        </p:txBody>
      </p:sp>
      <p:sp>
        <p:nvSpPr>
          <p:cNvPr id="7"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CA" smtClean="0"/>
              <a:t>Click to edit Master title style</a:t>
            </a:r>
            <a:endParaRPr lang="en-US"/>
          </a:p>
        </p:txBody>
      </p:sp>
      <p:sp>
        <p:nvSpPr>
          <p:cNvPr id="3" name="Text Placeholder 2"/>
          <p:cNvSpPr>
            <a:spLocks noGrp="1"/>
          </p:cNvSpPr>
          <p:nvPr>
            <p:ph type="body" sz="half" idx="1"/>
          </p:nvPr>
        </p:nvSpPr>
        <p:spPr>
          <a:xfrm>
            <a:off x="838200" y="1905000"/>
            <a:ext cx="3810000" cy="41148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C17E6FF3-647C-8041-8AB3-2B1FE324C64E}"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CA" smtClean="0"/>
              <a:t>Click to edit Master title style</a:t>
            </a:r>
            <a:endParaRPr lang="en-US"/>
          </a:p>
        </p:txBody>
      </p:sp>
      <p:sp>
        <p:nvSpPr>
          <p:cNvPr id="3" name="Text Placeholder 2"/>
          <p:cNvSpPr>
            <a:spLocks noGrp="1"/>
          </p:cNvSpPr>
          <p:nvPr>
            <p:ph type="body" sz="half" idx="1"/>
          </p:nvPr>
        </p:nvSpPr>
        <p:spPr>
          <a:xfrm>
            <a:off x="838200" y="1905000"/>
            <a:ext cx="7772400" cy="19812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838200" y="4038600"/>
            <a:ext cx="7772400" cy="19812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smtClean="0"/>
            </a:lvl1pPr>
          </a:lstStyle>
          <a:p>
            <a:fld id="{EFC6C06A-F6F9-EC44-B3C7-C37AAF3452F2}" type="datetime8">
              <a:rPr lang="en-US"/>
              <a:pPr/>
              <a:t>7/23/2014 2:10 PM</a:t>
            </a:fld>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r>
              <a:rPr lang="en-US" smtClean="0"/>
              <a:t>Adaptable Priority Queues</a:t>
            </a:r>
            <a:endParaRPr lang="en-US"/>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a:defRPr smtClean="0"/>
            </a:lvl1pPr>
          </a:lstStyle>
          <a:p>
            <a:fld id="{377D8D67-FA48-7A46-9E8D-F39EDD438530}" type="slidenum">
              <a:rPr lang="en-US"/>
              <a:pPr/>
              <a:t>‹#›</a:t>
            </a:fld>
            <a:endParaRPr lang="en-US"/>
          </a:p>
        </p:txBody>
      </p:sp>
    </p:spTree>
    <p:extLst>
      <p:ext uri="{BB962C8B-B14F-4D97-AF65-F5344CB8AC3E}">
        <p14:creationId xmlns:p14="http://schemas.microsoft.com/office/powerpoint/2010/main" val="2185795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400"/>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8CA105AC-5FD4-5246-8050-78B6D28DBFC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5" name="Slide Number Placeholder 4"/>
          <p:cNvSpPr>
            <a:spLocks noGrp="1"/>
          </p:cNvSpPr>
          <p:nvPr>
            <p:ph type="sldNum" sz="quarter" idx="11"/>
          </p:nvPr>
        </p:nvSpPr>
        <p:spPr>
          <a:xfrm>
            <a:off x="4521200" y="6451212"/>
            <a:ext cx="660400" cy="273051"/>
          </a:xfrm>
          <a:prstGeom prst="rect">
            <a:avLst/>
          </a:prstGeom>
        </p:spPr>
        <p:txBody>
          <a:bodyPr/>
          <a:lstStyle>
            <a:lvl1pPr>
              <a:defRPr smtClean="0"/>
            </a:lvl1pPr>
          </a:lstStyle>
          <a:p>
            <a:fld id="{8CA105AC-5FD4-5246-8050-78B6D28DBFC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02507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02507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07247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171223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07247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171223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8" name="Slide Number Placeholder 7"/>
          <p:cNvSpPr>
            <a:spLocks noGrp="1"/>
          </p:cNvSpPr>
          <p:nvPr>
            <p:ph type="sldNum" sz="quarter" idx="11"/>
          </p:nvPr>
        </p:nvSpPr>
        <p:spPr>
          <a:xfrm>
            <a:off x="4521200" y="6451212"/>
            <a:ext cx="660400" cy="273051"/>
          </a:xfrm>
          <a:prstGeom prst="rect">
            <a:avLst/>
          </a:prstGeom>
        </p:spPr>
        <p:txBody>
          <a:bodyPr/>
          <a:lstStyle>
            <a:lvl1pPr>
              <a:defRPr smtClean="0"/>
            </a:lvl1pPr>
          </a:lstStyle>
          <a:p>
            <a:fld id="{8CA105AC-5FD4-5246-8050-78B6D28DBFC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4" name="Slide Number Placeholder 3"/>
          <p:cNvSpPr>
            <a:spLocks noGrp="1"/>
          </p:cNvSpPr>
          <p:nvPr>
            <p:ph type="sldNum" sz="quarter" idx="11"/>
          </p:nvPr>
        </p:nvSpPr>
        <p:spPr>
          <a:xfrm>
            <a:off x="4521200" y="6451212"/>
            <a:ext cx="660400" cy="273051"/>
          </a:xfrm>
          <a:prstGeom prst="rect">
            <a:avLst/>
          </a:prstGeom>
        </p:spPr>
        <p:txBody>
          <a:bodyPr/>
          <a:lstStyle>
            <a:lvl1pPr>
              <a:defRPr smtClean="0"/>
            </a:lvl1pPr>
          </a:lstStyle>
          <a:p>
            <a:fld id="{8CA105AC-5FD4-5246-8050-78B6D28DBF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4521200" y="6451212"/>
            <a:ext cx="660400" cy="273051"/>
          </a:xfrm>
          <a:prstGeom prst="rect">
            <a:avLst/>
          </a:prstGeom>
        </p:spPr>
        <p:txBody>
          <a:bodyPr/>
          <a:lstStyle>
            <a:lvl1pPr>
              <a:defRPr smtClean="0"/>
            </a:lvl1pPr>
          </a:lstStyle>
          <a:p>
            <a:fld id="{8CA105AC-5FD4-5246-8050-78B6D28DBF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6" name="Slide Number Placeholder 5"/>
          <p:cNvSpPr>
            <a:spLocks noGrp="1"/>
          </p:cNvSpPr>
          <p:nvPr>
            <p:ph type="sldNum" sz="quarter" idx="11"/>
          </p:nvPr>
        </p:nvSpPr>
        <p:spPr>
          <a:xfrm>
            <a:off x="4521200" y="6451212"/>
            <a:ext cx="660400" cy="273051"/>
          </a:xfrm>
          <a:prstGeom prst="rect">
            <a:avLst/>
          </a:prstGeom>
        </p:spPr>
        <p:txBody>
          <a:bodyPr/>
          <a:lstStyle>
            <a:lvl1pPr>
              <a:defRPr smtClean="0"/>
            </a:lvl1pPr>
          </a:lstStyle>
          <a:p>
            <a:fld id="{8CA105AC-5FD4-5246-8050-78B6D28DBFC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6" name="Slide Number Placeholder 5"/>
          <p:cNvSpPr>
            <a:spLocks noGrp="1"/>
          </p:cNvSpPr>
          <p:nvPr>
            <p:ph type="sldNum" sz="quarter" idx="11"/>
          </p:nvPr>
        </p:nvSpPr>
        <p:spPr>
          <a:xfrm>
            <a:off x="4521200" y="6451212"/>
            <a:ext cx="660400" cy="273051"/>
          </a:xfrm>
          <a:prstGeom prst="rect">
            <a:avLst/>
          </a:prstGeom>
        </p:spPr>
        <p:txBody>
          <a:bodyPr/>
          <a:lstStyle>
            <a:lvl1pPr>
              <a:defRPr smtClean="0"/>
            </a:lvl1pPr>
          </a:lstStyle>
          <a:p>
            <a:fld id="{8CA105AC-5FD4-5246-8050-78B6D28DBFC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5664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CA" smtClean="0"/>
              <a:t>Click to edit Master title style</a:t>
            </a:r>
            <a:endParaRPr lang="en-US"/>
          </a:p>
        </p:txBody>
      </p:sp>
      <p:sp>
        <p:nvSpPr>
          <p:cNvPr id="1027" name="Rectangle 3"/>
          <p:cNvSpPr>
            <a:spLocks noGrp="1" noChangeArrowheads="1"/>
          </p:cNvSpPr>
          <p:nvPr>
            <p:ph type="body" idx="1"/>
          </p:nvPr>
        </p:nvSpPr>
        <p:spPr bwMode="auto">
          <a:xfrm>
            <a:off x="457200" y="1169110"/>
            <a:ext cx="8229600" cy="49570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pic>
        <p:nvPicPr>
          <p:cNvPr id="1031" name="Picture 7" descr="YorkULogoHor(large)"/>
          <p:cNvPicPr>
            <a:picLocks noChangeAspect="1" noChangeArrowheads="1"/>
          </p:cNvPicPr>
          <p:nvPr/>
        </p:nvPicPr>
        <p:blipFill>
          <a:blip r:embed="rId16">
            <a:clrChange>
              <a:clrFrom>
                <a:srgbClr val="FFFFFF"/>
              </a:clrFrom>
              <a:clrTo>
                <a:srgbClr val="FFFFFF">
                  <a:alpha val="0"/>
                </a:srgbClr>
              </a:clrTo>
            </a:clrChange>
          </a:blip>
          <a:srcRect/>
          <a:stretch>
            <a:fillRect/>
          </a:stretch>
        </p:blipFill>
        <p:spPr bwMode="auto">
          <a:xfrm>
            <a:off x="0" y="6313525"/>
            <a:ext cx="1365250" cy="544475"/>
          </a:xfrm>
          <a:prstGeom prst="rect">
            <a:avLst/>
          </a:prstGeom>
          <a:noFill/>
        </p:spPr>
      </p:pic>
      <p:sp>
        <p:nvSpPr>
          <p:cNvPr id="7" name="TextBox 6"/>
          <p:cNvSpPr txBox="1"/>
          <p:nvPr/>
        </p:nvSpPr>
        <p:spPr>
          <a:xfrm>
            <a:off x="6523264" y="6447263"/>
            <a:ext cx="2620736" cy="276999"/>
          </a:xfrm>
          <a:prstGeom prst="rect">
            <a:avLst/>
          </a:prstGeom>
          <a:noFill/>
        </p:spPr>
        <p:txBody>
          <a:bodyPr wrap="square" rtlCol="0">
            <a:spAutoFit/>
          </a:bodyPr>
          <a:lstStyle/>
          <a:p>
            <a:r>
              <a:rPr lang="en-US" sz="1200" dirty="0" smtClean="0"/>
              <a:t>Last Updated:  </a:t>
            </a:r>
            <a:r>
              <a:rPr lang="en-CA" sz="1200" dirty="0" smtClean="0"/>
              <a:t>2014-02-23 9:50 AM</a:t>
            </a:r>
            <a:endParaRPr lang="en-US" sz="1200" dirty="0"/>
          </a:p>
        </p:txBody>
      </p:sp>
      <p:sp>
        <p:nvSpPr>
          <p:cNvPr id="8" name="TextBox 7"/>
          <p:cNvSpPr txBox="1"/>
          <p:nvPr/>
        </p:nvSpPr>
        <p:spPr>
          <a:xfrm>
            <a:off x="1365250" y="6322237"/>
            <a:ext cx="874759" cy="276999"/>
          </a:xfrm>
          <a:prstGeom prst="rect">
            <a:avLst/>
          </a:prstGeom>
          <a:noFill/>
        </p:spPr>
        <p:txBody>
          <a:bodyPr wrap="none" rtlCol="0">
            <a:spAutoFit/>
          </a:bodyPr>
          <a:lstStyle/>
          <a:p>
            <a:r>
              <a:rPr lang="en-US" sz="1200" dirty="0" smtClean="0"/>
              <a:t>CSE 2011</a:t>
            </a:r>
            <a:endParaRPr lang="en-US" sz="1200" dirty="0"/>
          </a:p>
        </p:txBody>
      </p:sp>
      <p:sp>
        <p:nvSpPr>
          <p:cNvPr id="9" name="TextBox 8"/>
          <p:cNvSpPr txBox="1"/>
          <p:nvPr/>
        </p:nvSpPr>
        <p:spPr>
          <a:xfrm>
            <a:off x="1365250" y="6542901"/>
            <a:ext cx="1074107" cy="276999"/>
          </a:xfrm>
          <a:prstGeom prst="rect">
            <a:avLst/>
          </a:prstGeom>
          <a:noFill/>
        </p:spPr>
        <p:txBody>
          <a:bodyPr wrap="none" rtlCol="0">
            <a:spAutoFit/>
          </a:bodyPr>
          <a:lstStyle/>
          <a:p>
            <a:r>
              <a:rPr lang="en-US" sz="1200" dirty="0" smtClean="0"/>
              <a:t>Prof. J. Elder</a:t>
            </a:r>
            <a:endParaRPr lang="en-US" sz="1200" dirty="0"/>
          </a:p>
        </p:txBody>
      </p:sp>
      <p:sp>
        <p:nvSpPr>
          <p:cNvPr id="10" name="TextBox 9"/>
          <p:cNvSpPr txBox="1"/>
          <p:nvPr/>
        </p:nvSpPr>
        <p:spPr>
          <a:xfrm>
            <a:off x="4292600" y="6447263"/>
            <a:ext cx="560745" cy="276999"/>
          </a:xfrm>
          <a:prstGeom prst="rect">
            <a:avLst/>
          </a:prstGeom>
          <a:noFill/>
        </p:spPr>
        <p:txBody>
          <a:bodyPr wrap="none" rtlCol="0">
            <a:spAutoFit/>
          </a:bodyPr>
          <a:lstStyle/>
          <a:p>
            <a:r>
              <a:rPr lang="en-US" sz="1200" dirty="0" smtClean="0"/>
              <a:t>- </a:t>
            </a:r>
            <a:fld id="{B2C42470-DA64-F644-A452-83824504D888}" type="slidenum">
              <a:rPr lang="en-US" sz="1200" smtClean="0"/>
              <a:pPr/>
              <a:t>‹#›</a:t>
            </a:fld>
            <a:r>
              <a:rPr lang="en-US" sz="1200" dirty="0" smtClean="0"/>
              <a:t> -</a:t>
            </a:r>
            <a:endParaRPr lang="en-US" sz="120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txStyles>
    <p:titleStyle>
      <a:lvl1pPr algn="ctr" rtl="0" eaLnBrk="1" fontAlgn="base" hangingPunct="1">
        <a:spcBef>
          <a:spcPct val="0"/>
        </a:spcBef>
        <a:spcAft>
          <a:spcPct val="0"/>
        </a:spcAft>
        <a:defRPr sz="3200">
          <a:solidFill>
            <a:schemeClr val="tx2"/>
          </a:solidFill>
          <a:latin typeface="+mj-lt"/>
          <a:ea typeface="+mj-ea"/>
          <a:cs typeface="+mj-cs"/>
        </a:defRPr>
      </a:lvl1pPr>
      <a:lvl2pPr algn="ctr" rtl="0" eaLnBrk="1" fontAlgn="base" hangingPunct="1">
        <a:spcBef>
          <a:spcPct val="0"/>
        </a:spcBef>
        <a:spcAft>
          <a:spcPct val="0"/>
        </a:spcAft>
        <a:defRPr sz="3200">
          <a:solidFill>
            <a:schemeClr val="tx2"/>
          </a:solidFill>
          <a:latin typeface="Arial" pitchFamily="-110" charset="0"/>
        </a:defRPr>
      </a:lvl2pPr>
      <a:lvl3pPr algn="ctr" rtl="0" eaLnBrk="1" fontAlgn="base" hangingPunct="1">
        <a:spcBef>
          <a:spcPct val="0"/>
        </a:spcBef>
        <a:spcAft>
          <a:spcPct val="0"/>
        </a:spcAft>
        <a:defRPr sz="3200">
          <a:solidFill>
            <a:schemeClr val="tx2"/>
          </a:solidFill>
          <a:latin typeface="Arial" pitchFamily="-110" charset="0"/>
        </a:defRPr>
      </a:lvl3pPr>
      <a:lvl4pPr algn="ctr" rtl="0" eaLnBrk="1" fontAlgn="base" hangingPunct="1">
        <a:spcBef>
          <a:spcPct val="0"/>
        </a:spcBef>
        <a:spcAft>
          <a:spcPct val="0"/>
        </a:spcAft>
        <a:defRPr sz="3200">
          <a:solidFill>
            <a:schemeClr val="tx2"/>
          </a:solidFill>
          <a:latin typeface="Arial" pitchFamily="-110" charset="0"/>
        </a:defRPr>
      </a:lvl4pPr>
      <a:lvl5pPr algn="ctr" rtl="0" eaLnBrk="1" fontAlgn="base" hangingPunct="1">
        <a:spcBef>
          <a:spcPct val="0"/>
        </a:spcBef>
        <a:spcAft>
          <a:spcPct val="0"/>
        </a:spcAft>
        <a:defRPr sz="3200">
          <a:solidFill>
            <a:schemeClr val="tx2"/>
          </a:solidFill>
          <a:latin typeface="Arial" pitchFamily="-110" charset="0"/>
        </a:defRPr>
      </a:lvl5pPr>
      <a:lvl6pPr marL="457200" algn="ctr" rtl="0" eaLnBrk="1" fontAlgn="base" hangingPunct="1">
        <a:spcBef>
          <a:spcPct val="0"/>
        </a:spcBef>
        <a:spcAft>
          <a:spcPct val="0"/>
        </a:spcAft>
        <a:defRPr sz="3200">
          <a:solidFill>
            <a:schemeClr val="tx2"/>
          </a:solidFill>
          <a:latin typeface="Arial" pitchFamily="-110" charset="0"/>
        </a:defRPr>
      </a:lvl6pPr>
      <a:lvl7pPr marL="914400" algn="ctr" rtl="0" eaLnBrk="1" fontAlgn="base" hangingPunct="1">
        <a:spcBef>
          <a:spcPct val="0"/>
        </a:spcBef>
        <a:spcAft>
          <a:spcPct val="0"/>
        </a:spcAft>
        <a:defRPr sz="3200">
          <a:solidFill>
            <a:schemeClr val="tx2"/>
          </a:solidFill>
          <a:latin typeface="Arial" pitchFamily="-110" charset="0"/>
        </a:defRPr>
      </a:lvl7pPr>
      <a:lvl8pPr marL="1371600" algn="ctr" rtl="0" eaLnBrk="1" fontAlgn="base" hangingPunct="1">
        <a:spcBef>
          <a:spcPct val="0"/>
        </a:spcBef>
        <a:spcAft>
          <a:spcPct val="0"/>
        </a:spcAft>
        <a:defRPr sz="3200">
          <a:solidFill>
            <a:schemeClr val="tx2"/>
          </a:solidFill>
          <a:latin typeface="Arial" pitchFamily="-110" charset="0"/>
        </a:defRPr>
      </a:lvl8pPr>
      <a:lvl9pPr marL="1828800" algn="ctr" rtl="0" eaLnBrk="1" fontAlgn="base" hangingPunct="1">
        <a:spcBef>
          <a:spcPct val="0"/>
        </a:spcBef>
        <a:spcAft>
          <a:spcPct val="0"/>
        </a:spcAft>
        <a:defRPr sz="3200">
          <a:solidFill>
            <a:schemeClr val="tx2"/>
          </a:solidFill>
          <a:latin typeface="Arial" pitchFamily="-110" charset="0"/>
        </a:defRPr>
      </a:lvl9pPr>
    </p:titleStyle>
    <p:bodyStyle>
      <a:lvl1pPr marL="342900" indent="-342900" algn="l" rtl="0" eaLnBrk="1" fontAlgn="base" hangingPunct="1">
        <a:spcBef>
          <a:spcPct val="50000"/>
        </a:spcBef>
        <a:spcAft>
          <a:spcPct val="0"/>
        </a:spcAft>
        <a:buClr>
          <a:schemeClr val="tx2"/>
        </a:buClr>
        <a:buFont typeface="Wingdings" charset="2"/>
        <a:buChar char="Ø"/>
        <a:defRPr sz="2400">
          <a:solidFill>
            <a:schemeClr val="tx1"/>
          </a:solidFill>
          <a:latin typeface="+mn-lt"/>
          <a:ea typeface="+mn-ea"/>
          <a:cs typeface="+mn-cs"/>
        </a:defRPr>
      </a:lvl1pPr>
      <a:lvl2pPr marL="742950" indent="-285750" algn="l" rtl="0" eaLnBrk="1" fontAlgn="base" hangingPunct="1">
        <a:spcBef>
          <a:spcPct val="50000"/>
        </a:spcBef>
        <a:spcAft>
          <a:spcPct val="0"/>
        </a:spcAft>
        <a:buClr>
          <a:schemeClr val="accent2"/>
        </a:buClr>
        <a:buFont typeface="Wingdings" charset="2"/>
        <a:buChar char="q"/>
        <a:defRPr sz="2000">
          <a:solidFill>
            <a:schemeClr val="tx1"/>
          </a:solidFill>
          <a:latin typeface="+mn-lt"/>
          <a:ea typeface="ＭＳ Ｐゴシック" pitchFamily="-110" charset="-128"/>
        </a:defRPr>
      </a:lvl2pPr>
      <a:lvl3pPr marL="1143000" indent="-228600" algn="l" rtl="0" eaLnBrk="1" fontAlgn="base" hangingPunct="1">
        <a:spcBef>
          <a:spcPct val="50000"/>
        </a:spcBef>
        <a:spcAft>
          <a:spcPct val="0"/>
        </a:spcAft>
        <a:buClr>
          <a:schemeClr val="accent3"/>
        </a:buClr>
        <a:buFont typeface="Wingdings" charset="2"/>
        <a:buChar char="²"/>
        <a:defRPr>
          <a:solidFill>
            <a:schemeClr val="tx1"/>
          </a:solidFill>
          <a:latin typeface="+mn-lt"/>
          <a:ea typeface="ＭＳ Ｐゴシック" pitchFamily="-110" charset="-128"/>
        </a:defRPr>
      </a:lvl3pPr>
      <a:lvl4pPr marL="1600200" indent="-228600" algn="l" rtl="0" eaLnBrk="1" fontAlgn="base" hangingPunct="1">
        <a:spcBef>
          <a:spcPct val="50000"/>
        </a:spcBef>
        <a:spcAft>
          <a:spcPct val="0"/>
        </a:spcAft>
        <a:buClr>
          <a:srgbClr val="FF00FF"/>
        </a:buClr>
        <a:buFont typeface="Wingdings" charset="2"/>
        <a:buChar char="v"/>
        <a:defRPr sz="1600">
          <a:solidFill>
            <a:schemeClr val="tx1"/>
          </a:solidFill>
          <a:latin typeface="+mn-lt"/>
          <a:ea typeface="ＭＳ Ｐゴシック" pitchFamily="-110" charset="-128"/>
        </a:defRPr>
      </a:lvl4pPr>
      <a:lvl5pPr marL="2057400" indent="-228600" algn="l" rtl="0" eaLnBrk="1" fontAlgn="base" hangingPunct="1">
        <a:spcBef>
          <a:spcPct val="50000"/>
        </a:spcBef>
        <a:spcAft>
          <a:spcPct val="0"/>
        </a:spcAft>
        <a:buFont typeface="Arial"/>
        <a:buChar char="•"/>
        <a:defRPr sz="1400">
          <a:solidFill>
            <a:schemeClr val="tx1"/>
          </a:solidFill>
          <a:latin typeface="+mn-lt"/>
          <a:ea typeface="ＭＳ Ｐゴシック" pitchFamily="-110" charset="-128"/>
        </a:defRPr>
      </a:lvl5pPr>
      <a:lvl6pPr marL="25146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6pPr>
      <a:lvl7pPr marL="29718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7pPr>
      <a:lvl8pPr marL="34290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8pPr>
      <a:lvl9pPr marL="38862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6.bin"/><Relationship Id="rId14" Type="http://schemas.openxmlformats.org/officeDocument/2006/relationships/image" Target="../media/image11.wmf"/></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3.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5.emf"/></Relationships>
</file>

<file path=ppt/slides/_rels/slide31.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20.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 Id="rId5" Type="http://schemas.openxmlformats.org/officeDocument/2006/relationships/image" Target="../media/image19.wmf"/><Relationship Id="rId4" Type="http://schemas.openxmlformats.org/officeDocument/2006/relationships/image" Target="../media/image18.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java.sun.com/javase/7/docs/api/java/util/Iterator.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2.wmf"/></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image" Target="../media/image23.jpeg"/><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4.png"/><Relationship Id="rId5" Type="http://schemas.openxmlformats.org/officeDocument/2006/relationships/image" Target="../media/image25.wmf"/><Relationship Id="rId4" Type="http://schemas.openxmlformats.org/officeDocument/2006/relationships/oleObject" Target="../embeddings/oleObject15.bin"/></Relationships>
</file>

<file path=ppt/slides/_rels/slide85.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4.emf"/><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png"/><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Midterm Review</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0914" name="Rectangle 2"/>
          <p:cNvSpPr>
            <a:spLocks noGrp="1" noChangeArrowheads="1"/>
          </p:cNvSpPr>
          <p:nvPr>
            <p:ph type="title"/>
          </p:nvPr>
        </p:nvSpPr>
        <p:spPr>
          <a:xfrm>
            <a:off x="685800" y="-152400"/>
            <a:ext cx="7772400" cy="1143000"/>
          </a:xfrm>
        </p:spPr>
        <p:txBody>
          <a:bodyPr/>
          <a:lstStyle/>
          <a:p>
            <a:r>
              <a:rPr lang="en-US"/>
              <a:t>Definition of  “Big Oh”</a:t>
            </a:r>
            <a:endParaRPr lang="en-CA">
              <a:ea typeface="Times New Roman" pitchFamily="-110" charset="0"/>
              <a:cs typeface="Times New Roman" pitchFamily="-110" charset="0"/>
            </a:endParaRPr>
          </a:p>
        </p:txBody>
      </p:sp>
      <p:graphicFrame>
        <p:nvGraphicFramePr>
          <p:cNvPr id="1190917" name="Object 5"/>
          <p:cNvGraphicFramePr>
            <a:graphicFrameLocks noChangeAspect="1"/>
          </p:cNvGraphicFramePr>
          <p:nvPr/>
        </p:nvGraphicFramePr>
        <p:xfrm>
          <a:off x="1674813" y="4832350"/>
          <a:ext cx="5672137" cy="596900"/>
        </p:xfrm>
        <a:graphic>
          <a:graphicData uri="http://schemas.openxmlformats.org/presentationml/2006/ole">
            <mc:AlternateContent xmlns:mc="http://schemas.openxmlformats.org/markup-compatibility/2006">
              <mc:Choice xmlns:v="urn:schemas-microsoft-com:vml" Requires="v">
                <p:oleObj spid="_x0000_s32869" name="Equation" r:id="rId3" imgW="2171520" imgH="228600" progId="Equation.DSMT4">
                  <p:embed/>
                </p:oleObj>
              </mc:Choice>
              <mc:Fallback>
                <p:oleObj name="Equation" r:id="rId3" imgW="2171520" imgH="228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4813" y="4832350"/>
                        <a:ext cx="5672137" cy="596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190918" name="Line 6"/>
          <p:cNvSpPr>
            <a:spLocks noChangeShapeType="1"/>
          </p:cNvSpPr>
          <p:nvPr/>
        </p:nvSpPr>
        <p:spPr bwMode="auto">
          <a:xfrm>
            <a:off x="4335463" y="1150938"/>
            <a:ext cx="0" cy="3040062"/>
          </a:xfrm>
          <a:prstGeom prst="line">
            <a:avLst/>
          </a:prstGeom>
          <a:noFill/>
          <a:ln w="28575">
            <a:solidFill>
              <a:schemeClr val="tx1"/>
            </a:solidFill>
            <a:round/>
            <a:headEnd/>
            <a:tailEnd/>
          </a:ln>
          <a:effectLst/>
        </p:spPr>
        <p:txBody>
          <a:bodyPr>
            <a:prstTxWarp prst="textNoShape">
              <a:avLst/>
            </a:prstTxWarp>
          </a:bodyPr>
          <a:lstStyle/>
          <a:p>
            <a:endParaRPr lang="en-US"/>
          </a:p>
        </p:txBody>
      </p:sp>
      <p:sp>
        <p:nvSpPr>
          <p:cNvPr id="1190919" name="Line 7"/>
          <p:cNvSpPr>
            <a:spLocks noChangeShapeType="1"/>
          </p:cNvSpPr>
          <p:nvPr/>
        </p:nvSpPr>
        <p:spPr bwMode="auto">
          <a:xfrm>
            <a:off x="4335463" y="4191000"/>
            <a:ext cx="3040062" cy="0"/>
          </a:xfrm>
          <a:prstGeom prst="line">
            <a:avLst/>
          </a:prstGeom>
          <a:noFill/>
          <a:ln w="28575">
            <a:solidFill>
              <a:schemeClr val="tx1"/>
            </a:solidFill>
            <a:round/>
            <a:headEnd/>
            <a:tailEnd/>
          </a:ln>
          <a:effectLst/>
        </p:spPr>
        <p:txBody>
          <a:bodyPr>
            <a:prstTxWarp prst="textNoShape">
              <a:avLst/>
            </a:prstTxWarp>
          </a:bodyPr>
          <a:lstStyle/>
          <a:p>
            <a:endParaRPr lang="en-US"/>
          </a:p>
        </p:txBody>
      </p:sp>
      <p:sp>
        <p:nvSpPr>
          <p:cNvPr id="1190921" name="Freeform 9"/>
          <p:cNvSpPr>
            <a:spLocks/>
          </p:cNvSpPr>
          <p:nvPr/>
        </p:nvSpPr>
        <p:spPr bwMode="auto">
          <a:xfrm>
            <a:off x="4716463" y="1173163"/>
            <a:ext cx="2424112" cy="2819400"/>
          </a:xfrm>
          <a:custGeom>
            <a:avLst/>
            <a:gdLst/>
            <a:ahLst/>
            <a:cxnLst>
              <a:cxn ang="0">
                <a:pos x="0" y="1776"/>
              </a:cxn>
              <a:cxn ang="0">
                <a:pos x="859" y="927"/>
              </a:cxn>
              <a:cxn ang="0">
                <a:pos x="1527" y="0"/>
              </a:cxn>
            </a:cxnLst>
            <a:rect l="0" t="0" r="r" b="b"/>
            <a:pathLst>
              <a:path w="1527" h="1776">
                <a:moveTo>
                  <a:pt x="0" y="1776"/>
                </a:moveTo>
                <a:cubicBezTo>
                  <a:pt x="302" y="1499"/>
                  <a:pt x="605" y="1223"/>
                  <a:pt x="859" y="927"/>
                </a:cubicBezTo>
                <a:cubicBezTo>
                  <a:pt x="1113" y="631"/>
                  <a:pt x="1320" y="315"/>
                  <a:pt x="1527" y="0"/>
                </a:cubicBezTo>
              </a:path>
            </a:pathLst>
          </a:custGeom>
          <a:noFill/>
          <a:ln w="28575" cmpd="sng">
            <a:solidFill>
              <a:schemeClr val="tx1"/>
            </a:solidFill>
            <a:round/>
            <a:headEnd/>
            <a:tailEnd/>
          </a:ln>
          <a:effectLst/>
        </p:spPr>
        <p:txBody>
          <a:bodyPr>
            <a:prstTxWarp prst="textNoShape">
              <a:avLst/>
            </a:prstTxWarp>
          </a:bodyPr>
          <a:lstStyle/>
          <a:p>
            <a:endParaRPr lang="en-US"/>
          </a:p>
        </p:txBody>
      </p:sp>
      <p:sp>
        <p:nvSpPr>
          <p:cNvPr id="1190922" name="Freeform 10"/>
          <p:cNvSpPr>
            <a:spLocks/>
          </p:cNvSpPr>
          <p:nvPr/>
        </p:nvSpPr>
        <p:spPr bwMode="auto">
          <a:xfrm>
            <a:off x="4960938" y="3070225"/>
            <a:ext cx="3260725" cy="998538"/>
          </a:xfrm>
          <a:custGeom>
            <a:avLst/>
            <a:gdLst/>
            <a:ahLst/>
            <a:cxnLst>
              <a:cxn ang="0">
                <a:pos x="0" y="629"/>
              </a:cxn>
              <a:cxn ang="0">
                <a:pos x="1133" y="370"/>
              </a:cxn>
              <a:cxn ang="0">
                <a:pos x="2054" y="0"/>
              </a:cxn>
            </a:cxnLst>
            <a:rect l="0" t="0" r="r" b="b"/>
            <a:pathLst>
              <a:path w="2054" h="629">
                <a:moveTo>
                  <a:pt x="0" y="629"/>
                </a:moveTo>
                <a:cubicBezTo>
                  <a:pt x="395" y="552"/>
                  <a:pt x="791" y="475"/>
                  <a:pt x="1133" y="370"/>
                </a:cubicBezTo>
                <a:cubicBezTo>
                  <a:pt x="1475" y="265"/>
                  <a:pt x="1902" y="62"/>
                  <a:pt x="2054" y="0"/>
                </a:cubicBezTo>
              </a:path>
            </a:pathLst>
          </a:custGeom>
          <a:noFill/>
          <a:ln w="28575" cmpd="sng">
            <a:solidFill>
              <a:schemeClr val="tx1"/>
            </a:solidFill>
            <a:round/>
            <a:headEnd/>
            <a:tailEnd/>
          </a:ln>
          <a:effectLst/>
        </p:spPr>
        <p:txBody>
          <a:bodyPr>
            <a:prstTxWarp prst="textNoShape">
              <a:avLst/>
            </a:prstTxWarp>
          </a:bodyPr>
          <a:lstStyle/>
          <a:p>
            <a:endParaRPr lang="en-US"/>
          </a:p>
        </p:txBody>
      </p:sp>
      <p:sp>
        <p:nvSpPr>
          <p:cNvPr id="1190923" name="Freeform 11"/>
          <p:cNvSpPr>
            <a:spLocks/>
          </p:cNvSpPr>
          <p:nvPr/>
        </p:nvSpPr>
        <p:spPr bwMode="auto">
          <a:xfrm>
            <a:off x="4518025" y="1387475"/>
            <a:ext cx="2987675" cy="2635250"/>
          </a:xfrm>
          <a:custGeom>
            <a:avLst/>
            <a:gdLst/>
            <a:ahLst/>
            <a:cxnLst>
              <a:cxn ang="0">
                <a:pos x="0" y="1660"/>
              </a:cxn>
              <a:cxn ang="0">
                <a:pos x="312" y="1401"/>
              </a:cxn>
              <a:cxn ang="0">
                <a:pos x="471" y="1512"/>
              </a:cxn>
              <a:cxn ang="0">
                <a:pos x="572" y="1358"/>
              </a:cxn>
              <a:cxn ang="0">
                <a:pos x="653" y="1425"/>
              </a:cxn>
              <a:cxn ang="0">
                <a:pos x="816" y="1099"/>
              </a:cxn>
              <a:cxn ang="0">
                <a:pos x="941" y="1180"/>
              </a:cxn>
              <a:cxn ang="0">
                <a:pos x="1085" y="806"/>
              </a:cxn>
              <a:cxn ang="0">
                <a:pos x="1215" y="921"/>
              </a:cxn>
              <a:cxn ang="0">
                <a:pos x="1349" y="456"/>
              </a:cxn>
              <a:cxn ang="0">
                <a:pos x="1450" y="518"/>
              </a:cxn>
              <a:cxn ang="0">
                <a:pos x="1604" y="220"/>
              </a:cxn>
              <a:cxn ang="0">
                <a:pos x="1733" y="259"/>
              </a:cxn>
              <a:cxn ang="0">
                <a:pos x="1882" y="0"/>
              </a:cxn>
            </a:cxnLst>
            <a:rect l="0" t="0" r="r" b="b"/>
            <a:pathLst>
              <a:path w="1882" h="1660">
                <a:moveTo>
                  <a:pt x="0" y="1660"/>
                </a:moveTo>
                <a:cubicBezTo>
                  <a:pt x="117" y="1543"/>
                  <a:pt x="234" y="1426"/>
                  <a:pt x="312" y="1401"/>
                </a:cubicBezTo>
                <a:cubicBezTo>
                  <a:pt x="390" y="1376"/>
                  <a:pt x="428" y="1519"/>
                  <a:pt x="471" y="1512"/>
                </a:cubicBezTo>
                <a:cubicBezTo>
                  <a:pt x="514" y="1505"/>
                  <a:pt x="542" y="1372"/>
                  <a:pt x="572" y="1358"/>
                </a:cubicBezTo>
                <a:cubicBezTo>
                  <a:pt x="602" y="1344"/>
                  <a:pt x="612" y="1468"/>
                  <a:pt x="653" y="1425"/>
                </a:cubicBezTo>
                <a:cubicBezTo>
                  <a:pt x="694" y="1382"/>
                  <a:pt x="768" y="1140"/>
                  <a:pt x="816" y="1099"/>
                </a:cubicBezTo>
                <a:cubicBezTo>
                  <a:pt x="864" y="1058"/>
                  <a:pt x="896" y="1229"/>
                  <a:pt x="941" y="1180"/>
                </a:cubicBezTo>
                <a:cubicBezTo>
                  <a:pt x="986" y="1131"/>
                  <a:pt x="1039" y="849"/>
                  <a:pt x="1085" y="806"/>
                </a:cubicBezTo>
                <a:cubicBezTo>
                  <a:pt x="1131" y="763"/>
                  <a:pt x="1171" y="979"/>
                  <a:pt x="1215" y="921"/>
                </a:cubicBezTo>
                <a:cubicBezTo>
                  <a:pt x="1259" y="863"/>
                  <a:pt x="1310" y="523"/>
                  <a:pt x="1349" y="456"/>
                </a:cubicBezTo>
                <a:cubicBezTo>
                  <a:pt x="1388" y="389"/>
                  <a:pt x="1408" y="557"/>
                  <a:pt x="1450" y="518"/>
                </a:cubicBezTo>
                <a:cubicBezTo>
                  <a:pt x="1492" y="479"/>
                  <a:pt x="1557" y="263"/>
                  <a:pt x="1604" y="220"/>
                </a:cubicBezTo>
                <a:cubicBezTo>
                  <a:pt x="1651" y="177"/>
                  <a:pt x="1687" y="296"/>
                  <a:pt x="1733" y="259"/>
                </a:cubicBezTo>
                <a:cubicBezTo>
                  <a:pt x="1779" y="222"/>
                  <a:pt x="1830" y="111"/>
                  <a:pt x="1882" y="0"/>
                </a:cubicBezTo>
              </a:path>
            </a:pathLst>
          </a:custGeom>
          <a:noFill/>
          <a:ln w="28575" cmpd="sng">
            <a:solidFill>
              <a:schemeClr val="tx1"/>
            </a:solidFill>
            <a:round/>
            <a:headEnd/>
            <a:tailEnd/>
          </a:ln>
          <a:effectLst/>
        </p:spPr>
        <p:txBody>
          <a:bodyPr>
            <a:prstTxWarp prst="textNoShape">
              <a:avLst/>
            </a:prstTxWarp>
          </a:bodyPr>
          <a:lstStyle/>
          <a:p>
            <a:endParaRPr lang="en-US"/>
          </a:p>
        </p:txBody>
      </p:sp>
      <p:graphicFrame>
        <p:nvGraphicFramePr>
          <p:cNvPr id="1190924" name="Object 12"/>
          <p:cNvGraphicFramePr>
            <a:graphicFrameLocks noChangeAspect="1"/>
          </p:cNvGraphicFramePr>
          <p:nvPr/>
        </p:nvGraphicFramePr>
        <p:xfrm>
          <a:off x="7564438" y="1230313"/>
          <a:ext cx="646112" cy="430212"/>
        </p:xfrm>
        <a:graphic>
          <a:graphicData uri="http://schemas.openxmlformats.org/presentationml/2006/ole">
            <mc:AlternateContent xmlns:mc="http://schemas.openxmlformats.org/markup-compatibility/2006">
              <mc:Choice xmlns:v="urn:schemas-microsoft-com:vml" Requires="v">
                <p:oleObj spid="_x0000_s32870" name="Equation" r:id="rId5" imgW="304560" imgH="203040" progId="Equation.DSMT4">
                  <p:embed/>
                </p:oleObj>
              </mc:Choice>
              <mc:Fallback>
                <p:oleObj name="Equation" r:id="rId5" imgW="304560" imgH="20304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64438" y="1230313"/>
                        <a:ext cx="646112" cy="43021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90925" name="Object 13"/>
          <p:cNvGraphicFramePr>
            <a:graphicFrameLocks noChangeAspect="1"/>
          </p:cNvGraphicFramePr>
          <p:nvPr/>
        </p:nvGraphicFramePr>
        <p:xfrm>
          <a:off x="8289925" y="2776538"/>
          <a:ext cx="700088" cy="430212"/>
        </p:xfrm>
        <a:graphic>
          <a:graphicData uri="http://schemas.openxmlformats.org/presentationml/2006/ole">
            <mc:AlternateContent xmlns:mc="http://schemas.openxmlformats.org/markup-compatibility/2006">
              <mc:Choice xmlns:v="urn:schemas-microsoft-com:vml" Requires="v">
                <p:oleObj spid="_x0000_s32871" name="Equation" r:id="rId7" imgW="330120" imgH="203040" progId="Equation.DSMT4">
                  <p:embed/>
                </p:oleObj>
              </mc:Choice>
              <mc:Fallback>
                <p:oleObj name="Equation" r:id="rId7" imgW="330120" imgH="20304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89925" y="2776538"/>
                        <a:ext cx="700088" cy="43021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90926" name="Object 14"/>
          <p:cNvGraphicFramePr>
            <a:graphicFrameLocks noChangeAspect="1"/>
          </p:cNvGraphicFramePr>
          <p:nvPr/>
        </p:nvGraphicFramePr>
        <p:xfrm>
          <a:off x="6781800" y="795338"/>
          <a:ext cx="860425" cy="430212"/>
        </p:xfrm>
        <a:graphic>
          <a:graphicData uri="http://schemas.openxmlformats.org/presentationml/2006/ole">
            <mc:AlternateContent xmlns:mc="http://schemas.openxmlformats.org/markup-compatibility/2006">
              <mc:Choice xmlns:v="urn:schemas-microsoft-com:vml" Requires="v">
                <p:oleObj spid="_x0000_s32872" name="Equation" r:id="rId9" imgW="406080" imgH="203040" progId="Equation.DSMT4">
                  <p:embed/>
                </p:oleObj>
              </mc:Choice>
              <mc:Fallback>
                <p:oleObj name="Equation" r:id="rId9" imgW="406080" imgH="20304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81800" y="795338"/>
                        <a:ext cx="860425" cy="43021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90927" name="Object 15"/>
          <p:cNvGraphicFramePr>
            <a:graphicFrameLocks noChangeAspect="1"/>
          </p:cNvGraphicFramePr>
          <p:nvPr/>
        </p:nvGraphicFramePr>
        <p:xfrm>
          <a:off x="7370763" y="4329113"/>
          <a:ext cx="295275" cy="295275"/>
        </p:xfrm>
        <a:graphic>
          <a:graphicData uri="http://schemas.openxmlformats.org/presentationml/2006/ole">
            <mc:AlternateContent xmlns:mc="http://schemas.openxmlformats.org/markup-compatibility/2006">
              <mc:Choice xmlns:v="urn:schemas-microsoft-com:vml" Requires="v">
                <p:oleObj spid="_x0000_s32873" name="Equation" r:id="rId11" imgW="139680" imgH="139680" progId="Equation.DSMT4">
                  <p:embed/>
                </p:oleObj>
              </mc:Choice>
              <mc:Fallback>
                <p:oleObj name="Equation" r:id="rId11" imgW="139680" imgH="139680"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70763" y="4329113"/>
                        <a:ext cx="295275" cy="2952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1190929" name="Object 17"/>
          <p:cNvGraphicFramePr>
            <a:graphicFrameLocks noChangeAspect="1"/>
          </p:cNvGraphicFramePr>
          <p:nvPr/>
        </p:nvGraphicFramePr>
        <p:xfrm>
          <a:off x="746125" y="2073275"/>
          <a:ext cx="2992438" cy="638175"/>
        </p:xfrm>
        <a:graphic>
          <a:graphicData uri="http://schemas.openxmlformats.org/presentationml/2006/ole">
            <mc:AlternateContent xmlns:mc="http://schemas.openxmlformats.org/markup-compatibility/2006">
              <mc:Choice xmlns:v="urn:schemas-microsoft-com:vml" Requires="v">
                <p:oleObj spid="_x0000_s32874" name="Equation" r:id="rId13" imgW="952200" imgH="203040" progId="Equation.DSMT4">
                  <p:embed/>
                </p:oleObj>
              </mc:Choice>
              <mc:Fallback>
                <p:oleObj name="Equation" r:id="rId13" imgW="952200" imgH="203040" progId="Equation.DSMT4">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6125" y="2073275"/>
                        <a:ext cx="2992438" cy="6381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Arithmetic Progression</a:t>
            </a:r>
          </a:p>
        </p:txBody>
      </p:sp>
      <p:sp>
        <p:nvSpPr>
          <p:cNvPr id="32771" name="Rectangle 3" descr="Rectangle: Click to edit Master text styles&#10;Second level&#10;Third level&#10;Fourth level&#10;Fifth level"/>
          <p:cNvSpPr>
            <a:spLocks noGrp="1" noChangeArrowheads="1"/>
          </p:cNvSpPr>
          <p:nvPr>
            <p:ph type="body" sz="half" idx="1"/>
          </p:nvPr>
        </p:nvSpPr>
        <p:spPr>
          <a:xfrm>
            <a:off x="762000" y="1514475"/>
            <a:ext cx="3886200" cy="4352925"/>
          </a:xfrm>
        </p:spPr>
        <p:txBody>
          <a:bodyPr/>
          <a:lstStyle/>
          <a:p>
            <a:pPr>
              <a:spcAft>
                <a:spcPts val="600"/>
              </a:spcAft>
            </a:pPr>
            <a:r>
              <a:rPr lang="en-US" sz="2400" dirty="0"/>
              <a:t>The running time of </a:t>
            </a:r>
            <a:r>
              <a:rPr lang="en-US" sz="2400" b="1" i="1" dirty="0">
                <a:latin typeface="Times New Roman" pitchFamily="-110" charset="0"/>
              </a:rPr>
              <a:t>prefixAverages1 </a:t>
            </a:r>
            <a:r>
              <a:rPr lang="en-US" sz="2400" dirty="0"/>
              <a:t>is</a:t>
            </a:r>
            <a:br>
              <a:rPr lang="en-US" sz="2400" dirty="0"/>
            </a:br>
            <a:r>
              <a:rPr lang="en-US" sz="2400" b="1" i="1" dirty="0">
                <a:latin typeface="Times New Roman" pitchFamily="-110" charset="0"/>
              </a:rPr>
              <a:t>O</a:t>
            </a:r>
            <a:r>
              <a:rPr lang="en-US" sz="2400" dirty="0">
                <a:latin typeface="Times New Roman" pitchFamily="-110" charset="0"/>
                <a:sym typeface="Symbol" pitchFamily="-110" charset="2"/>
              </a:rPr>
              <a:t>(1 </a:t>
            </a:r>
            <a:r>
              <a:rPr lang="en-US" sz="2400" dirty="0">
                <a:latin typeface="Symbol" pitchFamily="-110" charset="2"/>
                <a:sym typeface="Symbol" pitchFamily="-110" charset="2"/>
              </a:rPr>
              <a:t>+ </a:t>
            </a:r>
            <a:r>
              <a:rPr lang="en-US" sz="2400" dirty="0">
                <a:latin typeface="Times New Roman" pitchFamily="-110" charset="0"/>
                <a:sym typeface="Symbol" pitchFamily="-110" charset="2"/>
              </a:rPr>
              <a:t>2 </a:t>
            </a:r>
            <a:r>
              <a:rPr lang="en-US" sz="2400" dirty="0">
                <a:latin typeface="Symbol" pitchFamily="-110" charset="2"/>
                <a:sym typeface="Symbol" pitchFamily="-110" charset="2"/>
              </a:rPr>
              <a:t>+ </a:t>
            </a:r>
            <a:r>
              <a:rPr lang="en-US" sz="2400" dirty="0">
                <a:latin typeface="Times New Roman" pitchFamily="-110" charset="0"/>
                <a:sym typeface="Symbol" pitchFamily="-110" charset="2"/>
              </a:rPr>
              <a:t>…</a:t>
            </a:r>
            <a:r>
              <a:rPr lang="en-US" sz="2400" dirty="0">
                <a:latin typeface="Symbol" pitchFamily="-110" charset="2"/>
                <a:sym typeface="Symbol" pitchFamily="-110" charset="2"/>
              </a:rPr>
              <a:t>+ </a:t>
            </a:r>
            <a:r>
              <a:rPr lang="en-US" sz="2400" b="1" i="1" dirty="0" err="1">
                <a:latin typeface="Times New Roman" pitchFamily="-110" charset="0"/>
                <a:sym typeface="Symbol" pitchFamily="-110" charset="2"/>
              </a:rPr>
              <a:t>n</a:t>
            </a:r>
            <a:r>
              <a:rPr lang="en-US" sz="2400" dirty="0">
                <a:latin typeface="Times New Roman" pitchFamily="-110" charset="0"/>
                <a:sym typeface="Symbol" pitchFamily="-110" charset="2"/>
              </a:rPr>
              <a:t>)</a:t>
            </a:r>
            <a:endParaRPr lang="en-US" sz="2400" dirty="0"/>
          </a:p>
          <a:p>
            <a:pPr>
              <a:spcAft>
                <a:spcPts val="600"/>
              </a:spcAft>
            </a:pPr>
            <a:r>
              <a:rPr lang="en-US" sz="2400" dirty="0"/>
              <a:t>The sum of the first </a:t>
            </a:r>
            <a:r>
              <a:rPr lang="en-US" sz="2400" b="1" i="1" dirty="0" err="1">
                <a:latin typeface="Times New Roman" pitchFamily="-110" charset="0"/>
                <a:sym typeface="Symbol" pitchFamily="-110" charset="2"/>
              </a:rPr>
              <a:t>n</a:t>
            </a:r>
            <a:r>
              <a:rPr lang="en-US" sz="2400" dirty="0"/>
              <a:t> integers is </a:t>
            </a:r>
            <a:r>
              <a:rPr lang="en-US" sz="2400" b="1" i="1" dirty="0" err="1">
                <a:latin typeface="Times New Roman" pitchFamily="-110" charset="0"/>
              </a:rPr>
              <a:t>n</a:t>
            </a:r>
            <a:r>
              <a:rPr lang="en-US" sz="2400" dirty="0" err="1">
                <a:latin typeface="Times New Roman" pitchFamily="-110" charset="0"/>
                <a:sym typeface="Symbol" pitchFamily="-110" charset="2"/>
              </a:rPr>
              <a:t>(</a:t>
            </a:r>
            <a:r>
              <a:rPr lang="en-US" sz="2400" b="1" i="1" dirty="0" err="1">
                <a:latin typeface="Times New Roman" pitchFamily="-110" charset="0"/>
              </a:rPr>
              <a:t>n</a:t>
            </a:r>
            <a:r>
              <a:rPr lang="en-US" sz="2400" dirty="0">
                <a:latin typeface="Times New Roman" pitchFamily="-110" charset="0"/>
                <a:sym typeface="Symbol" pitchFamily="-110" charset="2"/>
              </a:rPr>
              <a:t> </a:t>
            </a:r>
            <a:r>
              <a:rPr lang="en-US" sz="2400" dirty="0">
                <a:latin typeface="Symbol" pitchFamily="-110" charset="2"/>
                <a:sym typeface="Symbol" pitchFamily="-110" charset="2"/>
              </a:rPr>
              <a:t>+ </a:t>
            </a:r>
            <a:r>
              <a:rPr lang="en-US" sz="2400" dirty="0">
                <a:latin typeface="Times New Roman" pitchFamily="-110" charset="0"/>
                <a:sym typeface="Symbol" pitchFamily="-110" charset="2"/>
              </a:rPr>
              <a:t>1) </a:t>
            </a:r>
            <a:r>
              <a:rPr lang="en-US" sz="2400" b="1" dirty="0">
                <a:latin typeface="Symbol" pitchFamily="-110" charset="2"/>
                <a:sym typeface="Symbol" pitchFamily="-110" charset="2"/>
              </a:rPr>
              <a:t>/ </a:t>
            </a:r>
            <a:r>
              <a:rPr lang="en-US" sz="2400" dirty="0">
                <a:latin typeface="Times New Roman" pitchFamily="-110" charset="0"/>
                <a:sym typeface="Symbol" pitchFamily="-110" charset="2"/>
              </a:rPr>
              <a:t>2</a:t>
            </a:r>
          </a:p>
          <a:p>
            <a:pPr lvl="1">
              <a:spcAft>
                <a:spcPts val="600"/>
              </a:spcAft>
            </a:pPr>
            <a:r>
              <a:rPr lang="en-US" sz="2000" dirty="0">
                <a:sym typeface="Symbol" pitchFamily="-110" charset="2"/>
              </a:rPr>
              <a:t>There is a simple visual proof of this fact</a:t>
            </a:r>
          </a:p>
          <a:p>
            <a:pPr>
              <a:spcAft>
                <a:spcPts val="600"/>
              </a:spcAft>
            </a:pPr>
            <a:r>
              <a:rPr lang="en-US" sz="2400" dirty="0"/>
              <a:t>Thus, algorithm </a:t>
            </a:r>
            <a:r>
              <a:rPr lang="en-US" sz="2400" b="1" i="1" dirty="0">
                <a:latin typeface="Times New Roman" pitchFamily="-110" charset="0"/>
              </a:rPr>
              <a:t>prefixAverages1 </a:t>
            </a:r>
            <a:r>
              <a:rPr lang="en-US" sz="2400" dirty="0"/>
              <a:t>runs in </a:t>
            </a:r>
            <a:r>
              <a:rPr lang="en-US" sz="2400" b="1" i="1" dirty="0">
                <a:latin typeface="Times New Roman" pitchFamily="-110" charset="0"/>
                <a:sym typeface="Symbol" pitchFamily="-110" charset="2"/>
              </a:rPr>
              <a:t>O</a:t>
            </a:r>
            <a:r>
              <a:rPr lang="en-US" sz="2400" dirty="0">
                <a:latin typeface="Times New Roman" pitchFamily="-110" charset="0"/>
                <a:sym typeface="Symbol" pitchFamily="-110" charset="2"/>
              </a:rPr>
              <a:t>(</a:t>
            </a:r>
            <a:r>
              <a:rPr lang="en-US" sz="2400" b="1" i="1" dirty="0">
                <a:latin typeface="Times New Roman" pitchFamily="-110" charset="0"/>
                <a:sym typeface="Symbol" pitchFamily="-110" charset="2"/>
              </a:rPr>
              <a:t>n</a:t>
            </a:r>
            <a:r>
              <a:rPr lang="en-US" sz="2400" baseline="30000" dirty="0">
                <a:latin typeface="Times New Roman" pitchFamily="-110" charset="0"/>
                <a:sym typeface="Symbol" pitchFamily="-110" charset="2"/>
              </a:rPr>
              <a:t>2</a:t>
            </a:r>
            <a:r>
              <a:rPr lang="en-US" sz="2400" dirty="0">
                <a:latin typeface="Times New Roman" pitchFamily="-110" charset="0"/>
                <a:sym typeface="Symbol" pitchFamily="-110" charset="2"/>
              </a:rPr>
              <a:t>) </a:t>
            </a:r>
            <a:r>
              <a:rPr lang="en-US" sz="2400" dirty="0"/>
              <a:t>time </a:t>
            </a:r>
          </a:p>
        </p:txBody>
      </p:sp>
      <p:graphicFrame>
        <p:nvGraphicFramePr>
          <p:cNvPr id="8" name="Object 2"/>
          <p:cNvGraphicFramePr>
            <a:graphicFrameLocks noChangeAspect="1"/>
          </p:cNvGraphicFramePr>
          <p:nvPr/>
        </p:nvGraphicFramePr>
        <p:xfrm>
          <a:off x="4876800" y="1514475"/>
          <a:ext cx="3981450" cy="45624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533400"/>
            <a:ext cx="6629400" cy="685800"/>
          </a:xfrm>
          <a:prstGeom prst="rect">
            <a:avLst/>
          </a:prstGeom>
          <a:noFill/>
          <a:ln w="9525">
            <a:noFill/>
            <a:miter lim="800000"/>
            <a:headEnd/>
            <a:tailEnd/>
          </a:ln>
          <a:effectLst/>
        </p:spPr>
        <p:txBody>
          <a:bodyPr anchor="ctr">
            <a:prstTxWarp prst="textNoShape">
              <a:avLst/>
            </a:prstTxWarp>
          </a:bodyPr>
          <a:lstStyle/>
          <a:p>
            <a:r>
              <a:rPr lang="en-US" sz="4400">
                <a:solidFill>
                  <a:schemeClr val="tx2"/>
                </a:solidFill>
              </a:rPr>
              <a:t>Relatives of Big-Oh</a:t>
            </a:r>
          </a:p>
        </p:txBody>
      </p:sp>
      <p:sp>
        <p:nvSpPr>
          <p:cNvPr id="44035" name="Rectangle 3"/>
          <p:cNvSpPr>
            <a:spLocks noChangeArrowheads="1"/>
          </p:cNvSpPr>
          <p:nvPr/>
        </p:nvSpPr>
        <p:spPr bwMode="auto">
          <a:xfrm>
            <a:off x="609600" y="1450106"/>
            <a:ext cx="7848600" cy="4874494"/>
          </a:xfrm>
          <a:prstGeom prst="rect">
            <a:avLst/>
          </a:prstGeom>
          <a:noFill/>
          <a:ln w="9525">
            <a:noFill/>
            <a:miter lim="800000"/>
            <a:headEnd/>
            <a:tailEnd/>
          </a:ln>
          <a:effectLst/>
        </p:spPr>
        <p:txBody>
          <a:bodyPr>
            <a:prstTxWarp prst="textNoShape">
              <a:avLst/>
            </a:prstTxWarp>
          </a:bodyPr>
          <a:lstStyle/>
          <a:p>
            <a:pPr marL="342900" indent="-342900">
              <a:spcBef>
                <a:spcPct val="20000"/>
              </a:spcBef>
              <a:spcAft>
                <a:spcPts val="600"/>
              </a:spcAft>
              <a:buClr>
                <a:schemeClr val="hlink"/>
              </a:buClr>
              <a:buSzPct val="110000"/>
              <a:buFont typeface="Wingdings" pitchFamily="-110" charset="2"/>
              <a:buBlip>
                <a:blip r:embed="rId2"/>
              </a:buBlip>
            </a:pPr>
            <a:r>
              <a:rPr lang="en-US" sz="2800" b="1" dirty="0"/>
              <a:t>big-Omega</a:t>
            </a:r>
          </a:p>
          <a:p>
            <a:pPr marL="742950" lvl="1" indent="-285750">
              <a:lnSpc>
                <a:spcPct val="90000"/>
              </a:lnSpc>
              <a:spcBef>
                <a:spcPct val="20000"/>
              </a:spcBef>
              <a:spcAft>
                <a:spcPts val="600"/>
              </a:spcAft>
              <a:buClr>
                <a:schemeClr val="tx1"/>
              </a:buClr>
              <a:buSzPct val="60000"/>
              <a:buFont typeface="Wingdings" pitchFamily="-110" charset="2"/>
              <a:buChar char="n"/>
            </a:pPr>
            <a:r>
              <a:rPr lang="en-US" sz="2800" dirty="0" err="1">
                <a:ea typeface="ＭＳ Ｐゴシック" pitchFamily="-110" charset="-128"/>
              </a:rPr>
              <a:t>f(n</a:t>
            </a:r>
            <a:r>
              <a:rPr lang="en-US" sz="2800" dirty="0">
                <a:ea typeface="ＭＳ Ｐゴシック" pitchFamily="-110" charset="-128"/>
              </a:rPr>
              <a:t>) is</a:t>
            </a:r>
            <a:r>
              <a:rPr lang="en-US" sz="2800" dirty="0" smtClean="0">
                <a:ea typeface="ＭＳ Ｐゴシック" pitchFamily="-110" charset="-128"/>
              </a:rPr>
              <a:t> </a:t>
            </a:r>
            <a:r>
              <a:rPr lang="en-US" sz="2800" dirty="0" err="1" smtClean="0">
                <a:ea typeface="ＭＳ Ｐゴシック" pitchFamily="-110" charset="-128"/>
                <a:sym typeface="Symbol" pitchFamily="-110" charset="2"/>
              </a:rPr>
              <a:t>Ω(</a:t>
            </a:r>
            <a:r>
              <a:rPr lang="en-US" sz="2800" dirty="0" err="1">
                <a:ea typeface="ＭＳ Ｐゴシック" pitchFamily="-110" charset="-128"/>
                <a:sym typeface="Symbol" pitchFamily="-110" charset="2"/>
              </a:rPr>
              <a:t>g(n</a:t>
            </a:r>
            <a:r>
              <a:rPr lang="en-US" sz="2800" dirty="0">
                <a:ea typeface="ＭＳ Ｐゴシック" pitchFamily="-110" charset="-128"/>
                <a:sym typeface="Symbol" pitchFamily="-110" charset="2"/>
              </a:rPr>
              <a:t>)) if there is a constant </a:t>
            </a:r>
            <a:r>
              <a:rPr lang="en-US" sz="2800" dirty="0" err="1">
                <a:ea typeface="ＭＳ Ｐゴシック" pitchFamily="-110" charset="-128"/>
                <a:sym typeface="Symbol" pitchFamily="-110" charset="2"/>
              </a:rPr>
              <a:t>c</a:t>
            </a:r>
            <a:r>
              <a:rPr lang="en-US" sz="2800" dirty="0">
                <a:ea typeface="ＭＳ Ｐゴシック" pitchFamily="-110" charset="-128"/>
                <a:sym typeface="Symbol" pitchFamily="-110" charset="2"/>
              </a:rPr>
              <a:t> &gt; 0 </a:t>
            </a:r>
          </a:p>
          <a:p>
            <a:pPr marL="742950" lvl="1" indent="-285750">
              <a:lnSpc>
                <a:spcPct val="90000"/>
              </a:lnSpc>
              <a:spcBef>
                <a:spcPct val="20000"/>
              </a:spcBef>
              <a:spcAft>
                <a:spcPts val="600"/>
              </a:spcAft>
              <a:buClr>
                <a:schemeClr val="tx1"/>
              </a:buClr>
              <a:buSzPct val="60000"/>
              <a:buFont typeface="Wingdings" pitchFamily="-110" charset="2"/>
              <a:buNone/>
            </a:pPr>
            <a:r>
              <a:rPr lang="en-US" sz="2800" dirty="0">
                <a:ea typeface="ＭＳ Ｐゴシック" pitchFamily="-110" charset="-128"/>
                <a:sym typeface="Symbol" pitchFamily="-110" charset="2"/>
              </a:rPr>
              <a:t>	and an integer constant n</a:t>
            </a:r>
            <a:r>
              <a:rPr lang="en-US" sz="2800" baseline="-25000" dirty="0">
                <a:ea typeface="ＭＳ Ｐゴシック" pitchFamily="-110" charset="-128"/>
                <a:sym typeface="Symbol" pitchFamily="-110" charset="2"/>
              </a:rPr>
              <a:t>0</a:t>
            </a:r>
            <a:r>
              <a:rPr lang="en-US" sz="2800" dirty="0" smtClean="0">
                <a:ea typeface="ＭＳ Ｐゴシック" pitchFamily="-110" charset="-128"/>
                <a:sym typeface="Symbol" pitchFamily="-110" charset="2"/>
              </a:rPr>
              <a:t> ≥ </a:t>
            </a:r>
            <a:r>
              <a:rPr lang="en-US" sz="2800" dirty="0">
                <a:ea typeface="ＭＳ Ｐゴシック" pitchFamily="-110" charset="-128"/>
                <a:sym typeface="Symbol" pitchFamily="-110" charset="2"/>
              </a:rPr>
              <a:t>1 such that </a:t>
            </a:r>
          </a:p>
          <a:p>
            <a:pPr marL="742950" lvl="1" indent="-285750">
              <a:lnSpc>
                <a:spcPct val="90000"/>
              </a:lnSpc>
              <a:spcBef>
                <a:spcPct val="20000"/>
              </a:spcBef>
              <a:spcAft>
                <a:spcPts val="600"/>
              </a:spcAft>
              <a:buClr>
                <a:schemeClr val="tx1"/>
              </a:buClr>
              <a:buSzPct val="60000"/>
              <a:buFont typeface="Wingdings" pitchFamily="-110" charset="2"/>
              <a:buNone/>
            </a:pPr>
            <a:r>
              <a:rPr lang="en-US" sz="2800" dirty="0">
                <a:ea typeface="ＭＳ Ｐゴシック" pitchFamily="-110" charset="-128"/>
                <a:sym typeface="Symbol" pitchFamily="-110" charset="2"/>
              </a:rPr>
              <a:t>	</a:t>
            </a:r>
            <a:r>
              <a:rPr lang="en-US" sz="2800" dirty="0" err="1">
                <a:ea typeface="ＭＳ Ｐゴシック" pitchFamily="-110" charset="-128"/>
                <a:sym typeface="Symbol" pitchFamily="-110" charset="2"/>
              </a:rPr>
              <a:t>f(n</a:t>
            </a:r>
            <a:r>
              <a:rPr lang="en-US" sz="2800" dirty="0">
                <a:ea typeface="ＭＳ Ｐゴシック" pitchFamily="-110" charset="-128"/>
                <a:sym typeface="Symbol" pitchFamily="-110" charset="2"/>
              </a:rPr>
              <a:t>)</a:t>
            </a:r>
            <a:r>
              <a:rPr lang="en-US" sz="2800" dirty="0" smtClean="0">
                <a:ea typeface="ＭＳ Ｐゴシック" pitchFamily="-110" charset="-128"/>
                <a:sym typeface="Symbol" pitchFamily="-110" charset="2"/>
              </a:rPr>
              <a:t> ≥ </a:t>
            </a:r>
            <a:r>
              <a:rPr lang="en-US" sz="2800" dirty="0" err="1" smtClean="0">
                <a:ea typeface="ＭＳ Ｐゴシック" pitchFamily="-110" charset="-128"/>
                <a:sym typeface="Symbol" pitchFamily="-110" charset="2"/>
              </a:rPr>
              <a:t>c</a:t>
            </a:r>
            <a:r>
              <a:rPr lang="en-US" sz="2800" dirty="0" err="1">
                <a:ea typeface="Arial" pitchFamily="-110" charset="0"/>
                <a:cs typeface="Arial" pitchFamily="-110" charset="0"/>
                <a:sym typeface="Symbol" pitchFamily="-110" charset="2"/>
              </a:rPr>
              <a:t>•</a:t>
            </a:r>
            <a:r>
              <a:rPr lang="en-US" sz="2800" dirty="0" err="1">
                <a:ea typeface="ＭＳ Ｐゴシック" pitchFamily="-110" charset="-128"/>
                <a:sym typeface="Symbol" pitchFamily="-110" charset="2"/>
              </a:rPr>
              <a:t>g(n</a:t>
            </a:r>
            <a:r>
              <a:rPr lang="en-US" sz="2800" dirty="0">
                <a:ea typeface="ＭＳ Ｐゴシック" pitchFamily="-110" charset="-128"/>
                <a:sym typeface="Symbol" pitchFamily="-110" charset="2"/>
              </a:rPr>
              <a:t>) for </a:t>
            </a:r>
            <a:r>
              <a:rPr lang="en-US" sz="2800" dirty="0" err="1">
                <a:ea typeface="ＭＳ Ｐゴシック" pitchFamily="-110" charset="-128"/>
                <a:sym typeface="Symbol" pitchFamily="-110" charset="2"/>
              </a:rPr>
              <a:t>n</a:t>
            </a:r>
            <a:r>
              <a:rPr lang="en-US" sz="2800" dirty="0" smtClean="0">
                <a:ea typeface="ＭＳ Ｐゴシック" pitchFamily="-110" charset="-128"/>
                <a:sym typeface="Symbol" pitchFamily="-110" charset="2"/>
              </a:rPr>
              <a:t> ≥ n</a:t>
            </a:r>
            <a:r>
              <a:rPr lang="en-US" sz="2800" baseline="-25000" dirty="0" smtClean="0">
                <a:ea typeface="ＭＳ Ｐゴシック" pitchFamily="-110" charset="-128"/>
                <a:sym typeface="Symbol" pitchFamily="-110" charset="2"/>
              </a:rPr>
              <a:t>0</a:t>
            </a:r>
            <a:endParaRPr lang="en-US" sz="2800" baseline="-25000" dirty="0">
              <a:ea typeface="ＭＳ Ｐゴシック" pitchFamily="-110" charset="-128"/>
              <a:sym typeface="Symbol" pitchFamily="-110" charset="2"/>
            </a:endParaRPr>
          </a:p>
          <a:p>
            <a:pPr marL="742950" lvl="1" indent="-285750">
              <a:lnSpc>
                <a:spcPct val="90000"/>
              </a:lnSpc>
              <a:spcBef>
                <a:spcPct val="20000"/>
              </a:spcBef>
              <a:spcAft>
                <a:spcPts val="600"/>
              </a:spcAft>
              <a:buClr>
                <a:schemeClr val="tx1"/>
              </a:buClr>
              <a:buSzPct val="60000"/>
              <a:buFont typeface="Wingdings" pitchFamily="-110" charset="2"/>
              <a:buNone/>
            </a:pPr>
            <a:endParaRPr lang="en-US" sz="2800" baseline="-25000" dirty="0">
              <a:ea typeface="ＭＳ Ｐゴシック" pitchFamily="-110" charset="-128"/>
              <a:sym typeface="Symbol" pitchFamily="-110" charset="2"/>
            </a:endParaRPr>
          </a:p>
          <a:p>
            <a:pPr marL="342900" indent="-342900">
              <a:lnSpc>
                <a:spcPct val="90000"/>
              </a:lnSpc>
              <a:spcBef>
                <a:spcPct val="20000"/>
              </a:spcBef>
              <a:spcAft>
                <a:spcPts val="600"/>
              </a:spcAft>
              <a:buClr>
                <a:schemeClr val="hlink"/>
              </a:buClr>
              <a:buSzPct val="110000"/>
              <a:buFont typeface="Wingdings" pitchFamily="-110" charset="2"/>
              <a:buBlip>
                <a:blip r:embed="rId2"/>
              </a:buBlip>
            </a:pPr>
            <a:r>
              <a:rPr lang="en-US" sz="2800" b="1" dirty="0"/>
              <a:t>big-Theta</a:t>
            </a:r>
          </a:p>
          <a:p>
            <a:pPr marL="742950" lvl="1" indent="-285750">
              <a:lnSpc>
                <a:spcPct val="90000"/>
              </a:lnSpc>
              <a:spcBef>
                <a:spcPct val="20000"/>
              </a:spcBef>
              <a:spcAft>
                <a:spcPts val="600"/>
              </a:spcAft>
              <a:buClr>
                <a:schemeClr val="tx1"/>
              </a:buClr>
              <a:buSzPct val="60000"/>
              <a:buFont typeface="Wingdings" pitchFamily="-110" charset="2"/>
              <a:buChar char="n"/>
            </a:pPr>
            <a:r>
              <a:rPr lang="en-US" sz="2800" dirty="0" err="1">
                <a:ea typeface="ＭＳ Ｐゴシック" pitchFamily="-110" charset="-128"/>
              </a:rPr>
              <a:t>f(n</a:t>
            </a:r>
            <a:r>
              <a:rPr lang="en-US" sz="2800" dirty="0">
                <a:ea typeface="ＭＳ Ｐゴシック" pitchFamily="-110" charset="-128"/>
              </a:rPr>
              <a:t>) is</a:t>
            </a:r>
            <a:r>
              <a:rPr lang="en-US" sz="2800" dirty="0" smtClean="0">
                <a:ea typeface="ＭＳ Ｐゴシック" pitchFamily="-110" charset="-128"/>
              </a:rPr>
              <a:t> </a:t>
            </a:r>
            <a:r>
              <a:rPr lang="en-US" sz="2800" dirty="0" err="1" smtClean="0">
                <a:ea typeface="ＭＳ Ｐゴシック" pitchFamily="-110" charset="-128"/>
                <a:sym typeface="Symbol" pitchFamily="-110" charset="2"/>
              </a:rPr>
              <a:t>Θ(</a:t>
            </a:r>
            <a:r>
              <a:rPr lang="en-US" sz="2800" dirty="0" err="1">
                <a:ea typeface="ＭＳ Ｐゴシック" pitchFamily="-110" charset="-128"/>
                <a:sym typeface="Symbol" pitchFamily="-110" charset="2"/>
              </a:rPr>
              <a:t>g(n</a:t>
            </a:r>
            <a:r>
              <a:rPr lang="en-US" sz="2800" dirty="0">
                <a:ea typeface="ＭＳ Ｐゴシック" pitchFamily="-110" charset="-128"/>
                <a:sym typeface="Symbol" pitchFamily="-110" charset="2"/>
              </a:rPr>
              <a:t>)) if there are constants </a:t>
            </a:r>
            <a:r>
              <a:rPr lang="en-US" sz="2800" dirty="0" smtClean="0">
                <a:ea typeface="ＭＳ Ｐゴシック" pitchFamily="-110" charset="-128"/>
                <a:sym typeface="Symbol" pitchFamily="-110" charset="2"/>
              </a:rPr>
              <a:t>c</a:t>
            </a:r>
            <a:r>
              <a:rPr lang="en-US" sz="2800" baseline="-25000" dirty="0" smtClean="0">
                <a:ea typeface="ＭＳ Ｐゴシック" pitchFamily="-110" charset="-128"/>
                <a:sym typeface="Symbol" pitchFamily="-110" charset="2"/>
              </a:rPr>
              <a:t>1</a:t>
            </a:r>
            <a:r>
              <a:rPr lang="en-US" sz="2800" dirty="0" smtClean="0">
                <a:ea typeface="ＭＳ Ｐゴシック" pitchFamily="-110" charset="-128"/>
                <a:sym typeface="Symbol" pitchFamily="-110" charset="2"/>
              </a:rPr>
              <a:t> </a:t>
            </a:r>
            <a:r>
              <a:rPr lang="en-US" sz="2800" dirty="0">
                <a:ea typeface="ＭＳ Ｐゴシック" pitchFamily="-110" charset="-128"/>
                <a:sym typeface="Symbol" pitchFamily="-110" charset="2"/>
              </a:rPr>
              <a:t>&gt; 0 and </a:t>
            </a:r>
            <a:r>
              <a:rPr lang="en-US" sz="2800" dirty="0" smtClean="0">
                <a:ea typeface="ＭＳ Ｐゴシック" pitchFamily="-110" charset="-128"/>
                <a:sym typeface="Symbol" pitchFamily="-110" charset="2"/>
              </a:rPr>
              <a:t>c</a:t>
            </a:r>
            <a:r>
              <a:rPr lang="en-US" sz="2800" baseline="-25000" dirty="0" smtClean="0">
                <a:ea typeface="ＭＳ Ｐゴシック" pitchFamily="-110" charset="-128"/>
                <a:sym typeface="Symbol" pitchFamily="-110" charset="2"/>
              </a:rPr>
              <a:t>2</a:t>
            </a:r>
            <a:r>
              <a:rPr lang="en-US" sz="2800" dirty="0" smtClean="0">
                <a:ea typeface="ＭＳ Ｐゴシック" pitchFamily="-110" charset="-128"/>
                <a:sym typeface="Symbol" pitchFamily="-110" charset="2"/>
              </a:rPr>
              <a:t> </a:t>
            </a:r>
            <a:r>
              <a:rPr lang="en-US" sz="2800" dirty="0">
                <a:ea typeface="ＭＳ Ｐゴシック" pitchFamily="-110" charset="-128"/>
                <a:sym typeface="Symbol" pitchFamily="-110" charset="2"/>
              </a:rPr>
              <a:t>&gt; 0 and an integer constant n</a:t>
            </a:r>
            <a:r>
              <a:rPr lang="en-US" sz="2800" baseline="-25000" dirty="0">
                <a:ea typeface="ＭＳ Ｐゴシック" pitchFamily="-110" charset="-128"/>
                <a:sym typeface="Symbol" pitchFamily="-110" charset="2"/>
              </a:rPr>
              <a:t>0</a:t>
            </a:r>
            <a:r>
              <a:rPr lang="en-US" sz="2800" dirty="0" smtClean="0">
                <a:ea typeface="ＭＳ Ｐゴシック" pitchFamily="-110" charset="-128"/>
                <a:sym typeface="Symbol" pitchFamily="-110" charset="2"/>
              </a:rPr>
              <a:t> ≥ 1 </a:t>
            </a:r>
            <a:r>
              <a:rPr lang="en-US" sz="2800" dirty="0">
                <a:ea typeface="ＭＳ Ｐゴシック" pitchFamily="-110" charset="-128"/>
                <a:sym typeface="Symbol" pitchFamily="-110" charset="2"/>
              </a:rPr>
              <a:t>such that </a:t>
            </a:r>
            <a:r>
              <a:rPr lang="en-US" sz="2800" dirty="0" smtClean="0">
                <a:ea typeface="ＭＳ Ｐゴシック" pitchFamily="-110" charset="-128"/>
                <a:sym typeface="Symbol" pitchFamily="-110" charset="2"/>
              </a:rPr>
              <a:t>c</a:t>
            </a:r>
            <a:r>
              <a:rPr lang="en-US" sz="2800" baseline="-25000" dirty="0" smtClean="0">
                <a:ea typeface="ＭＳ Ｐゴシック" pitchFamily="-110" charset="-128"/>
                <a:sym typeface="Symbol" pitchFamily="-110" charset="2"/>
              </a:rPr>
              <a:t>1</a:t>
            </a:r>
            <a:r>
              <a:rPr lang="en-US" sz="2800" dirty="0" smtClean="0">
                <a:ea typeface="Arial" pitchFamily="-110" charset="0"/>
                <a:cs typeface="Arial" pitchFamily="-110" charset="0"/>
                <a:sym typeface="Symbol" pitchFamily="-110" charset="2"/>
              </a:rPr>
              <a:t>•</a:t>
            </a:r>
            <a:r>
              <a:rPr lang="en-US" sz="2800" dirty="0">
                <a:ea typeface="ＭＳ Ｐゴシック" pitchFamily="-110" charset="-128"/>
                <a:sym typeface="Symbol" pitchFamily="-110" charset="2"/>
              </a:rPr>
              <a:t>g(n)</a:t>
            </a:r>
            <a:r>
              <a:rPr lang="en-US" sz="2800" dirty="0" smtClean="0">
                <a:ea typeface="ＭＳ Ｐゴシック" pitchFamily="-110" charset="-128"/>
                <a:sym typeface="Symbol" pitchFamily="-110" charset="2"/>
              </a:rPr>
              <a:t> ≤ </a:t>
            </a:r>
            <a:r>
              <a:rPr lang="en-US" sz="2800" dirty="0" err="1" smtClean="0">
                <a:ea typeface="ＭＳ Ｐゴシック" pitchFamily="-110" charset="-128"/>
                <a:sym typeface="Symbol" pitchFamily="-110" charset="2"/>
              </a:rPr>
              <a:t>f</a:t>
            </a:r>
            <a:r>
              <a:rPr lang="en-US" sz="2800" dirty="0" err="1">
                <a:ea typeface="ＭＳ Ｐゴシック" pitchFamily="-110" charset="-128"/>
                <a:sym typeface="Symbol" pitchFamily="-110" charset="2"/>
              </a:rPr>
              <a:t>(n</a:t>
            </a:r>
            <a:r>
              <a:rPr lang="en-US" sz="2800" dirty="0">
                <a:ea typeface="ＭＳ Ｐゴシック" pitchFamily="-110" charset="-128"/>
                <a:sym typeface="Symbol" pitchFamily="-110" charset="2"/>
              </a:rPr>
              <a:t>)</a:t>
            </a:r>
            <a:r>
              <a:rPr lang="en-US" sz="2800" dirty="0" smtClean="0">
                <a:ea typeface="ＭＳ Ｐゴシック" pitchFamily="-110" charset="-128"/>
                <a:sym typeface="Symbol" pitchFamily="-110" charset="2"/>
              </a:rPr>
              <a:t> ≤ c</a:t>
            </a:r>
            <a:r>
              <a:rPr lang="en-US" sz="2800" baseline="-25000" dirty="0" smtClean="0">
                <a:ea typeface="ＭＳ Ｐゴシック" pitchFamily="-110" charset="-128"/>
                <a:sym typeface="Symbol" pitchFamily="-110" charset="2"/>
              </a:rPr>
              <a:t>2</a:t>
            </a:r>
            <a:r>
              <a:rPr lang="en-US" sz="2800" dirty="0" smtClean="0">
                <a:ea typeface="Arial" pitchFamily="-110" charset="0"/>
                <a:cs typeface="Arial" pitchFamily="-110" charset="0"/>
                <a:sym typeface="Symbol" pitchFamily="-110" charset="2"/>
              </a:rPr>
              <a:t>•</a:t>
            </a:r>
            <a:r>
              <a:rPr lang="en-US" sz="2800" dirty="0">
                <a:ea typeface="ＭＳ Ｐゴシック" pitchFamily="-110" charset="-128"/>
                <a:sym typeface="Symbol" pitchFamily="-110" charset="2"/>
              </a:rPr>
              <a:t>g(n) for </a:t>
            </a:r>
            <a:r>
              <a:rPr lang="en-US" sz="2800" dirty="0" err="1">
                <a:ea typeface="ＭＳ Ｐゴシック" pitchFamily="-110" charset="-128"/>
                <a:sym typeface="Symbol" pitchFamily="-110" charset="2"/>
              </a:rPr>
              <a:t>n</a:t>
            </a:r>
            <a:r>
              <a:rPr lang="en-US" sz="2800" dirty="0" smtClean="0">
                <a:ea typeface="ＭＳ Ｐゴシック" pitchFamily="-110" charset="-128"/>
                <a:sym typeface="Symbol" pitchFamily="-110" charset="2"/>
              </a:rPr>
              <a:t> ≥ </a:t>
            </a:r>
            <a:r>
              <a:rPr lang="en-US" sz="2800" dirty="0">
                <a:ea typeface="ＭＳ Ｐゴシック" pitchFamily="-110" charset="-128"/>
                <a:sym typeface="Symbol" pitchFamily="-110" charset="2"/>
              </a:rPr>
              <a:t>n</a:t>
            </a:r>
            <a:r>
              <a:rPr lang="en-US" sz="2800" baseline="-25000" dirty="0">
                <a:ea typeface="ＭＳ Ｐゴシック" pitchFamily="-110" charset="-128"/>
                <a:sym typeface="Symbol" pitchFamily="-110" charset="2"/>
              </a:rPr>
              <a:t>0</a:t>
            </a:r>
            <a:endParaRPr lang="en-US" sz="2800" dirty="0">
              <a:ea typeface="ＭＳ Ｐゴシック" pitchFamily="-11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60194" name="Rectangle 2"/>
          <p:cNvSpPr>
            <a:spLocks noGrp="1" noChangeArrowheads="1"/>
          </p:cNvSpPr>
          <p:nvPr>
            <p:ph type="title"/>
          </p:nvPr>
        </p:nvSpPr>
        <p:spPr/>
        <p:txBody>
          <a:bodyPr/>
          <a:lstStyle/>
          <a:p>
            <a:r>
              <a:rPr lang="en-US" sz="2800"/>
              <a:t>Time Complexity of an </a:t>
            </a:r>
            <a:r>
              <a:rPr lang="en-US" sz="2800">
                <a:solidFill>
                  <a:schemeClr val="hlink"/>
                </a:solidFill>
              </a:rPr>
              <a:t>Algorithm</a:t>
            </a:r>
            <a:endParaRPr lang="en-CA" sz="2800">
              <a:solidFill>
                <a:schemeClr val="hlink"/>
              </a:solidFill>
            </a:endParaRPr>
          </a:p>
        </p:txBody>
      </p:sp>
      <p:sp>
        <p:nvSpPr>
          <p:cNvPr id="1160195" name="Rectangle 3"/>
          <p:cNvSpPr>
            <a:spLocks noGrp="1" noChangeArrowheads="1"/>
          </p:cNvSpPr>
          <p:nvPr>
            <p:ph type="body" idx="1"/>
          </p:nvPr>
        </p:nvSpPr>
        <p:spPr>
          <a:xfrm>
            <a:off x="838200" y="3352800"/>
            <a:ext cx="7772400" cy="4114800"/>
          </a:xfrm>
        </p:spPr>
        <p:txBody>
          <a:bodyPr/>
          <a:lstStyle/>
          <a:p>
            <a:r>
              <a:rPr lang="en-US" dirty="0">
                <a:solidFill>
                  <a:schemeClr val="accent2"/>
                </a:solidFill>
                <a:ea typeface="Times New Roman" pitchFamily="-110" charset="0"/>
                <a:cs typeface="Times New Roman" pitchFamily="-110" charset="0"/>
              </a:rPr>
              <a:t>O(n</a:t>
            </a:r>
            <a:r>
              <a:rPr lang="en-US" baseline="30000" dirty="0">
                <a:solidFill>
                  <a:schemeClr val="accent2"/>
                </a:solidFill>
                <a:ea typeface="Times New Roman" pitchFamily="-110" charset="0"/>
                <a:cs typeface="Times New Roman" pitchFamily="-110" charset="0"/>
              </a:rPr>
              <a:t>2</a:t>
            </a:r>
            <a:r>
              <a:rPr lang="en-US" dirty="0">
                <a:solidFill>
                  <a:schemeClr val="accent2"/>
                </a:solidFill>
                <a:ea typeface="Times New Roman" pitchFamily="-110" charset="0"/>
                <a:cs typeface="Times New Roman" pitchFamily="-110" charset="0"/>
              </a:rPr>
              <a:t>): </a:t>
            </a:r>
            <a:r>
              <a:rPr lang="en-US" dirty="0"/>
              <a:t>For any</a:t>
            </a:r>
            <a:r>
              <a:rPr lang="en-US" dirty="0">
                <a:solidFill>
                  <a:schemeClr val="hlink"/>
                </a:solidFill>
              </a:rPr>
              <a:t> </a:t>
            </a:r>
            <a:r>
              <a:rPr lang="en-US" dirty="0"/>
              <a:t>input size </a:t>
            </a:r>
            <a:r>
              <a:rPr lang="en-US" dirty="0" err="1" smtClean="0"/>
              <a:t>n</a:t>
            </a:r>
            <a:r>
              <a:rPr lang="en-US" dirty="0" smtClean="0"/>
              <a:t> ≥ n</a:t>
            </a:r>
            <a:r>
              <a:rPr lang="en-US" baseline="-25000" dirty="0" smtClean="0"/>
              <a:t>0</a:t>
            </a:r>
            <a:r>
              <a:rPr lang="en-US" dirty="0"/>
              <a:t>, the algorithm takes </a:t>
            </a:r>
            <a:r>
              <a:rPr lang="en-US" dirty="0">
                <a:solidFill>
                  <a:schemeClr val="hlink"/>
                </a:solidFill>
              </a:rPr>
              <a:t>no more</a:t>
            </a:r>
            <a:r>
              <a:rPr lang="en-US" dirty="0"/>
              <a:t> than </a:t>
            </a:r>
            <a:r>
              <a:rPr lang="en-US" dirty="0">
                <a:solidFill>
                  <a:schemeClr val="accent2"/>
                </a:solidFill>
                <a:ea typeface="Times New Roman" pitchFamily="-110" charset="0"/>
                <a:cs typeface="Times New Roman" pitchFamily="-110" charset="0"/>
              </a:rPr>
              <a:t>cn</a:t>
            </a:r>
            <a:r>
              <a:rPr lang="en-US" baseline="30000" dirty="0">
                <a:solidFill>
                  <a:schemeClr val="accent2"/>
                </a:solidFill>
                <a:ea typeface="Times New Roman" pitchFamily="-110" charset="0"/>
                <a:cs typeface="Times New Roman" pitchFamily="-110" charset="0"/>
              </a:rPr>
              <a:t>2</a:t>
            </a:r>
            <a:r>
              <a:rPr lang="en-US" dirty="0">
                <a:solidFill>
                  <a:schemeClr val="accent2"/>
                </a:solidFill>
                <a:ea typeface="Times New Roman" pitchFamily="-110" charset="0"/>
                <a:cs typeface="Times New Roman" pitchFamily="-110" charset="0"/>
              </a:rPr>
              <a:t> </a:t>
            </a:r>
            <a:r>
              <a:rPr lang="en-US" dirty="0"/>
              <a:t>time on </a:t>
            </a:r>
            <a:r>
              <a:rPr lang="en-US" dirty="0">
                <a:solidFill>
                  <a:schemeClr val="hlink"/>
                </a:solidFill>
              </a:rPr>
              <a:t>every</a:t>
            </a:r>
            <a:r>
              <a:rPr lang="en-US" dirty="0"/>
              <a:t> input.</a:t>
            </a:r>
            <a:endParaRPr lang="en-CA" dirty="0"/>
          </a:p>
          <a:p>
            <a:r>
              <a:rPr lang="en-US" dirty="0">
                <a:solidFill>
                  <a:schemeClr val="accent2"/>
                </a:solidFill>
                <a:ea typeface="Times New Roman" pitchFamily="-110" charset="0"/>
                <a:cs typeface="Times New Roman" pitchFamily="-110" charset="0"/>
              </a:rPr>
              <a:t>Ω(n</a:t>
            </a:r>
            <a:r>
              <a:rPr lang="en-US" baseline="30000" dirty="0">
                <a:solidFill>
                  <a:schemeClr val="accent2"/>
                </a:solidFill>
                <a:ea typeface="Times New Roman" pitchFamily="-110" charset="0"/>
                <a:cs typeface="Times New Roman" pitchFamily="-110" charset="0"/>
              </a:rPr>
              <a:t>2</a:t>
            </a:r>
            <a:r>
              <a:rPr lang="en-US" dirty="0">
                <a:solidFill>
                  <a:schemeClr val="accent2"/>
                </a:solidFill>
                <a:ea typeface="Times New Roman" pitchFamily="-110" charset="0"/>
                <a:cs typeface="Times New Roman" pitchFamily="-110" charset="0"/>
              </a:rPr>
              <a:t>):</a:t>
            </a:r>
            <a:r>
              <a:rPr lang="en-US" dirty="0"/>
              <a:t> For any input size </a:t>
            </a:r>
            <a:r>
              <a:rPr lang="en-US" dirty="0" err="1" smtClean="0"/>
              <a:t>n</a:t>
            </a:r>
            <a:r>
              <a:rPr lang="en-US" dirty="0" smtClean="0"/>
              <a:t> ≥ n</a:t>
            </a:r>
            <a:r>
              <a:rPr lang="en-US" baseline="-25000" dirty="0" smtClean="0"/>
              <a:t>0</a:t>
            </a:r>
            <a:r>
              <a:rPr lang="en-US" dirty="0"/>
              <a:t>, the algorithm takes </a:t>
            </a:r>
            <a:r>
              <a:rPr lang="en-US" dirty="0">
                <a:solidFill>
                  <a:schemeClr val="hlink"/>
                </a:solidFill>
              </a:rPr>
              <a:t>at least</a:t>
            </a:r>
            <a:r>
              <a:rPr lang="en-US" dirty="0"/>
              <a:t> </a:t>
            </a:r>
            <a:r>
              <a:rPr lang="en-US" dirty="0">
                <a:solidFill>
                  <a:schemeClr val="accent2"/>
                </a:solidFill>
                <a:ea typeface="Times New Roman" pitchFamily="-110" charset="0"/>
                <a:cs typeface="Times New Roman" pitchFamily="-110" charset="0"/>
              </a:rPr>
              <a:t>cn</a:t>
            </a:r>
            <a:r>
              <a:rPr lang="en-US" baseline="30000" dirty="0">
                <a:solidFill>
                  <a:schemeClr val="accent2"/>
                </a:solidFill>
                <a:ea typeface="Times New Roman" pitchFamily="-110" charset="0"/>
                <a:cs typeface="Times New Roman" pitchFamily="-110" charset="0"/>
              </a:rPr>
              <a:t>2</a:t>
            </a:r>
            <a:r>
              <a:rPr lang="en-US" dirty="0"/>
              <a:t> time on </a:t>
            </a:r>
            <a:r>
              <a:rPr lang="en-US" dirty="0">
                <a:solidFill>
                  <a:schemeClr val="hlink"/>
                </a:solidFill>
              </a:rPr>
              <a:t>at least one</a:t>
            </a:r>
            <a:r>
              <a:rPr lang="en-US" dirty="0"/>
              <a:t> input.</a:t>
            </a:r>
          </a:p>
          <a:p>
            <a:r>
              <a:rPr lang="en-US" dirty="0" err="1">
                <a:solidFill>
                  <a:schemeClr val="accent2"/>
                </a:solidFill>
                <a:ea typeface="Times New Roman" pitchFamily="-110" charset="0"/>
                <a:cs typeface="Times New Roman" pitchFamily="-110" charset="0"/>
              </a:rPr>
              <a:t>θ</a:t>
            </a:r>
            <a:r>
              <a:rPr lang="en-US" dirty="0">
                <a:solidFill>
                  <a:schemeClr val="accent2"/>
                </a:solidFill>
                <a:ea typeface="Times New Roman" pitchFamily="-110" charset="0"/>
                <a:cs typeface="Times New Roman" pitchFamily="-110" charset="0"/>
              </a:rPr>
              <a:t> (n</a:t>
            </a:r>
            <a:r>
              <a:rPr lang="en-US" baseline="30000" dirty="0">
                <a:solidFill>
                  <a:schemeClr val="accent2"/>
                </a:solidFill>
                <a:ea typeface="Times New Roman" pitchFamily="-110" charset="0"/>
                <a:cs typeface="Times New Roman" pitchFamily="-110" charset="0"/>
              </a:rPr>
              <a:t>2</a:t>
            </a:r>
            <a:r>
              <a:rPr lang="en-US" dirty="0">
                <a:solidFill>
                  <a:schemeClr val="accent2"/>
                </a:solidFill>
                <a:ea typeface="Times New Roman" pitchFamily="-110" charset="0"/>
                <a:cs typeface="Times New Roman" pitchFamily="-110" charset="0"/>
              </a:rPr>
              <a:t>):</a:t>
            </a:r>
            <a:r>
              <a:rPr lang="en-US" dirty="0"/>
              <a:t> Do both.</a:t>
            </a:r>
            <a:endParaRPr lang="en-CA" dirty="0"/>
          </a:p>
        </p:txBody>
      </p:sp>
      <p:sp>
        <p:nvSpPr>
          <p:cNvPr id="1160196" name="Rectangle 4"/>
          <p:cNvSpPr>
            <a:spLocks noChangeArrowheads="1"/>
          </p:cNvSpPr>
          <p:nvPr/>
        </p:nvSpPr>
        <p:spPr bwMode="auto">
          <a:xfrm>
            <a:off x="785813" y="1709738"/>
            <a:ext cx="6994525" cy="1554162"/>
          </a:xfrm>
          <a:prstGeom prst="rect">
            <a:avLst/>
          </a:prstGeom>
          <a:noFill/>
          <a:ln w="38100">
            <a:noFill/>
            <a:miter lim="800000"/>
            <a:headEnd/>
            <a:tailEnd/>
          </a:ln>
          <a:effectLst/>
        </p:spPr>
        <p:txBody>
          <a:bodyPr wrap="none">
            <a:prstTxWarp prst="textNoShape">
              <a:avLst/>
            </a:prstTxWarp>
            <a:spAutoFit/>
          </a:bodyPr>
          <a:lstStyle/>
          <a:p>
            <a:r>
              <a:rPr lang="en-US" sz="3200" b="0"/>
              <a:t>The time complexity of an algorithm is</a:t>
            </a:r>
            <a:br>
              <a:rPr lang="en-US" sz="3200" b="0"/>
            </a:br>
            <a:r>
              <a:rPr lang="en-US" sz="3200" b="0">
                <a:ea typeface="Times New Roman" pitchFamily="-110" charset="0"/>
                <a:cs typeface="Times New Roman" pitchFamily="-110" charset="0"/>
              </a:rPr>
              <a:t>the </a:t>
            </a:r>
            <a:r>
              <a:rPr lang="en-US" sz="3200" b="0" i="1">
                <a:ea typeface="Times New Roman" pitchFamily="-110" charset="0"/>
                <a:cs typeface="Times New Roman" pitchFamily="-110" charset="0"/>
              </a:rPr>
              <a:t>largest</a:t>
            </a:r>
            <a:r>
              <a:rPr lang="en-US" sz="3200" b="0" i="1">
                <a:solidFill>
                  <a:schemeClr val="hlink"/>
                </a:solidFill>
                <a:ea typeface="Times New Roman" pitchFamily="-110" charset="0"/>
                <a:cs typeface="Times New Roman" pitchFamily="-110" charset="0"/>
              </a:rPr>
              <a:t> </a:t>
            </a:r>
            <a:r>
              <a:rPr lang="en-US" sz="3200" b="0">
                <a:ea typeface="Times New Roman" pitchFamily="-110" charset="0"/>
                <a:cs typeface="Times New Roman" pitchFamily="-110" charset="0"/>
              </a:rPr>
              <a:t>time required on </a:t>
            </a:r>
            <a:r>
              <a:rPr lang="en-US" sz="3200" b="0" i="1">
                <a:ea typeface="Times New Roman" pitchFamily="-110" charset="0"/>
                <a:cs typeface="Times New Roman" pitchFamily="-110" charset="0"/>
              </a:rPr>
              <a:t>any </a:t>
            </a:r>
            <a:r>
              <a:rPr lang="en-US" sz="3200" b="0">
                <a:ea typeface="Times New Roman" pitchFamily="-110" charset="0"/>
                <a:cs typeface="Times New Roman" pitchFamily="-110" charset="0"/>
              </a:rPr>
              <a:t>input </a:t>
            </a:r>
            <a:br>
              <a:rPr lang="en-US" sz="3200" b="0">
                <a:ea typeface="Times New Roman" pitchFamily="-110" charset="0"/>
                <a:cs typeface="Times New Roman" pitchFamily="-110" charset="0"/>
              </a:rPr>
            </a:br>
            <a:r>
              <a:rPr lang="en-US" sz="3200" b="0">
                <a:ea typeface="Times New Roman" pitchFamily="-110" charset="0"/>
                <a:cs typeface="Times New Roman" pitchFamily="-110" charset="0"/>
              </a:rPr>
              <a:t>of size n. </a:t>
            </a:r>
            <a:r>
              <a:rPr lang="en-US" sz="3200" b="0">
                <a:solidFill>
                  <a:schemeClr val="accent2"/>
                </a:solidFill>
                <a:ea typeface="Times New Roman" pitchFamily="-110" charset="0"/>
                <a:cs typeface="Times New Roman" pitchFamily="-110" charset="0"/>
              </a:rPr>
              <a:t>(Worst case analysis.)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60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60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60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019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62242" name="Rectangle 2"/>
          <p:cNvSpPr>
            <a:spLocks noGrp="1" noChangeArrowheads="1"/>
          </p:cNvSpPr>
          <p:nvPr>
            <p:ph type="title"/>
          </p:nvPr>
        </p:nvSpPr>
        <p:spPr/>
        <p:txBody>
          <a:bodyPr/>
          <a:lstStyle/>
          <a:p>
            <a:r>
              <a:rPr lang="en-US" sz="2800"/>
              <a:t>Time Complexity of a </a:t>
            </a:r>
            <a:r>
              <a:rPr lang="en-US" sz="2800">
                <a:solidFill>
                  <a:schemeClr val="hlink"/>
                </a:solidFill>
              </a:rPr>
              <a:t>Problem</a:t>
            </a:r>
            <a:endParaRPr lang="en-CA" sz="2800">
              <a:solidFill>
                <a:schemeClr val="hlink"/>
              </a:solidFill>
            </a:endParaRPr>
          </a:p>
        </p:txBody>
      </p:sp>
      <p:sp>
        <p:nvSpPr>
          <p:cNvPr id="1162243" name="Rectangle 3"/>
          <p:cNvSpPr>
            <a:spLocks noGrp="1" noChangeArrowheads="1"/>
          </p:cNvSpPr>
          <p:nvPr>
            <p:ph type="body" idx="1"/>
          </p:nvPr>
        </p:nvSpPr>
        <p:spPr>
          <a:xfrm>
            <a:off x="685800" y="3733800"/>
            <a:ext cx="8458200" cy="2536371"/>
          </a:xfrm>
        </p:spPr>
        <p:txBody>
          <a:bodyPr/>
          <a:lstStyle/>
          <a:p>
            <a:r>
              <a:rPr lang="en-US" sz="2000" dirty="0">
                <a:solidFill>
                  <a:schemeClr val="accent2"/>
                </a:solidFill>
                <a:ea typeface="Times New Roman" pitchFamily="-110" charset="0"/>
                <a:cs typeface="Times New Roman" pitchFamily="-110" charset="0"/>
              </a:rPr>
              <a:t>O(n</a:t>
            </a:r>
            <a:r>
              <a:rPr lang="en-US" sz="2000" baseline="30000" dirty="0">
                <a:solidFill>
                  <a:schemeClr val="accent2"/>
                </a:solidFill>
                <a:ea typeface="Times New Roman" pitchFamily="-110" charset="0"/>
                <a:cs typeface="Times New Roman" pitchFamily="-110" charset="0"/>
              </a:rPr>
              <a:t>2</a:t>
            </a:r>
            <a:r>
              <a:rPr lang="en-US" sz="2000" dirty="0">
                <a:solidFill>
                  <a:schemeClr val="accent2"/>
                </a:solidFill>
                <a:ea typeface="Times New Roman" pitchFamily="-110" charset="0"/>
                <a:cs typeface="Times New Roman" pitchFamily="-110" charset="0"/>
              </a:rPr>
              <a:t>): </a:t>
            </a:r>
            <a:r>
              <a:rPr lang="en-US" sz="2000" dirty="0"/>
              <a:t>Provide </a:t>
            </a:r>
            <a:r>
              <a:rPr lang="en-US" sz="2000" dirty="0">
                <a:solidFill>
                  <a:schemeClr val="hlink"/>
                </a:solidFill>
              </a:rPr>
              <a:t>an </a:t>
            </a:r>
            <a:r>
              <a:rPr lang="en-US" sz="2000" dirty="0"/>
              <a:t>algorithm that solves the problem in no more than this time. </a:t>
            </a:r>
          </a:p>
          <a:p>
            <a:pPr lvl="1"/>
            <a:r>
              <a:rPr lang="en-US" sz="1800" dirty="0"/>
              <a:t>Remember: for </a:t>
            </a:r>
            <a:r>
              <a:rPr lang="en-US" sz="1800" dirty="0">
                <a:solidFill>
                  <a:schemeClr val="accent2"/>
                </a:solidFill>
              </a:rPr>
              <a:t>every</a:t>
            </a:r>
            <a:r>
              <a:rPr lang="en-US" sz="1800" dirty="0"/>
              <a:t> input, i.e. worst case analysis!</a:t>
            </a:r>
          </a:p>
          <a:p>
            <a:r>
              <a:rPr lang="en-US" sz="2000" dirty="0">
                <a:solidFill>
                  <a:schemeClr val="accent2"/>
                </a:solidFill>
                <a:ea typeface="Times New Roman" pitchFamily="-110" charset="0"/>
                <a:cs typeface="Times New Roman" pitchFamily="-110" charset="0"/>
              </a:rPr>
              <a:t>Ω(n</a:t>
            </a:r>
            <a:r>
              <a:rPr lang="en-US" sz="2000" baseline="30000" dirty="0">
                <a:solidFill>
                  <a:schemeClr val="accent2"/>
                </a:solidFill>
                <a:ea typeface="Times New Roman" pitchFamily="-110" charset="0"/>
                <a:cs typeface="Times New Roman" pitchFamily="-110" charset="0"/>
              </a:rPr>
              <a:t>2</a:t>
            </a:r>
            <a:r>
              <a:rPr lang="en-US" sz="2000" dirty="0">
                <a:solidFill>
                  <a:schemeClr val="accent2"/>
                </a:solidFill>
                <a:ea typeface="Times New Roman" pitchFamily="-110" charset="0"/>
                <a:cs typeface="Times New Roman" pitchFamily="-110" charset="0"/>
              </a:rPr>
              <a:t>):</a:t>
            </a:r>
            <a:r>
              <a:rPr lang="en-US" sz="2000" dirty="0"/>
              <a:t> Prove that </a:t>
            </a:r>
            <a:r>
              <a:rPr lang="en-US" sz="2000" dirty="0">
                <a:solidFill>
                  <a:schemeClr val="hlink"/>
                </a:solidFill>
              </a:rPr>
              <a:t>no</a:t>
            </a:r>
            <a:r>
              <a:rPr lang="en-US" sz="2000" dirty="0"/>
              <a:t> algorithm can solve it faster.</a:t>
            </a:r>
          </a:p>
          <a:p>
            <a:pPr lvl="1"/>
            <a:r>
              <a:rPr lang="en-US" sz="1800" dirty="0"/>
              <a:t>Remember:  only need </a:t>
            </a:r>
            <a:r>
              <a:rPr lang="en-US" sz="1800" dirty="0">
                <a:solidFill>
                  <a:schemeClr val="accent2"/>
                </a:solidFill>
              </a:rPr>
              <a:t>one</a:t>
            </a:r>
            <a:r>
              <a:rPr lang="en-US" sz="1800" dirty="0"/>
              <a:t> input that takes at least this long!</a:t>
            </a:r>
          </a:p>
          <a:p>
            <a:r>
              <a:rPr lang="en-US" sz="2000" dirty="0" err="1">
                <a:solidFill>
                  <a:schemeClr val="accent2"/>
                </a:solidFill>
                <a:ea typeface="Times New Roman" pitchFamily="-110" charset="0"/>
                <a:cs typeface="Times New Roman" pitchFamily="-110" charset="0"/>
              </a:rPr>
              <a:t>θ</a:t>
            </a:r>
            <a:r>
              <a:rPr lang="en-US" sz="2000" dirty="0">
                <a:solidFill>
                  <a:schemeClr val="accent2"/>
                </a:solidFill>
                <a:ea typeface="Times New Roman" pitchFamily="-110" charset="0"/>
                <a:cs typeface="Times New Roman" pitchFamily="-110" charset="0"/>
              </a:rPr>
              <a:t> (n</a:t>
            </a:r>
            <a:r>
              <a:rPr lang="en-US" sz="2000" baseline="30000" dirty="0">
                <a:solidFill>
                  <a:schemeClr val="accent2"/>
                </a:solidFill>
                <a:ea typeface="Times New Roman" pitchFamily="-110" charset="0"/>
                <a:cs typeface="Times New Roman" pitchFamily="-110" charset="0"/>
              </a:rPr>
              <a:t>2</a:t>
            </a:r>
            <a:r>
              <a:rPr lang="en-US" sz="2000" dirty="0">
                <a:solidFill>
                  <a:schemeClr val="accent2"/>
                </a:solidFill>
                <a:ea typeface="Times New Roman" pitchFamily="-110" charset="0"/>
                <a:cs typeface="Times New Roman" pitchFamily="-110" charset="0"/>
              </a:rPr>
              <a:t>):</a:t>
            </a:r>
            <a:r>
              <a:rPr lang="en-US" sz="2000" dirty="0"/>
              <a:t> Do both.</a:t>
            </a:r>
            <a:endParaRPr lang="en-CA" sz="2000" dirty="0"/>
          </a:p>
          <a:p>
            <a:pPr>
              <a:spcBef>
                <a:spcPct val="0"/>
              </a:spcBef>
              <a:buFontTx/>
              <a:buNone/>
            </a:pPr>
            <a:r>
              <a:rPr lang="en-US" dirty="0"/>
              <a:t> </a:t>
            </a:r>
          </a:p>
          <a:p>
            <a:pPr>
              <a:spcBef>
                <a:spcPct val="0"/>
              </a:spcBef>
              <a:buFontTx/>
              <a:buNone/>
            </a:pPr>
            <a:endParaRPr lang="en-CA" dirty="0"/>
          </a:p>
        </p:txBody>
      </p:sp>
      <p:sp>
        <p:nvSpPr>
          <p:cNvPr id="1162244" name="Rectangle 4"/>
          <p:cNvSpPr>
            <a:spLocks noChangeArrowheads="1"/>
          </p:cNvSpPr>
          <p:nvPr/>
        </p:nvSpPr>
        <p:spPr bwMode="auto">
          <a:xfrm>
            <a:off x="693738" y="1765300"/>
            <a:ext cx="7543800" cy="1554163"/>
          </a:xfrm>
          <a:prstGeom prst="rect">
            <a:avLst/>
          </a:prstGeom>
          <a:noFill/>
          <a:ln w="38100">
            <a:noFill/>
            <a:miter lim="800000"/>
            <a:headEnd/>
            <a:tailEnd/>
          </a:ln>
          <a:effectLst/>
        </p:spPr>
        <p:txBody>
          <a:bodyPr>
            <a:prstTxWarp prst="textNoShape">
              <a:avLst/>
            </a:prstTxWarp>
            <a:spAutoFit/>
          </a:bodyPr>
          <a:lstStyle/>
          <a:p>
            <a:pPr>
              <a:spcBef>
                <a:spcPct val="50000"/>
              </a:spcBef>
            </a:pPr>
            <a:r>
              <a:rPr lang="en-US" sz="3200" b="0"/>
              <a:t>The time complexity of a problem is </a:t>
            </a:r>
            <a:br>
              <a:rPr lang="en-US" sz="3200" b="0"/>
            </a:br>
            <a:r>
              <a:rPr lang="en-US" sz="3200" b="0"/>
              <a:t>the time complexity of the </a:t>
            </a:r>
            <a:r>
              <a:rPr lang="en-US" sz="3200" b="0" i="1">
                <a:solidFill>
                  <a:srgbClr val="CC0000"/>
                </a:solidFill>
              </a:rPr>
              <a:t>fastest</a:t>
            </a:r>
            <a:r>
              <a:rPr lang="en-US" sz="3200" b="0"/>
              <a:t> algorithm that solves the problem.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62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62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62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62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62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162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2243"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on the Midterm</a:t>
            </a:r>
            <a:endParaRPr lang="en-US" dirty="0"/>
          </a:p>
        </p:txBody>
      </p:sp>
      <p:sp>
        <p:nvSpPr>
          <p:cNvPr id="3" name="Content Placeholder 2"/>
          <p:cNvSpPr>
            <a:spLocks noGrp="1"/>
          </p:cNvSpPr>
          <p:nvPr>
            <p:ph idx="1"/>
          </p:nvPr>
        </p:nvSpPr>
        <p:spPr/>
        <p:txBody>
          <a:bodyPr/>
          <a:lstStyle/>
          <a:p>
            <a:r>
              <a:rPr lang="en-US" dirty="0" smtClean="0"/>
              <a:t>Data Structures &amp; Object-Oriented Design</a:t>
            </a:r>
          </a:p>
          <a:p>
            <a:r>
              <a:rPr lang="en-US" dirty="0" smtClean="0"/>
              <a:t>Run-Time Analysis</a:t>
            </a:r>
          </a:p>
          <a:p>
            <a:r>
              <a:rPr lang="en-US" b="1" dirty="0" smtClean="0">
                <a:solidFill>
                  <a:srgbClr val="800000"/>
                </a:solidFill>
              </a:rPr>
              <a:t>Linear Data Structures</a:t>
            </a:r>
          </a:p>
          <a:p>
            <a:r>
              <a:rPr lang="en-US" dirty="0" smtClean="0"/>
              <a:t>The Java Collections Framework</a:t>
            </a:r>
          </a:p>
          <a:p>
            <a:r>
              <a:rPr lang="en-US" dirty="0" smtClean="0"/>
              <a:t>Recursion</a:t>
            </a:r>
          </a:p>
          <a:p>
            <a:r>
              <a:rPr lang="en-US" dirty="0" smtClean="0"/>
              <a:t>Trees</a:t>
            </a:r>
          </a:p>
          <a:p>
            <a:r>
              <a:rPr lang="en-US" dirty="0" smtClean="0"/>
              <a:t>Priority Queues &amp; Heaps</a:t>
            </a:r>
          </a:p>
          <a:p>
            <a:r>
              <a:rPr lang="en-US" dirty="0" smtClean="0"/>
              <a:t>Maps, Hash Tables &amp; Dictionaries</a:t>
            </a:r>
          </a:p>
          <a:p>
            <a:r>
              <a:rPr lang="en-US" dirty="0" smtClean="0"/>
              <a:t>Iterative Algorithms &amp; Loop Invariants</a:t>
            </a:r>
          </a:p>
        </p:txBody>
      </p:sp>
    </p:spTree>
    <p:extLst>
      <p:ext uri="{BB962C8B-B14F-4D97-AF65-F5344CB8AC3E}">
        <p14:creationId xmlns:p14="http://schemas.microsoft.com/office/powerpoint/2010/main" val="29956091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Arrays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4026"/>
          </a:xfrm>
        </p:spPr>
        <p:txBody>
          <a:bodyPr/>
          <a:lstStyle/>
          <a:p>
            <a:r>
              <a:rPr lang="en-US" dirty="0" smtClean="0"/>
              <a:t>Arrays</a:t>
            </a:r>
            <a:endParaRPr lang="en-US" dirty="0"/>
          </a:p>
        </p:txBody>
      </p:sp>
      <p:sp>
        <p:nvSpPr>
          <p:cNvPr id="3" name="Content Placeholder 2"/>
          <p:cNvSpPr>
            <a:spLocks noGrp="1"/>
          </p:cNvSpPr>
          <p:nvPr>
            <p:ph idx="1"/>
          </p:nvPr>
        </p:nvSpPr>
        <p:spPr>
          <a:xfrm>
            <a:off x="457199" y="1065426"/>
            <a:ext cx="8497113" cy="5060738"/>
          </a:xfrm>
        </p:spPr>
        <p:txBody>
          <a:bodyPr/>
          <a:lstStyle/>
          <a:p>
            <a:r>
              <a:rPr lang="en-US" sz="2800" dirty="0" smtClean="0"/>
              <a:t>Array:  a sequence of indexed components with the following properties: </a:t>
            </a:r>
          </a:p>
          <a:p>
            <a:pPr lvl="1"/>
            <a:r>
              <a:rPr lang="en-US" b="1" dirty="0" smtClean="0">
                <a:solidFill>
                  <a:srgbClr val="800000"/>
                </a:solidFill>
              </a:rPr>
              <a:t>array size is fixed </a:t>
            </a:r>
            <a:r>
              <a:rPr lang="en-US" dirty="0" smtClean="0"/>
              <a:t>at the time of array’s construction </a:t>
            </a:r>
          </a:p>
          <a:p>
            <a:pPr lvl="2"/>
            <a:r>
              <a:rPr lang="en-US" sz="2000" b="1" dirty="0" err="1" smtClean="0">
                <a:solidFill>
                  <a:srgbClr val="0000FF"/>
                </a:solidFill>
              </a:rPr>
              <a:t>int</a:t>
            </a:r>
            <a:r>
              <a:rPr lang="en-US" sz="2000" dirty="0" smtClean="0"/>
              <a:t>[] numbers = </a:t>
            </a:r>
            <a:r>
              <a:rPr lang="en-US" sz="2000" b="1" dirty="0" smtClean="0">
                <a:solidFill>
                  <a:schemeClr val="accent3"/>
                </a:solidFill>
              </a:rPr>
              <a:t>new </a:t>
            </a:r>
            <a:r>
              <a:rPr lang="en-US" sz="2000" b="1" dirty="0" err="1" smtClean="0">
                <a:solidFill>
                  <a:srgbClr val="0000FF"/>
                </a:solidFill>
              </a:rPr>
              <a:t>int</a:t>
            </a:r>
            <a:r>
              <a:rPr lang="en-US" sz="2000" b="1" dirty="0" smtClean="0">
                <a:solidFill>
                  <a:srgbClr val="0000FF"/>
                </a:solidFill>
              </a:rPr>
              <a:t> </a:t>
            </a:r>
            <a:r>
              <a:rPr lang="en-US" sz="2000" dirty="0" smtClean="0"/>
              <a:t>[10]; </a:t>
            </a:r>
          </a:p>
          <a:p>
            <a:pPr lvl="1"/>
            <a:r>
              <a:rPr lang="en-US" b="1" dirty="0" smtClean="0">
                <a:solidFill>
                  <a:srgbClr val="800000"/>
                </a:solidFill>
              </a:rPr>
              <a:t>array elements are placed contiguously </a:t>
            </a:r>
            <a:r>
              <a:rPr lang="en-US" dirty="0" smtClean="0"/>
              <a:t>in memory</a:t>
            </a:r>
          </a:p>
          <a:p>
            <a:pPr lvl="2"/>
            <a:r>
              <a:rPr lang="en-US" sz="2000" dirty="0" smtClean="0"/>
              <a:t>address of any element can be calculated directly as its offset from the beginning of the array </a:t>
            </a:r>
          </a:p>
          <a:p>
            <a:pPr lvl="1"/>
            <a:r>
              <a:rPr lang="en-US" dirty="0" smtClean="0"/>
              <a:t>consequently, array components </a:t>
            </a:r>
            <a:r>
              <a:rPr lang="en-US" b="1" dirty="0" smtClean="0">
                <a:solidFill>
                  <a:srgbClr val="800000"/>
                </a:solidFill>
              </a:rPr>
              <a:t>can be efficiently inspected or updated</a:t>
            </a:r>
            <a:r>
              <a:rPr lang="en-US" dirty="0" smtClean="0"/>
              <a:t> in O(1) time, using their indices </a:t>
            </a:r>
          </a:p>
          <a:p>
            <a:pPr lvl="2"/>
            <a:r>
              <a:rPr lang="en-US" sz="2000" b="1" dirty="0" err="1" smtClean="0">
                <a:solidFill>
                  <a:srgbClr val="254C00"/>
                </a:solidFill>
              </a:rPr>
              <a:t>randomNumber</a:t>
            </a:r>
            <a:r>
              <a:rPr lang="en-US" sz="2000" b="1" dirty="0" smtClean="0">
                <a:solidFill>
                  <a:srgbClr val="254C00"/>
                </a:solidFill>
              </a:rPr>
              <a:t> = numbers[5]; </a:t>
            </a:r>
          </a:p>
          <a:p>
            <a:pPr lvl="2"/>
            <a:r>
              <a:rPr lang="en-US" sz="2000" b="1" dirty="0" smtClean="0">
                <a:solidFill>
                  <a:srgbClr val="254C00"/>
                </a:solidFill>
              </a:rPr>
              <a:t>numbers[2] = 100; </a:t>
            </a:r>
          </a:p>
          <a:p>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3261"/>
          </a:xfrm>
        </p:spPr>
        <p:txBody>
          <a:bodyPr/>
          <a:lstStyle/>
          <a:p>
            <a:r>
              <a:rPr lang="en-US" dirty="0" smtClean="0"/>
              <a:t>Arrays in Java</a:t>
            </a:r>
            <a:endParaRPr lang="en-US" dirty="0"/>
          </a:p>
        </p:txBody>
      </p:sp>
      <p:sp>
        <p:nvSpPr>
          <p:cNvPr id="3" name="Content Placeholder 2"/>
          <p:cNvSpPr>
            <a:spLocks noGrp="1"/>
          </p:cNvSpPr>
          <p:nvPr>
            <p:ph idx="1"/>
          </p:nvPr>
        </p:nvSpPr>
        <p:spPr>
          <a:xfrm>
            <a:off x="292203" y="1157516"/>
            <a:ext cx="8563808" cy="4968647"/>
          </a:xfrm>
        </p:spPr>
        <p:txBody>
          <a:bodyPr/>
          <a:lstStyle/>
          <a:p>
            <a:r>
              <a:rPr lang="en-US" sz="2000" dirty="0" smtClean="0"/>
              <a:t>Since an array is an object, the name of the array is actually a </a:t>
            </a:r>
            <a:r>
              <a:rPr lang="en-US" sz="2000" b="1" dirty="0" smtClean="0">
                <a:solidFill>
                  <a:srgbClr val="800000"/>
                </a:solidFill>
              </a:rPr>
              <a:t>reference </a:t>
            </a:r>
            <a:r>
              <a:rPr lang="en-US" sz="2000" dirty="0" smtClean="0"/>
              <a:t>(pointer) to the place in memory where the array is stored. </a:t>
            </a:r>
          </a:p>
          <a:p>
            <a:pPr lvl="1"/>
            <a:r>
              <a:rPr lang="en-US" sz="1800" dirty="0" smtClean="0"/>
              <a:t>reference to an object holds the </a:t>
            </a:r>
            <a:r>
              <a:rPr lang="en-US" sz="1800" b="1" dirty="0" smtClean="0">
                <a:solidFill>
                  <a:srgbClr val="800000"/>
                </a:solidFill>
              </a:rPr>
              <a:t>address </a:t>
            </a:r>
            <a:r>
              <a:rPr lang="en-US" sz="1800" dirty="0" smtClean="0"/>
              <a:t>of the actual object </a:t>
            </a:r>
          </a:p>
          <a:p>
            <a:r>
              <a:rPr lang="en-US" sz="2000" dirty="0" smtClean="0"/>
              <a:t>Example [ arrays as objects] </a:t>
            </a:r>
          </a:p>
          <a:p>
            <a:pPr lvl="1">
              <a:buNone/>
            </a:pPr>
            <a:r>
              <a:rPr lang="en-US" sz="1800" b="1" dirty="0" err="1" smtClean="0">
                <a:solidFill>
                  <a:schemeClr val="accent3"/>
                </a:solidFill>
              </a:rPr>
              <a:t>int</a:t>
            </a:r>
            <a:r>
              <a:rPr lang="en-US" sz="1800" dirty="0" smtClean="0"/>
              <a:t>[] A={12, 24, 37, 53, 67}; </a:t>
            </a:r>
          </a:p>
          <a:p>
            <a:pPr lvl="1">
              <a:buNone/>
            </a:pPr>
            <a:r>
              <a:rPr lang="en-US" sz="1800" b="1" dirty="0" err="1" smtClean="0">
                <a:solidFill>
                  <a:schemeClr val="accent3"/>
                </a:solidFill>
              </a:rPr>
              <a:t>int</a:t>
            </a:r>
            <a:r>
              <a:rPr lang="en-US" sz="1800" dirty="0" smtClean="0"/>
              <a:t>[] B=A; </a:t>
            </a:r>
          </a:p>
          <a:p>
            <a:pPr lvl="1">
              <a:buNone/>
            </a:pPr>
            <a:r>
              <a:rPr lang="en-US" sz="1800" dirty="0" smtClean="0"/>
              <a:t>B[3]=5; </a:t>
            </a:r>
          </a:p>
          <a:p>
            <a:r>
              <a:rPr lang="en-US" sz="2000" dirty="0" smtClean="0"/>
              <a:t>Example [ cloning an array] </a:t>
            </a:r>
          </a:p>
          <a:p>
            <a:pPr lvl="1">
              <a:buNone/>
            </a:pPr>
            <a:r>
              <a:rPr lang="en-US" sz="1800" b="1" dirty="0" err="1" smtClean="0">
                <a:solidFill>
                  <a:schemeClr val="accent3"/>
                </a:solidFill>
              </a:rPr>
              <a:t>int</a:t>
            </a:r>
            <a:r>
              <a:rPr lang="en-US" sz="1800" dirty="0" smtClean="0"/>
              <a:t>[] A={12, 24, 37, 53, 67}; </a:t>
            </a:r>
          </a:p>
          <a:p>
            <a:pPr lvl="1">
              <a:buNone/>
            </a:pPr>
            <a:r>
              <a:rPr lang="en-US" sz="1800" b="1" dirty="0" err="1" smtClean="0">
                <a:solidFill>
                  <a:schemeClr val="accent3"/>
                </a:solidFill>
              </a:rPr>
              <a:t>int</a:t>
            </a:r>
            <a:r>
              <a:rPr lang="en-US" sz="1800" dirty="0" smtClean="0"/>
              <a:t>[] B=</a:t>
            </a:r>
            <a:r>
              <a:rPr lang="en-US" sz="1800" dirty="0" err="1" smtClean="0"/>
              <a:t>A.clone</a:t>
            </a:r>
            <a:r>
              <a:rPr lang="en-US" sz="1800" dirty="0" smtClean="0"/>
              <a:t>(); </a:t>
            </a:r>
          </a:p>
          <a:p>
            <a:pPr lvl="1">
              <a:buNone/>
            </a:pPr>
            <a:r>
              <a:rPr lang="en-US" sz="1800" dirty="0" smtClean="0"/>
              <a:t>B[3]=5; </a:t>
            </a:r>
          </a:p>
          <a:p>
            <a:endParaRPr lang="en-US" sz="2000" dirty="0"/>
          </a:p>
        </p:txBody>
      </p:sp>
      <p:graphicFrame>
        <p:nvGraphicFramePr>
          <p:cNvPr id="4" name="Table 3"/>
          <p:cNvGraphicFramePr>
            <a:graphicFrameLocks noGrp="1"/>
          </p:cNvGraphicFramePr>
          <p:nvPr/>
        </p:nvGraphicFramePr>
        <p:xfrm>
          <a:off x="5360012" y="2714386"/>
          <a:ext cx="2472800" cy="370840"/>
        </p:xfrm>
        <a:graphic>
          <a:graphicData uri="http://schemas.openxmlformats.org/drawingml/2006/table">
            <a:tbl>
              <a:tblPr firstRow="1" bandRow="1">
                <a:tableStyleId>{5C22544A-7EE6-4342-B048-85BDC9FD1C3A}</a:tableStyleId>
              </a:tblPr>
              <a:tblGrid>
                <a:gridCol w="494560"/>
                <a:gridCol w="494560"/>
                <a:gridCol w="494560"/>
                <a:gridCol w="494560"/>
                <a:gridCol w="494560"/>
              </a:tblGrid>
              <a:tr h="370840">
                <a:tc>
                  <a:txBody>
                    <a:bodyPr/>
                    <a:lstStyle/>
                    <a:p>
                      <a:r>
                        <a:rPr lang="en-US" dirty="0" smtClean="0"/>
                        <a:t>12</a:t>
                      </a:r>
                      <a:endParaRPr lang="en-US" dirty="0"/>
                    </a:p>
                  </a:txBody>
                  <a:tcPr/>
                </a:tc>
                <a:tc>
                  <a:txBody>
                    <a:bodyPr/>
                    <a:lstStyle/>
                    <a:p>
                      <a:r>
                        <a:rPr lang="en-US" dirty="0" smtClean="0"/>
                        <a:t>24</a:t>
                      </a:r>
                      <a:endParaRPr lang="en-US" dirty="0"/>
                    </a:p>
                  </a:txBody>
                  <a:tcPr/>
                </a:tc>
                <a:tc>
                  <a:txBody>
                    <a:bodyPr/>
                    <a:lstStyle/>
                    <a:p>
                      <a:r>
                        <a:rPr lang="en-US" dirty="0" smtClean="0"/>
                        <a:t>37</a:t>
                      </a:r>
                      <a:endParaRPr lang="en-US" dirty="0"/>
                    </a:p>
                  </a:txBody>
                  <a:tcPr/>
                </a:tc>
                <a:tc>
                  <a:txBody>
                    <a:bodyPr/>
                    <a:lstStyle/>
                    <a:p>
                      <a:r>
                        <a:rPr lang="en-US" dirty="0" smtClean="0"/>
                        <a:t>53</a:t>
                      </a:r>
                      <a:endParaRPr lang="en-US" dirty="0"/>
                    </a:p>
                  </a:txBody>
                  <a:tcPr/>
                </a:tc>
                <a:tc>
                  <a:txBody>
                    <a:bodyPr/>
                    <a:lstStyle/>
                    <a:p>
                      <a:r>
                        <a:rPr lang="en-US" dirty="0" smtClean="0"/>
                        <a:t>67</a:t>
                      </a:r>
                      <a:endParaRPr lang="en-US" dirty="0"/>
                    </a:p>
                  </a:txBody>
                  <a:tcPr/>
                </a:tc>
              </a:tr>
            </a:tbl>
          </a:graphicData>
        </a:graphic>
      </p:graphicFrame>
      <p:graphicFrame>
        <p:nvGraphicFramePr>
          <p:cNvPr id="5" name="Table 4"/>
          <p:cNvGraphicFramePr>
            <a:graphicFrameLocks noGrp="1"/>
          </p:cNvGraphicFramePr>
          <p:nvPr/>
        </p:nvGraphicFramePr>
        <p:xfrm>
          <a:off x="5360012" y="3422201"/>
          <a:ext cx="2472800" cy="370840"/>
        </p:xfrm>
        <a:graphic>
          <a:graphicData uri="http://schemas.openxmlformats.org/drawingml/2006/table">
            <a:tbl>
              <a:tblPr firstRow="1" bandRow="1">
                <a:tableStyleId>{5C22544A-7EE6-4342-B048-85BDC9FD1C3A}</a:tableStyleId>
              </a:tblPr>
              <a:tblGrid>
                <a:gridCol w="494560"/>
                <a:gridCol w="494560"/>
                <a:gridCol w="494560"/>
                <a:gridCol w="494560"/>
                <a:gridCol w="494560"/>
              </a:tblGrid>
              <a:tr h="370840">
                <a:tc>
                  <a:txBody>
                    <a:bodyPr/>
                    <a:lstStyle/>
                    <a:p>
                      <a:r>
                        <a:rPr lang="en-US" dirty="0" smtClean="0"/>
                        <a:t>12</a:t>
                      </a:r>
                      <a:endParaRPr lang="en-US" dirty="0"/>
                    </a:p>
                  </a:txBody>
                  <a:tcPr/>
                </a:tc>
                <a:tc>
                  <a:txBody>
                    <a:bodyPr/>
                    <a:lstStyle/>
                    <a:p>
                      <a:r>
                        <a:rPr lang="en-US" dirty="0" smtClean="0"/>
                        <a:t>24</a:t>
                      </a:r>
                      <a:endParaRPr lang="en-US" dirty="0"/>
                    </a:p>
                  </a:txBody>
                  <a:tcPr/>
                </a:tc>
                <a:tc>
                  <a:txBody>
                    <a:bodyPr/>
                    <a:lstStyle/>
                    <a:p>
                      <a:r>
                        <a:rPr lang="en-US" dirty="0" smtClean="0"/>
                        <a:t>37</a:t>
                      </a:r>
                      <a:endParaRPr lang="en-US" dirty="0"/>
                    </a:p>
                  </a:txBody>
                  <a:tcPr/>
                </a:tc>
                <a:tc>
                  <a:txBody>
                    <a:bodyPr/>
                    <a:lstStyle/>
                    <a:p>
                      <a:pPr algn="ctr"/>
                      <a:r>
                        <a:rPr lang="en-US" dirty="0" smtClean="0">
                          <a:solidFill>
                            <a:schemeClr val="accent2">
                              <a:lumMod val="50000"/>
                              <a:lumOff val="50000"/>
                            </a:schemeClr>
                          </a:solidFill>
                        </a:rPr>
                        <a:t>5</a:t>
                      </a:r>
                      <a:endParaRPr lang="en-US" dirty="0">
                        <a:solidFill>
                          <a:schemeClr val="accent2">
                            <a:lumMod val="50000"/>
                            <a:lumOff val="50000"/>
                          </a:schemeClr>
                        </a:solidFill>
                      </a:endParaRPr>
                    </a:p>
                  </a:txBody>
                  <a:tcPr/>
                </a:tc>
                <a:tc>
                  <a:txBody>
                    <a:bodyPr/>
                    <a:lstStyle/>
                    <a:p>
                      <a:r>
                        <a:rPr lang="en-US" dirty="0" smtClean="0"/>
                        <a:t>67</a:t>
                      </a:r>
                      <a:endParaRPr lang="en-US" dirty="0"/>
                    </a:p>
                  </a:txBody>
                  <a:tcPr/>
                </a:tc>
              </a:tr>
            </a:tbl>
          </a:graphicData>
        </a:graphic>
      </p:graphicFrame>
      <p:graphicFrame>
        <p:nvGraphicFramePr>
          <p:cNvPr id="6" name="Table 5"/>
          <p:cNvGraphicFramePr>
            <a:graphicFrameLocks noGrp="1"/>
          </p:cNvGraphicFramePr>
          <p:nvPr/>
        </p:nvGraphicFramePr>
        <p:xfrm>
          <a:off x="5360012" y="4332102"/>
          <a:ext cx="2472800" cy="370840"/>
        </p:xfrm>
        <a:graphic>
          <a:graphicData uri="http://schemas.openxmlformats.org/drawingml/2006/table">
            <a:tbl>
              <a:tblPr firstRow="1" bandRow="1">
                <a:tableStyleId>{5C22544A-7EE6-4342-B048-85BDC9FD1C3A}</a:tableStyleId>
              </a:tblPr>
              <a:tblGrid>
                <a:gridCol w="494560"/>
                <a:gridCol w="494560"/>
                <a:gridCol w="494560"/>
                <a:gridCol w="494560"/>
                <a:gridCol w="494560"/>
              </a:tblGrid>
              <a:tr h="370840">
                <a:tc>
                  <a:txBody>
                    <a:bodyPr/>
                    <a:lstStyle/>
                    <a:p>
                      <a:r>
                        <a:rPr lang="en-US" dirty="0" smtClean="0"/>
                        <a:t>12</a:t>
                      </a:r>
                      <a:endParaRPr lang="en-US" dirty="0"/>
                    </a:p>
                  </a:txBody>
                  <a:tcPr/>
                </a:tc>
                <a:tc>
                  <a:txBody>
                    <a:bodyPr/>
                    <a:lstStyle/>
                    <a:p>
                      <a:r>
                        <a:rPr lang="en-US" dirty="0" smtClean="0"/>
                        <a:t>24</a:t>
                      </a:r>
                      <a:endParaRPr lang="en-US" dirty="0"/>
                    </a:p>
                  </a:txBody>
                  <a:tcPr/>
                </a:tc>
                <a:tc>
                  <a:txBody>
                    <a:bodyPr/>
                    <a:lstStyle/>
                    <a:p>
                      <a:r>
                        <a:rPr lang="en-US" dirty="0" smtClean="0"/>
                        <a:t>37</a:t>
                      </a:r>
                      <a:endParaRPr lang="en-US" dirty="0"/>
                    </a:p>
                  </a:txBody>
                  <a:tcPr/>
                </a:tc>
                <a:tc>
                  <a:txBody>
                    <a:bodyPr/>
                    <a:lstStyle/>
                    <a:p>
                      <a:r>
                        <a:rPr lang="en-US" dirty="0" smtClean="0"/>
                        <a:t>53</a:t>
                      </a:r>
                      <a:endParaRPr lang="en-US" dirty="0"/>
                    </a:p>
                  </a:txBody>
                  <a:tcPr/>
                </a:tc>
                <a:tc>
                  <a:txBody>
                    <a:bodyPr/>
                    <a:lstStyle/>
                    <a:p>
                      <a:r>
                        <a:rPr lang="en-US" dirty="0" smtClean="0"/>
                        <a:t>67</a:t>
                      </a:r>
                      <a:endParaRPr lang="en-US" dirty="0"/>
                    </a:p>
                  </a:txBody>
                  <a:tcPr/>
                </a:tc>
              </a:tr>
            </a:tbl>
          </a:graphicData>
        </a:graphic>
      </p:graphicFrame>
      <p:graphicFrame>
        <p:nvGraphicFramePr>
          <p:cNvPr id="7" name="Table 6"/>
          <p:cNvGraphicFramePr>
            <a:graphicFrameLocks noGrp="1"/>
          </p:cNvGraphicFramePr>
          <p:nvPr/>
        </p:nvGraphicFramePr>
        <p:xfrm>
          <a:off x="5360012" y="4805621"/>
          <a:ext cx="2472800" cy="370840"/>
        </p:xfrm>
        <a:graphic>
          <a:graphicData uri="http://schemas.openxmlformats.org/drawingml/2006/table">
            <a:tbl>
              <a:tblPr firstRow="1" bandRow="1">
                <a:tableStyleId>{5C22544A-7EE6-4342-B048-85BDC9FD1C3A}</a:tableStyleId>
              </a:tblPr>
              <a:tblGrid>
                <a:gridCol w="494560"/>
                <a:gridCol w="494560"/>
                <a:gridCol w="494560"/>
                <a:gridCol w="494560"/>
                <a:gridCol w="494560"/>
              </a:tblGrid>
              <a:tr h="370840">
                <a:tc>
                  <a:txBody>
                    <a:bodyPr/>
                    <a:lstStyle/>
                    <a:p>
                      <a:r>
                        <a:rPr lang="en-US" dirty="0" smtClean="0"/>
                        <a:t>12</a:t>
                      </a:r>
                      <a:endParaRPr lang="en-US" dirty="0"/>
                    </a:p>
                  </a:txBody>
                  <a:tcPr/>
                </a:tc>
                <a:tc>
                  <a:txBody>
                    <a:bodyPr/>
                    <a:lstStyle/>
                    <a:p>
                      <a:r>
                        <a:rPr lang="en-US" dirty="0" smtClean="0"/>
                        <a:t>24</a:t>
                      </a:r>
                      <a:endParaRPr lang="en-US" dirty="0"/>
                    </a:p>
                  </a:txBody>
                  <a:tcPr/>
                </a:tc>
                <a:tc>
                  <a:txBody>
                    <a:bodyPr/>
                    <a:lstStyle/>
                    <a:p>
                      <a:r>
                        <a:rPr lang="en-US" dirty="0" smtClean="0"/>
                        <a:t>37</a:t>
                      </a:r>
                      <a:endParaRPr lang="en-US" dirty="0"/>
                    </a:p>
                  </a:txBody>
                  <a:tcPr/>
                </a:tc>
                <a:tc>
                  <a:txBody>
                    <a:bodyPr/>
                    <a:lstStyle/>
                    <a:p>
                      <a:r>
                        <a:rPr lang="en-US" dirty="0" smtClean="0"/>
                        <a:t>53</a:t>
                      </a:r>
                      <a:endParaRPr lang="en-US" dirty="0"/>
                    </a:p>
                  </a:txBody>
                  <a:tcPr/>
                </a:tc>
                <a:tc>
                  <a:txBody>
                    <a:bodyPr/>
                    <a:lstStyle/>
                    <a:p>
                      <a:r>
                        <a:rPr lang="en-US" dirty="0" smtClean="0"/>
                        <a:t>67</a:t>
                      </a:r>
                      <a:endParaRPr lang="en-US" dirty="0"/>
                    </a:p>
                  </a:txBody>
                  <a:tcPr/>
                </a:tc>
              </a:tr>
            </a:tbl>
          </a:graphicData>
        </a:graphic>
      </p:graphicFrame>
      <p:graphicFrame>
        <p:nvGraphicFramePr>
          <p:cNvPr id="8" name="Table 7"/>
          <p:cNvGraphicFramePr>
            <a:graphicFrameLocks noGrp="1"/>
          </p:cNvGraphicFramePr>
          <p:nvPr/>
        </p:nvGraphicFramePr>
        <p:xfrm>
          <a:off x="5360012" y="5475324"/>
          <a:ext cx="2472800" cy="370840"/>
        </p:xfrm>
        <a:graphic>
          <a:graphicData uri="http://schemas.openxmlformats.org/drawingml/2006/table">
            <a:tbl>
              <a:tblPr firstRow="1" bandRow="1">
                <a:tableStyleId>{5C22544A-7EE6-4342-B048-85BDC9FD1C3A}</a:tableStyleId>
              </a:tblPr>
              <a:tblGrid>
                <a:gridCol w="494560"/>
                <a:gridCol w="494560"/>
                <a:gridCol w="494560"/>
                <a:gridCol w="494560"/>
                <a:gridCol w="494560"/>
              </a:tblGrid>
              <a:tr h="370840">
                <a:tc>
                  <a:txBody>
                    <a:bodyPr/>
                    <a:lstStyle/>
                    <a:p>
                      <a:r>
                        <a:rPr lang="en-US" dirty="0" smtClean="0"/>
                        <a:t>12</a:t>
                      </a:r>
                      <a:endParaRPr lang="en-US" dirty="0"/>
                    </a:p>
                  </a:txBody>
                  <a:tcPr/>
                </a:tc>
                <a:tc>
                  <a:txBody>
                    <a:bodyPr/>
                    <a:lstStyle/>
                    <a:p>
                      <a:r>
                        <a:rPr lang="en-US" dirty="0" smtClean="0"/>
                        <a:t>24</a:t>
                      </a:r>
                      <a:endParaRPr lang="en-US" dirty="0"/>
                    </a:p>
                  </a:txBody>
                  <a:tcPr/>
                </a:tc>
                <a:tc>
                  <a:txBody>
                    <a:bodyPr/>
                    <a:lstStyle/>
                    <a:p>
                      <a:r>
                        <a:rPr lang="en-US" dirty="0" smtClean="0"/>
                        <a:t>37</a:t>
                      </a:r>
                      <a:endParaRPr lang="en-US" dirty="0"/>
                    </a:p>
                  </a:txBody>
                  <a:tcPr/>
                </a:tc>
                <a:tc>
                  <a:txBody>
                    <a:bodyPr/>
                    <a:lstStyle/>
                    <a:p>
                      <a:r>
                        <a:rPr lang="en-US" dirty="0" smtClean="0"/>
                        <a:t>53</a:t>
                      </a:r>
                      <a:endParaRPr lang="en-US" dirty="0"/>
                    </a:p>
                  </a:txBody>
                  <a:tcPr/>
                </a:tc>
                <a:tc>
                  <a:txBody>
                    <a:bodyPr/>
                    <a:lstStyle/>
                    <a:p>
                      <a:r>
                        <a:rPr lang="en-US" dirty="0" smtClean="0"/>
                        <a:t>67</a:t>
                      </a:r>
                      <a:endParaRPr lang="en-US" dirty="0"/>
                    </a:p>
                  </a:txBody>
                  <a:tcPr/>
                </a:tc>
              </a:tr>
            </a:tbl>
          </a:graphicData>
        </a:graphic>
      </p:graphicFrame>
      <p:graphicFrame>
        <p:nvGraphicFramePr>
          <p:cNvPr id="9" name="Table 8"/>
          <p:cNvGraphicFramePr>
            <a:graphicFrameLocks noGrp="1"/>
          </p:cNvGraphicFramePr>
          <p:nvPr/>
        </p:nvGraphicFramePr>
        <p:xfrm>
          <a:off x="5360012" y="5964733"/>
          <a:ext cx="2472800" cy="370840"/>
        </p:xfrm>
        <a:graphic>
          <a:graphicData uri="http://schemas.openxmlformats.org/drawingml/2006/table">
            <a:tbl>
              <a:tblPr firstRow="1" bandRow="1">
                <a:tableStyleId>{5C22544A-7EE6-4342-B048-85BDC9FD1C3A}</a:tableStyleId>
              </a:tblPr>
              <a:tblGrid>
                <a:gridCol w="494560"/>
                <a:gridCol w="494560"/>
                <a:gridCol w="494560"/>
                <a:gridCol w="494560"/>
                <a:gridCol w="494560"/>
              </a:tblGrid>
              <a:tr h="370840">
                <a:tc>
                  <a:txBody>
                    <a:bodyPr/>
                    <a:lstStyle/>
                    <a:p>
                      <a:r>
                        <a:rPr lang="en-US" dirty="0" smtClean="0"/>
                        <a:t>12</a:t>
                      </a:r>
                      <a:endParaRPr lang="en-US" dirty="0"/>
                    </a:p>
                  </a:txBody>
                  <a:tcPr/>
                </a:tc>
                <a:tc>
                  <a:txBody>
                    <a:bodyPr/>
                    <a:lstStyle/>
                    <a:p>
                      <a:r>
                        <a:rPr lang="en-US" dirty="0" smtClean="0"/>
                        <a:t>24</a:t>
                      </a:r>
                      <a:endParaRPr lang="en-US" dirty="0"/>
                    </a:p>
                  </a:txBody>
                  <a:tcPr/>
                </a:tc>
                <a:tc>
                  <a:txBody>
                    <a:bodyPr/>
                    <a:lstStyle/>
                    <a:p>
                      <a:r>
                        <a:rPr lang="en-US" dirty="0" smtClean="0"/>
                        <a:t>37</a:t>
                      </a:r>
                      <a:endParaRPr lang="en-US" dirty="0"/>
                    </a:p>
                  </a:txBody>
                  <a:tcPr/>
                </a:tc>
                <a:tc>
                  <a:txBody>
                    <a:bodyPr/>
                    <a:lstStyle/>
                    <a:p>
                      <a:pPr algn="ctr"/>
                      <a:r>
                        <a:rPr lang="en-US" dirty="0" smtClean="0">
                          <a:solidFill>
                            <a:schemeClr val="accent2">
                              <a:lumMod val="50000"/>
                              <a:lumOff val="50000"/>
                            </a:schemeClr>
                          </a:solidFill>
                        </a:rPr>
                        <a:t>5</a:t>
                      </a:r>
                      <a:endParaRPr lang="en-US" dirty="0">
                        <a:solidFill>
                          <a:schemeClr val="accent2">
                            <a:lumMod val="50000"/>
                            <a:lumOff val="50000"/>
                          </a:schemeClr>
                        </a:solidFill>
                      </a:endParaRPr>
                    </a:p>
                  </a:txBody>
                  <a:tcPr/>
                </a:tc>
                <a:tc>
                  <a:txBody>
                    <a:bodyPr/>
                    <a:lstStyle/>
                    <a:p>
                      <a:r>
                        <a:rPr lang="en-US" dirty="0" smtClean="0"/>
                        <a:t>67</a:t>
                      </a:r>
                      <a:endParaRPr lang="en-US" dirty="0"/>
                    </a:p>
                  </a:txBody>
                  <a:tcPr/>
                </a:tc>
              </a:tr>
            </a:tbl>
          </a:graphicData>
        </a:graphic>
      </p:graphicFrame>
      <p:sp>
        <p:nvSpPr>
          <p:cNvPr id="10" name="TextBox 9"/>
          <p:cNvSpPr txBox="1"/>
          <p:nvPr/>
        </p:nvSpPr>
        <p:spPr>
          <a:xfrm>
            <a:off x="4238195" y="2583133"/>
            <a:ext cx="351378" cy="369332"/>
          </a:xfrm>
          <a:prstGeom prst="rect">
            <a:avLst/>
          </a:prstGeom>
          <a:noFill/>
        </p:spPr>
        <p:txBody>
          <a:bodyPr wrap="none" rtlCol="0">
            <a:spAutoFit/>
          </a:bodyPr>
          <a:lstStyle/>
          <a:p>
            <a:r>
              <a:rPr lang="en-US" b="1" dirty="0" smtClean="0"/>
              <a:t>A</a:t>
            </a:r>
            <a:endParaRPr lang="en-US" b="1" dirty="0"/>
          </a:p>
        </p:txBody>
      </p:sp>
      <p:sp>
        <p:nvSpPr>
          <p:cNvPr id="11" name="TextBox 10"/>
          <p:cNvSpPr txBox="1"/>
          <p:nvPr/>
        </p:nvSpPr>
        <p:spPr>
          <a:xfrm>
            <a:off x="4238195" y="2920108"/>
            <a:ext cx="351378" cy="369332"/>
          </a:xfrm>
          <a:prstGeom prst="rect">
            <a:avLst/>
          </a:prstGeom>
          <a:noFill/>
        </p:spPr>
        <p:txBody>
          <a:bodyPr wrap="none" rtlCol="0">
            <a:spAutoFit/>
          </a:bodyPr>
          <a:lstStyle/>
          <a:p>
            <a:r>
              <a:rPr lang="en-US" b="1" dirty="0" smtClean="0"/>
              <a:t>B</a:t>
            </a:r>
            <a:endParaRPr lang="en-US" b="1" dirty="0"/>
          </a:p>
        </p:txBody>
      </p:sp>
      <p:sp>
        <p:nvSpPr>
          <p:cNvPr id="12" name="TextBox 11"/>
          <p:cNvSpPr txBox="1"/>
          <p:nvPr/>
        </p:nvSpPr>
        <p:spPr>
          <a:xfrm>
            <a:off x="4238195" y="3322214"/>
            <a:ext cx="351378" cy="369332"/>
          </a:xfrm>
          <a:prstGeom prst="rect">
            <a:avLst/>
          </a:prstGeom>
          <a:noFill/>
        </p:spPr>
        <p:txBody>
          <a:bodyPr wrap="none" rtlCol="0">
            <a:spAutoFit/>
          </a:bodyPr>
          <a:lstStyle/>
          <a:p>
            <a:r>
              <a:rPr lang="en-US" b="1" dirty="0" smtClean="0"/>
              <a:t>A</a:t>
            </a:r>
            <a:endParaRPr lang="en-US" b="1" dirty="0"/>
          </a:p>
        </p:txBody>
      </p:sp>
      <p:sp>
        <p:nvSpPr>
          <p:cNvPr id="13" name="TextBox 12"/>
          <p:cNvSpPr txBox="1"/>
          <p:nvPr/>
        </p:nvSpPr>
        <p:spPr>
          <a:xfrm>
            <a:off x="4238195" y="3659189"/>
            <a:ext cx="351378" cy="369332"/>
          </a:xfrm>
          <a:prstGeom prst="rect">
            <a:avLst/>
          </a:prstGeom>
          <a:noFill/>
        </p:spPr>
        <p:txBody>
          <a:bodyPr wrap="none" rtlCol="0">
            <a:spAutoFit/>
          </a:bodyPr>
          <a:lstStyle/>
          <a:p>
            <a:r>
              <a:rPr lang="en-US" b="1" dirty="0" smtClean="0"/>
              <a:t>B</a:t>
            </a:r>
            <a:endParaRPr lang="en-US" b="1" dirty="0"/>
          </a:p>
        </p:txBody>
      </p:sp>
      <p:sp>
        <p:nvSpPr>
          <p:cNvPr id="14" name="TextBox 13"/>
          <p:cNvSpPr txBox="1"/>
          <p:nvPr/>
        </p:nvSpPr>
        <p:spPr>
          <a:xfrm>
            <a:off x="4238195" y="4353268"/>
            <a:ext cx="351378" cy="369332"/>
          </a:xfrm>
          <a:prstGeom prst="rect">
            <a:avLst/>
          </a:prstGeom>
          <a:noFill/>
        </p:spPr>
        <p:txBody>
          <a:bodyPr wrap="none" rtlCol="0">
            <a:spAutoFit/>
          </a:bodyPr>
          <a:lstStyle/>
          <a:p>
            <a:r>
              <a:rPr lang="en-US" b="1" dirty="0" smtClean="0"/>
              <a:t>A</a:t>
            </a:r>
            <a:endParaRPr lang="en-US" b="1" dirty="0"/>
          </a:p>
        </p:txBody>
      </p:sp>
      <p:sp>
        <p:nvSpPr>
          <p:cNvPr id="15" name="TextBox 14"/>
          <p:cNvSpPr txBox="1"/>
          <p:nvPr/>
        </p:nvSpPr>
        <p:spPr>
          <a:xfrm>
            <a:off x="4238195" y="4778276"/>
            <a:ext cx="351378" cy="369332"/>
          </a:xfrm>
          <a:prstGeom prst="rect">
            <a:avLst/>
          </a:prstGeom>
          <a:noFill/>
        </p:spPr>
        <p:txBody>
          <a:bodyPr wrap="none" rtlCol="0">
            <a:spAutoFit/>
          </a:bodyPr>
          <a:lstStyle/>
          <a:p>
            <a:r>
              <a:rPr lang="en-US" b="1" dirty="0" smtClean="0"/>
              <a:t>B</a:t>
            </a:r>
            <a:endParaRPr lang="en-US" b="1" dirty="0"/>
          </a:p>
        </p:txBody>
      </p:sp>
      <p:sp>
        <p:nvSpPr>
          <p:cNvPr id="16" name="TextBox 15"/>
          <p:cNvSpPr txBox="1"/>
          <p:nvPr/>
        </p:nvSpPr>
        <p:spPr>
          <a:xfrm>
            <a:off x="4238195" y="5495530"/>
            <a:ext cx="351378" cy="369332"/>
          </a:xfrm>
          <a:prstGeom prst="rect">
            <a:avLst/>
          </a:prstGeom>
          <a:noFill/>
        </p:spPr>
        <p:txBody>
          <a:bodyPr wrap="none" rtlCol="0">
            <a:spAutoFit/>
          </a:bodyPr>
          <a:lstStyle/>
          <a:p>
            <a:r>
              <a:rPr lang="en-US" b="1" dirty="0" smtClean="0"/>
              <a:t>A</a:t>
            </a:r>
            <a:endParaRPr lang="en-US" b="1" dirty="0"/>
          </a:p>
        </p:txBody>
      </p:sp>
      <p:sp>
        <p:nvSpPr>
          <p:cNvPr id="17" name="TextBox 16"/>
          <p:cNvSpPr txBox="1"/>
          <p:nvPr/>
        </p:nvSpPr>
        <p:spPr>
          <a:xfrm>
            <a:off x="4238195" y="5966241"/>
            <a:ext cx="351378" cy="369332"/>
          </a:xfrm>
          <a:prstGeom prst="rect">
            <a:avLst/>
          </a:prstGeom>
          <a:noFill/>
        </p:spPr>
        <p:txBody>
          <a:bodyPr wrap="none" rtlCol="0">
            <a:spAutoFit/>
          </a:bodyPr>
          <a:lstStyle/>
          <a:p>
            <a:r>
              <a:rPr lang="en-US" b="1" dirty="0" smtClean="0"/>
              <a:t>B</a:t>
            </a:r>
            <a:endParaRPr lang="en-US" b="1" dirty="0"/>
          </a:p>
        </p:txBody>
      </p:sp>
      <p:cxnSp>
        <p:nvCxnSpPr>
          <p:cNvPr id="19" name="Straight Arrow Connector 18"/>
          <p:cNvCxnSpPr>
            <a:stCxn id="10" idx="3"/>
          </p:cNvCxnSpPr>
          <p:nvPr/>
        </p:nvCxnSpPr>
        <p:spPr bwMode="auto">
          <a:xfrm>
            <a:off x="4589573" y="2767799"/>
            <a:ext cx="770439" cy="152309"/>
          </a:xfrm>
          <a:prstGeom prst="straightConnector1">
            <a:avLst/>
          </a:prstGeom>
          <a:solidFill>
            <a:schemeClr val="accent1"/>
          </a:solidFill>
          <a:ln w="34925" cap="flat" cmpd="sng" algn="ctr">
            <a:solidFill>
              <a:schemeClr val="tx1"/>
            </a:solidFill>
            <a:prstDash val="solid"/>
            <a:round/>
            <a:headEnd type="none" w="med" len="med"/>
            <a:tailEnd type="stealth" w="med" len="med"/>
          </a:ln>
          <a:effectLst/>
        </p:spPr>
      </p:cxnSp>
      <p:cxnSp>
        <p:nvCxnSpPr>
          <p:cNvPr id="21" name="Straight Arrow Connector 20"/>
          <p:cNvCxnSpPr>
            <a:stCxn id="11" idx="3"/>
          </p:cNvCxnSpPr>
          <p:nvPr/>
        </p:nvCxnSpPr>
        <p:spPr bwMode="auto">
          <a:xfrm flipV="1">
            <a:off x="4589573" y="2920108"/>
            <a:ext cx="770439" cy="184666"/>
          </a:xfrm>
          <a:prstGeom prst="straightConnector1">
            <a:avLst/>
          </a:prstGeom>
          <a:solidFill>
            <a:schemeClr val="accent1"/>
          </a:solidFill>
          <a:ln w="34925" cap="flat" cmpd="sng" algn="ctr">
            <a:solidFill>
              <a:schemeClr val="tx1"/>
            </a:solidFill>
            <a:prstDash val="solid"/>
            <a:round/>
            <a:headEnd type="none" w="med" len="med"/>
            <a:tailEnd type="stealth" w="med" len="med"/>
          </a:ln>
          <a:effectLst/>
        </p:spPr>
      </p:cxnSp>
      <p:cxnSp>
        <p:nvCxnSpPr>
          <p:cNvPr id="23" name="Straight Arrow Connector 22"/>
          <p:cNvCxnSpPr>
            <a:stCxn id="12" idx="3"/>
          </p:cNvCxnSpPr>
          <p:nvPr/>
        </p:nvCxnSpPr>
        <p:spPr bwMode="auto">
          <a:xfrm>
            <a:off x="4589573" y="3506880"/>
            <a:ext cx="770439" cy="152309"/>
          </a:xfrm>
          <a:prstGeom prst="straightConnector1">
            <a:avLst/>
          </a:prstGeom>
          <a:solidFill>
            <a:schemeClr val="accent1"/>
          </a:solidFill>
          <a:ln w="34925" cap="flat" cmpd="sng" algn="ctr">
            <a:solidFill>
              <a:schemeClr val="tx1"/>
            </a:solidFill>
            <a:prstDash val="solid"/>
            <a:round/>
            <a:headEnd type="none" w="med" len="med"/>
            <a:tailEnd type="stealth" w="med" len="med"/>
          </a:ln>
          <a:effectLst/>
        </p:spPr>
      </p:cxnSp>
      <p:cxnSp>
        <p:nvCxnSpPr>
          <p:cNvPr id="25" name="Straight Arrow Connector 24"/>
          <p:cNvCxnSpPr>
            <a:stCxn id="13" idx="3"/>
          </p:cNvCxnSpPr>
          <p:nvPr/>
        </p:nvCxnSpPr>
        <p:spPr bwMode="auto">
          <a:xfrm flipV="1">
            <a:off x="4589573" y="3659189"/>
            <a:ext cx="770439" cy="184666"/>
          </a:xfrm>
          <a:prstGeom prst="straightConnector1">
            <a:avLst/>
          </a:prstGeom>
          <a:solidFill>
            <a:schemeClr val="accent1"/>
          </a:solidFill>
          <a:ln w="34925" cap="flat" cmpd="sng" algn="ctr">
            <a:solidFill>
              <a:schemeClr val="tx1"/>
            </a:solidFill>
            <a:prstDash val="solid"/>
            <a:round/>
            <a:headEnd type="none" w="med" len="med"/>
            <a:tailEnd type="stealth" w="med" len="med"/>
          </a:ln>
          <a:effectLst/>
        </p:spPr>
      </p:cxnSp>
      <p:cxnSp>
        <p:nvCxnSpPr>
          <p:cNvPr id="27" name="Straight Arrow Connector 26"/>
          <p:cNvCxnSpPr>
            <a:stCxn id="14" idx="3"/>
          </p:cNvCxnSpPr>
          <p:nvPr/>
        </p:nvCxnSpPr>
        <p:spPr bwMode="auto">
          <a:xfrm>
            <a:off x="4589573" y="4537934"/>
            <a:ext cx="782736" cy="199"/>
          </a:xfrm>
          <a:prstGeom prst="straightConnector1">
            <a:avLst/>
          </a:prstGeom>
          <a:solidFill>
            <a:schemeClr val="accent1"/>
          </a:solidFill>
          <a:ln w="34925" cap="flat" cmpd="sng" algn="ctr">
            <a:solidFill>
              <a:schemeClr val="tx1"/>
            </a:solidFill>
            <a:prstDash val="solid"/>
            <a:round/>
            <a:headEnd type="none" w="med" len="med"/>
            <a:tailEnd type="stealth" w="med" len="med"/>
          </a:ln>
          <a:effectLst/>
        </p:spPr>
      </p:cxnSp>
      <p:cxnSp>
        <p:nvCxnSpPr>
          <p:cNvPr id="29" name="Straight Arrow Connector 28"/>
          <p:cNvCxnSpPr/>
          <p:nvPr/>
        </p:nvCxnSpPr>
        <p:spPr bwMode="auto">
          <a:xfrm>
            <a:off x="4589573" y="4996839"/>
            <a:ext cx="770439" cy="1588"/>
          </a:xfrm>
          <a:prstGeom prst="straightConnector1">
            <a:avLst/>
          </a:prstGeom>
          <a:solidFill>
            <a:schemeClr val="accent1"/>
          </a:solidFill>
          <a:ln w="34925" cap="flat" cmpd="sng" algn="ctr">
            <a:solidFill>
              <a:schemeClr val="tx1"/>
            </a:solidFill>
            <a:prstDash val="solid"/>
            <a:round/>
            <a:headEnd type="none" w="med" len="med"/>
            <a:tailEnd type="stealth" w="med" len="med"/>
          </a:ln>
          <a:effectLst/>
        </p:spPr>
      </p:cxnSp>
      <p:cxnSp>
        <p:nvCxnSpPr>
          <p:cNvPr id="31" name="Straight Arrow Connector 30"/>
          <p:cNvCxnSpPr>
            <a:stCxn id="16" idx="3"/>
          </p:cNvCxnSpPr>
          <p:nvPr/>
        </p:nvCxnSpPr>
        <p:spPr bwMode="auto">
          <a:xfrm flipV="1">
            <a:off x="4589573" y="5676900"/>
            <a:ext cx="765803" cy="3296"/>
          </a:xfrm>
          <a:prstGeom prst="straightConnector1">
            <a:avLst/>
          </a:prstGeom>
          <a:solidFill>
            <a:schemeClr val="accent1"/>
          </a:solidFill>
          <a:ln w="34925" cap="flat" cmpd="sng" algn="ctr">
            <a:solidFill>
              <a:schemeClr val="tx1"/>
            </a:solidFill>
            <a:prstDash val="solid"/>
            <a:round/>
            <a:headEnd type="none" w="med" len="med"/>
            <a:tailEnd type="stealth" w="med" len="med"/>
          </a:ln>
          <a:effectLst/>
        </p:spPr>
      </p:cxnSp>
      <p:cxnSp>
        <p:nvCxnSpPr>
          <p:cNvPr id="33" name="Straight Arrow Connector 32"/>
          <p:cNvCxnSpPr>
            <a:stCxn id="17" idx="3"/>
          </p:cNvCxnSpPr>
          <p:nvPr/>
        </p:nvCxnSpPr>
        <p:spPr bwMode="auto">
          <a:xfrm>
            <a:off x="4589573" y="6150907"/>
            <a:ext cx="774269" cy="126"/>
          </a:xfrm>
          <a:prstGeom prst="straightConnector1">
            <a:avLst/>
          </a:prstGeom>
          <a:solidFill>
            <a:schemeClr val="accent1"/>
          </a:solidFill>
          <a:ln w="34925" cap="flat" cmpd="sng" algn="ctr">
            <a:solidFill>
              <a:schemeClr val="tx1"/>
            </a:solidFill>
            <a:prstDash val="solid"/>
            <a:round/>
            <a:headEnd type="none" w="med" len="med"/>
            <a:tailEnd type="stealth" w="med" len="med"/>
          </a:ln>
          <a:effectLst/>
        </p:spPr>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a:buNone/>
            </a:pPr>
            <a:r>
              <a:rPr lang="en-US" dirty="0" smtClean="0"/>
              <a:t>Example   [ 2D array in Java = array of arrays] </a:t>
            </a:r>
          </a:p>
          <a:p>
            <a:pPr>
              <a:buNone/>
            </a:pPr>
            <a:r>
              <a:rPr lang="en-US" b="1" dirty="0" err="1" smtClean="0">
                <a:solidFill>
                  <a:schemeClr val="accent3"/>
                </a:solidFill>
              </a:rPr>
              <a:t>int</a:t>
            </a:r>
            <a:r>
              <a:rPr lang="en-US" dirty="0" smtClean="0"/>
              <a:t>[][] </a:t>
            </a:r>
            <a:r>
              <a:rPr lang="en-US" dirty="0" err="1" smtClean="0"/>
              <a:t>nums</a:t>
            </a:r>
            <a:r>
              <a:rPr lang="en-US" dirty="0" smtClean="0"/>
              <a:t> = </a:t>
            </a:r>
            <a:r>
              <a:rPr lang="en-US" b="1" dirty="0" smtClean="0">
                <a:solidFill>
                  <a:srgbClr val="0000FF"/>
                </a:solidFill>
              </a:rPr>
              <a:t>new int</a:t>
            </a:r>
            <a:r>
              <a:rPr lang="en-US" dirty="0" smtClean="0"/>
              <a:t>[5][4]; </a:t>
            </a:r>
          </a:p>
          <a:p>
            <a:pPr>
              <a:buNone/>
            </a:pPr>
            <a:r>
              <a:rPr lang="en-US" b="1" dirty="0" err="1" smtClean="0">
                <a:solidFill>
                  <a:srgbClr val="0000FF"/>
                </a:solidFill>
              </a:rPr>
              <a:t>int</a:t>
            </a:r>
            <a:r>
              <a:rPr lang="en-US" dirty="0" smtClean="0"/>
              <a:t>[][] </a:t>
            </a:r>
            <a:r>
              <a:rPr lang="en-US" dirty="0" err="1" smtClean="0"/>
              <a:t>nums</a:t>
            </a:r>
            <a:r>
              <a:rPr lang="en-US" dirty="0" smtClean="0"/>
              <a:t>; </a:t>
            </a:r>
          </a:p>
          <a:p>
            <a:pPr>
              <a:buNone/>
            </a:pPr>
            <a:r>
              <a:rPr lang="en-US" dirty="0" err="1" smtClean="0"/>
              <a:t>nums</a:t>
            </a:r>
            <a:r>
              <a:rPr lang="en-US" dirty="0" smtClean="0"/>
              <a:t> = </a:t>
            </a:r>
            <a:r>
              <a:rPr lang="en-US" b="1" dirty="0" smtClean="0">
                <a:solidFill>
                  <a:srgbClr val="0000FF"/>
                </a:solidFill>
              </a:rPr>
              <a:t>new int</a:t>
            </a:r>
            <a:r>
              <a:rPr lang="en-US" dirty="0" smtClean="0"/>
              <a:t>[5][]; </a:t>
            </a:r>
          </a:p>
          <a:p>
            <a:pPr>
              <a:buNone/>
            </a:pPr>
            <a:r>
              <a:rPr lang="en-US" b="1" dirty="0" smtClean="0">
                <a:solidFill>
                  <a:srgbClr val="0000FF"/>
                </a:solidFill>
              </a:rPr>
              <a:t>for </a:t>
            </a:r>
            <a:r>
              <a:rPr lang="en-US" dirty="0" smtClean="0"/>
              <a:t>(</a:t>
            </a:r>
            <a:r>
              <a:rPr lang="en-US" b="1" dirty="0" err="1" smtClean="0">
                <a:solidFill>
                  <a:srgbClr val="0000FF"/>
                </a:solidFill>
              </a:rPr>
              <a:t>int</a:t>
            </a:r>
            <a:r>
              <a:rPr lang="en-US" b="1" dirty="0" smtClean="0">
                <a:solidFill>
                  <a:srgbClr val="0000FF"/>
                </a:solidFill>
              </a:rPr>
              <a:t> </a:t>
            </a:r>
            <a:r>
              <a:rPr lang="en-US" dirty="0" err="1" smtClean="0"/>
              <a:t>i</a:t>
            </a:r>
            <a:r>
              <a:rPr lang="en-US" dirty="0" smtClean="0"/>
              <a:t>=0; </a:t>
            </a:r>
            <a:r>
              <a:rPr lang="en-US" dirty="0" err="1" smtClean="0"/>
              <a:t>i</a:t>
            </a:r>
            <a:r>
              <a:rPr lang="en-US" dirty="0" smtClean="0"/>
              <a:t>&lt;5; </a:t>
            </a:r>
            <a:r>
              <a:rPr lang="en-US" dirty="0" err="1" smtClean="0"/>
              <a:t>i</a:t>
            </a:r>
            <a:r>
              <a:rPr lang="en-US" dirty="0" smtClean="0"/>
              <a:t>++) { </a:t>
            </a:r>
          </a:p>
          <a:p>
            <a:pPr>
              <a:buNone/>
            </a:pPr>
            <a:r>
              <a:rPr lang="en-US" dirty="0" smtClean="0"/>
              <a:t>	</a:t>
            </a:r>
            <a:r>
              <a:rPr lang="en-US" dirty="0" err="1" smtClean="0"/>
              <a:t>nums[i</a:t>
            </a:r>
            <a:r>
              <a:rPr lang="en-US" dirty="0" smtClean="0"/>
              <a:t>] = </a:t>
            </a:r>
            <a:r>
              <a:rPr lang="en-US" b="1" dirty="0" smtClean="0">
                <a:solidFill>
                  <a:srgbClr val="0000FF"/>
                </a:solidFill>
              </a:rPr>
              <a:t>new int</a:t>
            </a:r>
            <a:r>
              <a:rPr lang="en-US" dirty="0" smtClean="0"/>
              <a:t>[4]; </a:t>
            </a:r>
          </a:p>
          <a:p>
            <a:pPr>
              <a:buNone/>
            </a:pPr>
            <a:r>
              <a:rPr lang="en-US" dirty="0" smtClean="0"/>
              <a:t>}</a:t>
            </a:r>
            <a:endParaRPr lang="en-US" dirty="0"/>
          </a:p>
        </p:txBody>
      </p:sp>
      <p:pic>
        <p:nvPicPr>
          <p:cNvPr id="4" name="Picture 3"/>
          <p:cNvPicPr>
            <a:picLocks noChangeAspect="1"/>
          </p:cNvPicPr>
          <p:nvPr/>
        </p:nvPicPr>
        <p:blipFill>
          <a:blip r:embed="rId2">
            <a:clrChange>
              <a:clrFrom>
                <a:srgbClr val="83CEAE"/>
              </a:clrFrom>
              <a:clrTo>
                <a:srgbClr val="83CEAE">
                  <a:alpha val="0"/>
                </a:srgbClr>
              </a:clrTo>
            </a:clrChange>
          </a:blip>
          <a:stretch>
            <a:fillRect/>
          </a:stretch>
        </p:blipFill>
        <p:spPr>
          <a:xfrm>
            <a:off x="4521056" y="2483724"/>
            <a:ext cx="4279900" cy="32893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on the Midterm</a:t>
            </a:r>
            <a:endParaRPr lang="en-US" dirty="0"/>
          </a:p>
        </p:txBody>
      </p:sp>
      <p:sp>
        <p:nvSpPr>
          <p:cNvPr id="3" name="Content Placeholder 2"/>
          <p:cNvSpPr>
            <a:spLocks noGrp="1"/>
          </p:cNvSpPr>
          <p:nvPr>
            <p:ph idx="1"/>
          </p:nvPr>
        </p:nvSpPr>
        <p:spPr/>
        <p:txBody>
          <a:bodyPr/>
          <a:lstStyle/>
          <a:p>
            <a:r>
              <a:rPr lang="en-US" dirty="0" smtClean="0"/>
              <a:t>Data Structures &amp; Object-Oriented Design</a:t>
            </a:r>
          </a:p>
          <a:p>
            <a:r>
              <a:rPr lang="en-US" dirty="0" smtClean="0"/>
              <a:t>Run-Time Analysis</a:t>
            </a:r>
          </a:p>
          <a:p>
            <a:r>
              <a:rPr lang="en-US" dirty="0" smtClean="0"/>
              <a:t>Linear Data Structures</a:t>
            </a:r>
          </a:p>
          <a:p>
            <a:r>
              <a:rPr lang="en-US" dirty="0" smtClean="0"/>
              <a:t>The Java Collections Framework</a:t>
            </a:r>
          </a:p>
          <a:p>
            <a:r>
              <a:rPr lang="en-US" dirty="0" smtClean="0"/>
              <a:t>Recursion</a:t>
            </a:r>
          </a:p>
          <a:p>
            <a:r>
              <a:rPr lang="en-US" dirty="0" smtClean="0"/>
              <a:t>Trees</a:t>
            </a:r>
          </a:p>
          <a:p>
            <a:r>
              <a:rPr lang="en-US" dirty="0" smtClean="0"/>
              <a:t>Priority Queues &amp; Heaps</a:t>
            </a:r>
          </a:p>
          <a:p>
            <a:r>
              <a:rPr lang="en-US" dirty="0" smtClean="0"/>
              <a:t>Maps, Hash Tables &amp; Dictionaries</a:t>
            </a:r>
          </a:p>
          <a:p>
            <a:r>
              <a:rPr lang="en-US" dirty="0" smtClean="0"/>
              <a:t>Iterative Algorithms &amp; Loop Invariants</a:t>
            </a:r>
          </a:p>
        </p:txBody>
      </p:sp>
    </p:spTree>
    <p:extLst>
      <p:ext uri="{BB962C8B-B14F-4D97-AF65-F5344CB8AC3E}">
        <p14:creationId xmlns:p14="http://schemas.microsoft.com/office/powerpoint/2010/main" val="40074933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smtClean="0"/>
              <a:t>Array Lists</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p:txBody>
          <a:bodyPr/>
          <a:lstStyle/>
          <a:p>
            <a:r>
              <a:rPr lang="en-US" dirty="0"/>
              <a:t>The</a:t>
            </a:r>
            <a:r>
              <a:rPr lang="en-US" dirty="0" smtClean="0"/>
              <a:t> Array List ADT </a:t>
            </a:r>
            <a:r>
              <a:rPr lang="en-US" dirty="0"/>
              <a:t>(</a:t>
            </a:r>
            <a:r>
              <a:rPr lang="en-US" dirty="0" smtClean="0"/>
              <a:t>§6.1</a:t>
            </a:r>
            <a:r>
              <a:rPr lang="en-US" dirty="0"/>
              <a:t>)</a:t>
            </a:r>
          </a:p>
        </p:txBody>
      </p:sp>
      <p:sp>
        <p:nvSpPr>
          <p:cNvPr id="38915" name="Rectangle 1027" descr="Rectangle: Click to edit Master text styles&#10;Second level&#10;Third level&#10;Fourth level&#10;Fifth level"/>
          <p:cNvSpPr>
            <a:spLocks noGrp="1" noChangeArrowheads="1"/>
          </p:cNvSpPr>
          <p:nvPr>
            <p:ph idx="1"/>
          </p:nvPr>
        </p:nvSpPr>
        <p:spPr/>
        <p:txBody>
          <a:bodyPr/>
          <a:lstStyle/>
          <a:p>
            <a:pPr>
              <a:lnSpc>
                <a:spcPct val="90000"/>
              </a:lnSpc>
            </a:pPr>
            <a:r>
              <a:rPr lang="en-US" dirty="0"/>
              <a:t>The</a:t>
            </a:r>
            <a:r>
              <a:rPr lang="en-US" dirty="0" smtClean="0"/>
              <a:t> </a:t>
            </a:r>
            <a:r>
              <a:rPr lang="en-US" dirty="0" smtClean="0">
                <a:solidFill>
                  <a:schemeClr val="tx2"/>
                </a:solidFill>
              </a:rPr>
              <a:t>Array List </a:t>
            </a:r>
            <a:r>
              <a:rPr lang="en-US" dirty="0" smtClean="0"/>
              <a:t>ADT </a:t>
            </a:r>
            <a:r>
              <a:rPr lang="en-US" dirty="0"/>
              <a:t>extends the notion of array by storing a sequence of arbitrary objects</a:t>
            </a:r>
          </a:p>
          <a:p>
            <a:pPr>
              <a:lnSpc>
                <a:spcPct val="90000"/>
              </a:lnSpc>
            </a:pPr>
            <a:r>
              <a:rPr lang="en-US" dirty="0"/>
              <a:t>An element can be accessed, inserted or removed by specifying its rank (number of elements preceding it)</a:t>
            </a:r>
          </a:p>
          <a:p>
            <a:pPr>
              <a:lnSpc>
                <a:spcPct val="90000"/>
              </a:lnSpc>
            </a:pPr>
            <a:r>
              <a:rPr lang="en-US" dirty="0"/>
              <a:t>An exception is thrown if an incorrect rank is specified (e.g., a negative rank)</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p:txBody>
          <a:bodyPr/>
          <a:lstStyle/>
          <a:p>
            <a:r>
              <a:rPr lang="en-US" dirty="0"/>
              <a:t>The</a:t>
            </a:r>
            <a:r>
              <a:rPr lang="en-US" dirty="0" smtClean="0"/>
              <a:t> Array List ADT</a:t>
            </a:r>
            <a:endParaRPr lang="en-US" dirty="0"/>
          </a:p>
        </p:txBody>
      </p:sp>
      <p:sp>
        <p:nvSpPr>
          <p:cNvPr id="38916" name="Rectangle 1028" descr="Rectangle: Click to edit Master text styles&#10;Second level&#10;Third level&#10;Fourth level&#10;Fifth level"/>
          <p:cNvSpPr>
            <a:spLocks noGrp="1" noChangeArrowheads="1"/>
          </p:cNvSpPr>
          <p:nvPr>
            <p:ph idx="1"/>
          </p:nvPr>
        </p:nvSpPr>
        <p:spPr>
          <a:xfrm>
            <a:off x="272815" y="1067885"/>
            <a:ext cx="8413985" cy="4957054"/>
          </a:xfrm>
        </p:spPr>
        <p:txBody>
          <a:bodyPr/>
          <a:lstStyle/>
          <a:p>
            <a:pPr>
              <a:lnSpc>
                <a:spcPct val="90000"/>
              </a:lnSpc>
              <a:buNone/>
            </a:pPr>
            <a:r>
              <a:rPr lang="en-US" sz="1800" b="1" dirty="0" smtClean="0"/>
              <a:t>public interface </a:t>
            </a:r>
            <a:r>
              <a:rPr lang="en-US" sz="1800" dirty="0" err="1" smtClean="0"/>
              <a:t>IndexList</a:t>
            </a:r>
            <a:r>
              <a:rPr lang="en-US" sz="1800" dirty="0" smtClean="0"/>
              <a:t>&lt;E&gt; {</a:t>
            </a:r>
          </a:p>
          <a:p>
            <a:pPr>
              <a:lnSpc>
                <a:spcPct val="90000"/>
              </a:lnSpc>
              <a:buNone/>
            </a:pPr>
            <a:r>
              <a:rPr lang="en-US" sz="1800" dirty="0" smtClean="0">
                <a:solidFill>
                  <a:schemeClr val="accent2"/>
                </a:solidFill>
              </a:rPr>
              <a:t>/** Returns the number of elements in this list */</a:t>
            </a:r>
          </a:p>
          <a:p>
            <a:pPr>
              <a:lnSpc>
                <a:spcPct val="90000"/>
              </a:lnSpc>
              <a:buNone/>
            </a:pPr>
            <a:r>
              <a:rPr lang="en-US" sz="1800" b="1" dirty="0" smtClean="0"/>
              <a:t>public </a:t>
            </a:r>
            <a:r>
              <a:rPr lang="en-US" sz="1800" b="1" dirty="0" err="1" smtClean="0"/>
              <a:t>int</a:t>
            </a:r>
            <a:r>
              <a:rPr lang="en-US" sz="1800" b="1" dirty="0" smtClean="0"/>
              <a:t> </a:t>
            </a:r>
            <a:r>
              <a:rPr lang="en-US" sz="1800" dirty="0" smtClean="0"/>
              <a:t>size();</a:t>
            </a:r>
          </a:p>
          <a:p>
            <a:pPr>
              <a:lnSpc>
                <a:spcPct val="90000"/>
              </a:lnSpc>
              <a:buNone/>
            </a:pPr>
            <a:r>
              <a:rPr lang="en-US" sz="1800" dirty="0" smtClean="0">
                <a:solidFill>
                  <a:srgbClr val="254C00"/>
                </a:solidFill>
              </a:rPr>
              <a:t>/** Returns whether the list is empty. */</a:t>
            </a:r>
          </a:p>
          <a:p>
            <a:pPr>
              <a:lnSpc>
                <a:spcPct val="90000"/>
              </a:lnSpc>
              <a:buNone/>
            </a:pPr>
            <a:r>
              <a:rPr lang="en-US" sz="1800" b="1" dirty="0" smtClean="0"/>
              <a:t>public </a:t>
            </a:r>
            <a:r>
              <a:rPr lang="en-US" sz="1800" b="1" dirty="0" err="1" smtClean="0"/>
              <a:t>boolean</a:t>
            </a:r>
            <a:r>
              <a:rPr lang="en-US" sz="1800" b="1" dirty="0" smtClean="0"/>
              <a:t> </a:t>
            </a:r>
            <a:r>
              <a:rPr lang="en-US" sz="1800" dirty="0" err="1" smtClean="0"/>
              <a:t>isEmpty</a:t>
            </a:r>
            <a:r>
              <a:rPr lang="en-US" sz="1800" dirty="0" smtClean="0"/>
              <a:t>();</a:t>
            </a:r>
          </a:p>
          <a:p>
            <a:pPr>
              <a:lnSpc>
                <a:spcPct val="90000"/>
              </a:lnSpc>
              <a:buNone/>
            </a:pPr>
            <a:r>
              <a:rPr lang="en-US" sz="1800" dirty="0" smtClean="0">
                <a:solidFill>
                  <a:srgbClr val="254C00"/>
                </a:solidFill>
              </a:rPr>
              <a:t>/** Inserts an element </a:t>
            </a:r>
            <a:r>
              <a:rPr lang="en-US" sz="1800" dirty="0" err="1" smtClean="0">
                <a:solidFill>
                  <a:srgbClr val="254C00"/>
                </a:solidFill>
              </a:rPr>
              <a:t>e</a:t>
            </a:r>
            <a:r>
              <a:rPr lang="en-US" sz="1800" dirty="0" smtClean="0">
                <a:solidFill>
                  <a:srgbClr val="254C00"/>
                </a:solidFill>
              </a:rPr>
              <a:t> to be at index I, shifting all elements after this. */</a:t>
            </a:r>
          </a:p>
          <a:p>
            <a:pPr>
              <a:lnSpc>
                <a:spcPct val="90000"/>
              </a:lnSpc>
              <a:buNone/>
            </a:pPr>
            <a:r>
              <a:rPr lang="en-US" sz="1800" b="1" dirty="0" smtClean="0"/>
              <a:t>public void </a:t>
            </a:r>
            <a:r>
              <a:rPr lang="en-US" sz="1800" dirty="0" err="1" smtClean="0"/>
              <a:t>add(int</a:t>
            </a:r>
            <a:r>
              <a:rPr lang="en-US" sz="1800" dirty="0" smtClean="0"/>
              <a:t> I, E </a:t>
            </a:r>
            <a:r>
              <a:rPr lang="en-US" sz="1800" dirty="0" err="1" smtClean="0"/>
              <a:t>e</a:t>
            </a:r>
            <a:r>
              <a:rPr lang="en-US" sz="1800" dirty="0" smtClean="0"/>
              <a:t>) </a:t>
            </a:r>
            <a:r>
              <a:rPr lang="en-US" sz="1800" b="1" dirty="0" smtClean="0"/>
              <a:t>throws </a:t>
            </a:r>
            <a:r>
              <a:rPr lang="en-US" sz="1800" dirty="0" err="1" smtClean="0"/>
              <a:t>IndexOutOfBoundsException</a:t>
            </a:r>
            <a:r>
              <a:rPr lang="en-US" sz="1800" dirty="0" smtClean="0"/>
              <a:t>;</a:t>
            </a:r>
          </a:p>
          <a:p>
            <a:pPr>
              <a:lnSpc>
                <a:spcPct val="90000"/>
              </a:lnSpc>
              <a:buNone/>
            </a:pPr>
            <a:r>
              <a:rPr lang="en-US" sz="1800" dirty="0" smtClean="0">
                <a:solidFill>
                  <a:srgbClr val="254C00"/>
                </a:solidFill>
              </a:rPr>
              <a:t>/** Returns the element at index I, without removing it. */</a:t>
            </a:r>
          </a:p>
          <a:p>
            <a:pPr>
              <a:lnSpc>
                <a:spcPct val="90000"/>
              </a:lnSpc>
              <a:buNone/>
            </a:pPr>
            <a:r>
              <a:rPr lang="en-US" sz="1800" b="1" dirty="0" smtClean="0"/>
              <a:t>public</a:t>
            </a:r>
            <a:r>
              <a:rPr lang="en-US" sz="1800" dirty="0" smtClean="0"/>
              <a:t> E </a:t>
            </a:r>
            <a:r>
              <a:rPr lang="en-US" sz="1800" dirty="0" err="1" smtClean="0"/>
              <a:t>get(int</a:t>
            </a:r>
            <a:r>
              <a:rPr lang="en-US" sz="1800" dirty="0" smtClean="0"/>
              <a:t> </a:t>
            </a:r>
            <a:r>
              <a:rPr lang="en-US" sz="1800" dirty="0" err="1" smtClean="0"/>
              <a:t>i</a:t>
            </a:r>
            <a:r>
              <a:rPr lang="en-US" sz="1800" dirty="0" smtClean="0"/>
              <a:t>) </a:t>
            </a:r>
            <a:r>
              <a:rPr lang="en-US" sz="1800" b="1" dirty="0" smtClean="0"/>
              <a:t>throws </a:t>
            </a:r>
            <a:r>
              <a:rPr lang="en-US" sz="1800" dirty="0" err="1" smtClean="0"/>
              <a:t>IndexOutOfBoundsException</a:t>
            </a:r>
            <a:r>
              <a:rPr lang="en-US" sz="1800" dirty="0" smtClean="0"/>
              <a:t>;</a:t>
            </a:r>
          </a:p>
          <a:p>
            <a:pPr>
              <a:lnSpc>
                <a:spcPct val="90000"/>
              </a:lnSpc>
              <a:buNone/>
            </a:pPr>
            <a:r>
              <a:rPr lang="en-US" sz="1800" dirty="0" smtClean="0">
                <a:solidFill>
                  <a:srgbClr val="254C00"/>
                </a:solidFill>
              </a:rPr>
              <a:t>/** Removes and returns the element at index I, shifting the elements after this. */</a:t>
            </a:r>
          </a:p>
          <a:p>
            <a:pPr>
              <a:lnSpc>
                <a:spcPct val="90000"/>
              </a:lnSpc>
              <a:buNone/>
            </a:pPr>
            <a:r>
              <a:rPr lang="en-US" sz="1800" b="1" dirty="0" smtClean="0"/>
              <a:t>public </a:t>
            </a:r>
            <a:r>
              <a:rPr lang="en-US" sz="1800" dirty="0" smtClean="0"/>
              <a:t>E </a:t>
            </a:r>
            <a:r>
              <a:rPr lang="en-US" sz="1800" dirty="0" err="1" smtClean="0"/>
              <a:t>remove(int</a:t>
            </a:r>
            <a:r>
              <a:rPr lang="en-US" sz="1800" dirty="0" smtClean="0"/>
              <a:t> </a:t>
            </a:r>
            <a:r>
              <a:rPr lang="en-US" sz="1800" dirty="0" err="1" smtClean="0"/>
              <a:t>i</a:t>
            </a:r>
            <a:r>
              <a:rPr lang="en-US" sz="1800" dirty="0" smtClean="0"/>
              <a:t>) </a:t>
            </a:r>
            <a:r>
              <a:rPr lang="en-US" sz="1800" b="1" dirty="0" smtClean="0"/>
              <a:t>throws </a:t>
            </a:r>
            <a:r>
              <a:rPr lang="en-US" sz="1800" dirty="0" err="1" smtClean="0"/>
              <a:t>IndexOutOfBoundsException</a:t>
            </a:r>
            <a:r>
              <a:rPr lang="en-US" sz="1800" dirty="0" smtClean="0"/>
              <a:t>;</a:t>
            </a:r>
          </a:p>
          <a:p>
            <a:pPr>
              <a:lnSpc>
                <a:spcPct val="90000"/>
              </a:lnSpc>
              <a:buNone/>
            </a:pPr>
            <a:r>
              <a:rPr lang="en-US" sz="1800" dirty="0" smtClean="0">
                <a:solidFill>
                  <a:srgbClr val="254C00"/>
                </a:solidFill>
              </a:rPr>
              <a:t>/** Replaces the element at index I with </a:t>
            </a:r>
            <a:r>
              <a:rPr lang="en-US" sz="1800" dirty="0" err="1" smtClean="0">
                <a:solidFill>
                  <a:srgbClr val="254C00"/>
                </a:solidFill>
              </a:rPr>
              <a:t>e</a:t>
            </a:r>
            <a:r>
              <a:rPr lang="en-US" sz="1800" dirty="0" smtClean="0">
                <a:solidFill>
                  <a:srgbClr val="254C00"/>
                </a:solidFill>
              </a:rPr>
              <a:t>, returning the previous element at </a:t>
            </a:r>
            <a:r>
              <a:rPr lang="en-US" sz="1800" dirty="0" err="1" smtClean="0">
                <a:solidFill>
                  <a:srgbClr val="254C00"/>
                </a:solidFill>
              </a:rPr>
              <a:t>i</a:t>
            </a:r>
            <a:r>
              <a:rPr lang="en-US" sz="1800" dirty="0" smtClean="0">
                <a:solidFill>
                  <a:srgbClr val="254C00"/>
                </a:solidFill>
              </a:rPr>
              <a:t>. */</a:t>
            </a:r>
          </a:p>
          <a:p>
            <a:pPr>
              <a:lnSpc>
                <a:spcPct val="90000"/>
              </a:lnSpc>
              <a:buNone/>
            </a:pPr>
            <a:r>
              <a:rPr lang="en-US" sz="1800" b="1" dirty="0" smtClean="0"/>
              <a:t>public </a:t>
            </a:r>
            <a:r>
              <a:rPr lang="en-US" sz="1800" dirty="0" smtClean="0"/>
              <a:t>E </a:t>
            </a:r>
            <a:r>
              <a:rPr lang="en-US" sz="1800" dirty="0" err="1" smtClean="0"/>
              <a:t>set(int</a:t>
            </a:r>
            <a:r>
              <a:rPr lang="en-US" sz="1800" dirty="0" smtClean="0"/>
              <a:t> I, E </a:t>
            </a:r>
            <a:r>
              <a:rPr lang="en-US" sz="1800" dirty="0" err="1" smtClean="0"/>
              <a:t>e</a:t>
            </a:r>
            <a:r>
              <a:rPr lang="en-US" sz="1800" dirty="0" smtClean="0"/>
              <a:t>) </a:t>
            </a:r>
            <a:r>
              <a:rPr lang="en-US" sz="1800" b="1" dirty="0" smtClean="0"/>
              <a:t>throws </a:t>
            </a:r>
            <a:r>
              <a:rPr lang="en-US" sz="1800" dirty="0" err="1" smtClean="0"/>
              <a:t>IndexOutOfBoundsException</a:t>
            </a:r>
            <a:r>
              <a:rPr lang="en-US" sz="1800" dirty="0" smtClean="0"/>
              <a:t>;</a:t>
            </a:r>
          </a:p>
          <a:p>
            <a:pPr>
              <a:lnSpc>
                <a:spcPct val="90000"/>
              </a:lnSpc>
              <a:buNone/>
            </a:pPr>
            <a:r>
              <a:rPr lang="en-US" sz="1800" dirty="0" smtClean="0"/>
              <a:t>}</a:t>
            </a:r>
            <a:endParaRPr lang="en-US"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t>Performance</a:t>
            </a:r>
          </a:p>
        </p:txBody>
      </p:sp>
      <p:sp>
        <p:nvSpPr>
          <p:cNvPr id="63491" name="Rectangle 3" descr="Rectangle: Click to edit Master text styles&#10;Second level&#10;Third level&#10;Fourth level&#10;Fifth level"/>
          <p:cNvSpPr>
            <a:spLocks noGrp="1" noChangeArrowheads="1"/>
          </p:cNvSpPr>
          <p:nvPr>
            <p:ph type="body" idx="1"/>
          </p:nvPr>
        </p:nvSpPr>
        <p:spPr>
          <a:xfrm>
            <a:off x="609600" y="958622"/>
            <a:ext cx="7848600" cy="4572000"/>
          </a:xfrm>
        </p:spPr>
        <p:txBody>
          <a:bodyPr/>
          <a:lstStyle/>
          <a:p>
            <a:pPr>
              <a:lnSpc>
                <a:spcPct val="90000"/>
              </a:lnSpc>
            </a:pPr>
            <a:r>
              <a:rPr lang="en-US" sz="2800" dirty="0"/>
              <a:t>In the array based implementation</a:t>
            </a:r>
            <a:r>
              <a:rPr lang="en-US" sz="2800" dirty="0" smtClean="0"/>
              <a:t> </a:t>
            </a:r>
          </a:p>
          <a:p>
            <a:pPr lvl="1">
              <a:lnSpc>
                <a:spcPct val="90000"/>
              </a:lnSpc>
            </a:pPr>
            <a:r>
              <a:rPr lang="en-US" sz="2400" dirty="0"/>
              <a:t>The space used by the data structure is </a:t>
            </a:r>
            <a:r>
              <a:rPr lang="en-US" sz="2400" b="1" i="1" dirty="0" err="1">
                <a:latin typeface="Times New Roman" pitchFamily="33" charset="0"/>
              </a:rPr>
              <a:t>O</a:t>
            </a:r>
            <a:r>
              <a:rPr lang="en-US" sz="2400" dirty="0" err="1">
                <a:latin typeface="Times New Roman" pitchFamily="33" charset="0"/>
              </a:rPr>
              <a:t>(</a:t>
            </a:r>
            <a:r>
              <a:rPr lang="en-US" sz="2400" b="1" i="1" dirty="0" err="1">
                <a:latin typeface="Times New Roman" pitchFamily="33" charset="0"/>
              </a:rPr>
              <a:t>n</a:t>
            </a:r>
            <a:r>
              <a:rPr lang="en-US" sz="2400" dirty="0">
                <a:latin typeface="Times New Roman" pitchFamily="33" charset="0"/>
              </a:rPr>
              <a:t>)</a:t>
            </a:r>
            <a:endParaRPr lang="en-US" sz="2400" dirty="0"/>
          </a:p>
          <a:p>
            <a:pPr lvl="1">
              <a:lnSpc>
                <a:spcPct val="90000"/>
              </a:lnSpc>
            </a:pPr>
            <a:r>
              <a:rPr lang="en-US" sz="2400" b="1" i="1" dirty="0">
                <a:solidFill>
                  <a:schemeClr val="tx2"/>
                </a:solidFill>
              </a:rPr>
              <a:t>size</a:t>
            </a:r>
            <a:r>
              <a:rPr lang="en-US" sz="2400" dirty="0"/>
              <a:t>, </a:t>
            </a:r>
            <a:r>
              <a:rPr lang="en-US" sz="2400" b="1" i="1" dirty="0" err="1">
                <a:solidFill>
                  <a:schemeClr val="tx2"/>
                </a:solidFill>
              </a:rPr>
              <a:t>isEmpty</a:t>
            </a:r>
            <a:r>
              <a:rPr lang="en-US" sz="2400" dirty="0"/>
              <a:t>,</a:t>
            </a:r>
            <a:r>
              <a:rPr lang="en-US" sz="2400" dirty="0" smtClean="0"/>
              <a:t> </a:t>
            </a:r>
            <a:r>
              <a:rPr lang="en-US" sz="2400" b="1" i="1" dirty="0" smtClean="0">
                <a:solidFill>
                  <a:schemeClr val="tx2"/>
                </a:solidFill>
              </a:rPr>
              <a:t>get </a:t>
            </a:r>
            <a:r>
              <a:rPr lang="en-US" sz="2400" dirty="0" smtClean="0"/>
              <a:t>and </a:t>
            </a:r>
            <a:r>
              <a:rPr lang="en-US" sz="2400" b="1" i="1" dirty="0" smtClean="0">
                <a:solidFill>
                  <a:schemeClr val="tx2"/>
                </a:solidFill>
              </a:rPr>
              <a:t>set </a:t>
            </a:r>
            <a:r>
              <a:rPr lang="en-US" sz="2400" dirty="0" smtClean="0"/>
              <a:t>run </a:t>
            </a:r>
            <a:r>
              <a:rPr lang="en-US" sz="2400" dirty="0"/>
              <a:t>in </a:t>
            </a:r>
            <a:r>
              <a:rPr lang="en-US" sz="2400" b="1" i="1" dirty="0">
                <a:latin typeface="Times New Roman" pitchFamily="33" charset="0"/>
              </a:rPr>
              <a:t>O</a:t>
            </a:r>
            <a:r>
              <a:rPr lang="en-US" sz="2400" dirty="0">
                <a:latin typeface="Times New Roman" pitchFamily="33" charset="0"/>
              </a:rPr>
              <a:t>(1)</a:t>
            </a:r>
            <a:r>
              <a:rPr lang="en-US" sz="2400" dirty="0"/>
              <a:t> time</a:t>
            </a:r>
            <a:endParaRPr lang="en-US" sz="2400" dirty="0" smtClean="0"/>
          </a:p>
          <a:p>
            <a:pPr lvl="1">
              <a:lnSpc>
                <a:spcPct val="90000"/>
              </a:lnSpc>
            </a:pPr>
            <a:r>
              <a:rPr lang="en-US" sz="2400" b="1" i="1" dirty="0" smtClean="0">
                <a:solidFill>
                  <a:schemeClr val="tx2"/>
                </a:solidFill>
              </a:rPr>
              <a:t>add </a:t>
            </a:r>
            <a:r>
              <a:rPr lang="en-US" sz="2400" dirty="0" smtClean="0"/>
              <a:t>and </a:t>
            </a:r>
            <a:r>
              <a:rPr lang="en-US" sz="2400" b="1" i="1" dirty="0" smtClean="0">
                <a:solidFill>
                  <a:schemeClr val="tx2"/>
                </a:solidFill>
              </a:rPr>
              <a:t>remove </a:t>
            </a:r>
            <a:r>
              <a:rPr lang="en-US" sz="2400" dirty="0" smtClean="0"/>
              <a:t>run </a:t>
            </a:r>
            <a:r>
              <a:rPr lang="en-US" sz="2400" dirty="0"/>
              <a:t>in </a:t>
            </a:r>
            <a:r>
              <a:rPr lang="en-US" sz="2400" b="1" i="1" dirty="0" err="1">
                <a:latin typeface="Times New Roman" pitchFamily="33" charset="0"/>
              </a:rPr>
              <a:t>O</a:t>
            </a:r>
            <a:r>
              <a:rPr lang="en-US" sz="2400" dirty="0" err="1">
                <a:latin typeface="Times New Roman" pitchFamily="33" charset="0"/>
              </a:rPr>
              <a:t>(</a:t>
            </a:r>
            <a:r>
              <a:rPr lang="en-US" sz="2400" b="1" i="1" dirty="0" err="1">
                <a:latin typeface="Times New Roman" pitchFamily="33" charset="0"/>
              </a:rPr>
              <a:t>n</a:t>
            </a:r>
            <a:r>
              <a:rPr lang="en-US" sz="2400" dirty="0">
                <a:latin typeface="Times New Roman" pitchFamily="33" charset="0"/>
              </a:rPr>
              <a:t>)</a:t>
            </a:r>
            <a:r>
              <a:rPr lang="en-US" sz="2400" dirty="0"/>
              <a:t> time</a:t>
            </a:r>
            <a:endParaRPr lang="en-US" sz="2400" dirty="0" smtClean="0"/>
          </a:p>
          <a:p>
            <a:pPr>
              <a:lnSpc>
                <a:spcPct val="90000"/>
              </a:lnSpc>
            </a:pPr>
            <a:r>
              <a:rPr lang="en-US" sz="2800" dirty="0" smtClean="0"/>
              <a:t>In </a:t>
            </a:r>
            <a:r>
              <a:rPr lang="en-US" sz="2800" dirty="0"/>
              <a:t>an</a:t>
            </a:r>
            <a:r>
              <a:rPr lang="en-US" sz="2800" dirty="0" smtClean="0"/>
              <a:t> </a:t>
            </a:r>
            <a:r>
              <a:rPr lang="en-US" sz="2800" b="1" i="1" dirty="0" smtClean="0">
                <a:solidFill>
                  <a:schemeClr val="tx2"/>
                </a:solidFill>
              </a:rPr>
              <a:t>add </a:t>
            </a:r>
            <a:r>
              <a:rPr lang="en-US" sz="2800" dirty="0" smtClean="0"/>
              <a:t>operation</a:t>
            </a:r>
            <a:r>
              <a:rPr lang="en-US" sz="2800" dirty="0"/>
              <a:t>, when the array is full, instead of throwing an exception, we</a:t>
            </a:r>
            <a:r>
              <a:rPr lang="en-US" sz="2800" dirty="0" smtClean="0"/>
              <a:t> could replace </a:t>
            </a:r>
            <a:r>
              <a:rPr lang="en-US" sz="2800" dirty="0"/>
              <a:t>the array with a larger </a:t>
            </a:r>
            <a:r>
              <a:rPr lang="en-US" sz="2800" dirty="0" smtClean="0"/>
              <a:t>one.</a:t>
            </a:r>
          </a:p>
          <a:p>
            <a:pPr>
              <a:lnSpc>
                <a:spcPct val="90000"/>
              </a:lnSpc>
            </a:pPr>
            <a:r>
              <a:rPr lang="en-US" sz="2800" dirty="0" smtClean="0"/>
              <a:t>In fact </a:t>
            </a:r>
            <a:r>
              <a:rPr lang="en-US" sz="2800" b="1" dirty="0" err="1" smtClean="0">
                <a:solidFill>
                  <a:schemeClr val="tx2"/>
                </a:solidFill>
              </a:rPr>
              <a:t>java.util.ArrayList</a:t>
            </a:r>
            <a:r>
              <a:rPr lang="en-US" sz="2800" b="1" dirty="0" smtClean="0">
                <a:solidFill>
                  <a:schemeClr val="tx2"/>
                </a:solidFill>
              </a:rPr>
              <a:t> </a:t>
            </a:r>
            <a:r>
              <a:rPr lang="en-US" sz="2800" dirty="0" smtClean="0"/>
              <a:t>implements this ADT using </a:t>
            </a:r>
            <a:r>
              <a:rPr lang="en-US" sz="2800" b="1" dirty="0" smtClean="0">
                <a:solidFill>
                  <a:srgbClr val="800000"/>
                </a:solidFill>
              </a:rPr>
              <a:t>extendable arrays </a:t>
            </a:r>
            <a:r>
              <a:rPr lang="en-US" sz="2800" dirty="0" smtClean="0"/>
              <a:t>that do just this.</a:t>
            </a: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Doubling Strategy Analysis</a:t>
            </a:r>
          </a:p>
        </p:txBody>
      </p:sp>
      <p:sp>
        <p:nvSpPr>
          <p:cNvPr id="69635" name="Rectangle 3" descr="Rectangle: Click to edit Master text styles&#10;Second level&#10;Third level&#10;Fourth level&#10;Fifth level"/>
          <p:cNvSpPr>
            <a:spLocks noGrp="1" noChangeArrowheads="1"/>
          </p:cNvSpPr>
          <p:nvPr>
            <p:ph type="body" idx="1"/>
          </p:nvPr>
        </p:nvSpPr>
        <p:spPr>
          <a:xfrm>
            <a:off x="263408" y="1016000"/>
            <a:ext cx="6698074" cy="5080000"/>
          </a:xfrm>
        </p:spPr>
        <p:txBody>
          <a:bodyPr/>
          <a:lstStyle/>
          <a:p>
            <a:pPr>
              <a:lnSpc>
                <a:spcPct val="90000"/>
              </a:lnSpc>
            </a:pPr>
            <a:r>
              <a:rPr lang="en-US" dirty="0"/>
              <a:t>We replace the array </a:t>
            </a:r>
            <a:r>
              <a:rPr lang="en-US" b="1" i="1" dirty="0" err="1">
                <a:latin typeface="Times New Roman" pitchFamily="33" charset="0"/>
              </a:rPr>
              <a:t>k</a:t>
            </a:r>
            <a:r>
              <a:rPr lang="en-US" b="1" i="1" dirty="0">
                <a:latin typeface="Times New Roman" pitchFamily="33" charset="0"/>
              </a:rPr>
              <a:t> </a:t>
            </a:r>
            <a:r>
              <a:rPr lang="en-US" i="1" dirty="0">
                <a:latin typeface="Times New Roman" pitchFamily="33" charset="0"/>
              </a:rPr>
              <a:t>= </a:t>
            </a:r>
            <a:r>
              <a:rPr lang="en-US" dirty="0">
                <a:latin typeface="Times New Roman" pitchFamily="33" charset="0"/>
              </a:rPr>
              <a:t>log</a:t>
            </a:r>
            <a:r>
              <a:rPr lang="en-US" baseline="-25000" dirty="0">
                <a:latin typeface="Times New Roman" pitchFamily="33" charset="0"/>
              </a:rPr>
              <a:t>2</a:t>
            </a:r>
            <a:r>
              <a:rPr lang="en-US" i="1" dirty="0">
                <a:latin typeface="Times New Roman" pitchFamily="33" charset="0"/>
              </a:rPr>
              <a:t> </a:t>
            </a:r>
            <a:r>
              <a:rPr lang="en-US" b="1" i="1" dirty="0" err="1">
                <a:latin typeface="Times New Roman" pitchFamily="33" charset="0"/>
              </a:rPr>
              <a:t>n</a:t>
            </a:r>
            <a:r>
              <a:rPr lang="en-US" b="1" i="1" dirty="0">
                <a:latin typeface="Times New Roman" pitchFamily="33" charset="0"/>
              </a:rPr>
              <a:t> </a:t>
            </a:r>
            <a:r>
              <a:rPr lang="en-US" dirty="0"/>
              <a:t>times</a:t>
            </a:r>
          </a:p>
          <a:p>
            <a:pPr>
              <a:lnSpc>
                <a:spcPct val="90000"/>
              </a:lnSpc>
            </a:pPr>
            <a:r>
              <a:rPr lang="en-US" dirty="0"/>
              <a:t>The total time </a:t>
            </a:r>
            <a:r>
              <a:rPr lang="en-US" b="1" i="1" dirty="0" err="1">
                <a:latin typeface="Times New Roman" pitchFamily="33" charset="0"/>
                <a:sym typeface="Symbol" pitchFamily="33" charset="2"/>
              </a:rPr>
              <a:t>T</a:t>
            </a:r>
            <a:r>
              <a:rPr lang="en-US" dirty="0" err="1">
                <a:latin typeface="Times New Roman" pitchFamily="33" charset="0"/>
                <a:sym typeface="Symbol" pitchFamily="33" charset="2"/>
              </a:rPr>
              <a:t>(</a:t>
            </a:r>
            <a:r>
              <a:rPr lang="en-US" b="1" i="1" dirty="0" err="1">
                <a:latin typeface="Times New Roman" pitchFamily="33" charset="0"/>
                <a:sym typeface="Symbol" pitchFamily="33" charset="2"/>
              </a:rPr>
              <a:t>n</a:t>
            </a:r>
            <a:r>
              <a:rPr lang="en-US" dirty="0">
                <a:latin typeface="Times New Roman" pitchFamily="33" charset="0"/>
                <a:sym typeface="Symbol" pitchFamily="33" charset="2"/>
              </a:rPr>
              <a:t>)</a:t>
            </a:r>
            <a:r>
              <a:rPr lang="en-US" dirty="0"/>
              <a:t> of a series of </a:t>
            </a:r>
            <a:r>
              <a:rPr lang="en-US" b="1" i="1" dirty="0" err="1">
                <a:latin typeface="Times New Roman" pitchFamily="33" charset="0"/>
              </a:rPr>
              <a:t>n</a:t>
            </a:r>
            <a:r>
              <a:rPr lang="en-US" dirty="0" smtClean="0"/>
              <a:t> </a:t>
            </a:r>
            <a:r>
              <a:rPr lang="en-US" b="1" dirty="0" err="1" smtClean="0">
                <a:solidFill>
                  <a:srgbClr val="800000"/>
                </a:solidFill>
              </a:rPr>
              <a:t>add(o</a:t>
            </a:r>
            <a:r>
              <a:rPr lang="en-US" b="1" dirty="0" smtClean="0">
                <a:solidFill>
                  <a:srgbClr val="800000"/>
                </a:solidFill>
              </a:rPr>
              <a:t>)</a:t>
            </a:r>
            <a:r>
              <a:rPr lang="en-US" dirty="0" smtClean="0"/>
              <a:t> operations </a:t>
            </a:r>
            <a:r>
              <a:rPr lang="en-US" dirty="0"/>
              <a:t>is proportional </a:t>
            </a:r>
            <a:r>
              <a:rPr lang="en-US" dirty="0" smtClean="0"/>
              <a:t>to</a:t>
            </a:r>
          </a:p>
          <a:p>
            <a:pPr>
              <a:lnSpc>
                <a:spcPct val="90000"/>
              </a:lnSpc>
              <a:buNone/>
            </a:pPr>
            <a:r>
              <a:rPr lang="en-US" b="1" i="1" dirty="0" smtClean="0">
                <a:latin typeface="Times New Roman" pitchFamily="33" charset="0"/>
              </a:rPr>
              <a:t>	</a:t>
            </a:r>
            <a:r>
              <a:rPr lang="en-US" b="1" i="1" dirty="0" err="1" smtClean="0">
                <a:latin typeface="Times New Roman" pitchFamily="33" charset="0"/>
              </a:rPr>
              <a:t>n</a:t>
            </a:r>
            <a:r>
              <a:rPr lang="en-US" i="1" dirty="0" smtClean="0">
                <a:latin typeface="Times New Roman" pitchFamily="33" charset="0"/>
              </a:rPr>
              <a:t> </a:t>
            </a:r>
            <a:r>
              <a:rPr lang="en-US" i="1" dirty="0">
                <a:latin typeface="Times New Roman" pitchFamily="33" charset="0"/>
              </a:rPr>
              <a:t>+ </a:t>
            </a:r>
            <a:r>
              <a:rPr lang="en-US" dirty="0">
                <a:latin typeface="Times New Roman" pitchFamily="33" charset="0"/>
              </a:rPr>
              <a:t>1 + 2 + 4 + 8 + …+ 2</a:t>
            </a:r>
            <a:r>
              <a:rPr lang="en-US" b="1" i="1" baseline="30000" dirty="0">
                <a:latin typeface="Times New Roman" pitchFamily="33" charset="0"/>
              </a:rPr>
              <a:t>k</a:t>
            </a:r>
            <a:r>
              <a:rPr lang="en-US" b="1" i="1" dirty="0">
                <a:latin typeface="Times New Roman" pitchFamily="33" charset="0"/>
              </a:rPr>
              <a:t> </a:t>
            </a:r>
            <a:r>
              <a:rPr lang="en-US" i="1" dirty="0" smtClean="0">
                <a:latin typeface="Times New Roman" pitchFamily="33" charset="0"/>
              </a:rPr>
              <a:t>= </a:t>
            </a:r>
            <a:r>
              <a:rPr lang="en-US" b="1" i="1" dirty="0" err="1" smtClean="0">
                <a:latin typeface="Times New Roman" pitchFamily="33" charset="0"/>
              </a:rPr>
              <a:t>n</a:t>
            </a:r>
            <a:r>
              <a:rPr lang="en-US" i="1" dirty="0" smtClean="0">
                <a:latin typeface="Times New Roman" pitchFamily="33" charset="0"/>
              </a:rPr>
              <a:t> </a:t>
            </a:r>
            <a:r>
              <a:rPr lang="en-US" dirty="0">
                <a:latin typeface="Symbol" pitchFamily="33" charset="2"/>
              </a:rPr>
              <a:t>+</a:t>
            </a:r>
            <a:r>
              <a:rPr lang="en-US" dirty="0">
                <a:latin typeface="Times New Roman" pitchFamily="33" charset="0"/>
              </a:rPr>
              <a:t> 2</a:t>
            </a:r>
            <a:r>
              <a:rPr lang="en-US" b="1" i="1" baseline="30000" dirty="0">
                <a:latin typeface="Times New Roman" pitchFamily="33" charset="0"/>
              </a:rPr>
              <a:t>k </a:t>
            </a:r>
            <a:r>
              <a:rPr lang="en-US" baseline="30000" dirty="0">
                <a:latin typeface="Times New Roman" pitchFamily="33" charset="0"/>
              </a:rPr>
              <a:t>+ 1</a:t>
            </a:r>
            <a:r>
              <a:rPr lang="en-US" dirty="0">
                <a:latin typeface="Times New Roman" pitchFamily="33" charset="0"/>
              </a:rPr>
              <a:t> </a:t>
            </a:r>
            <a:r>
              <a:rPr lang="en-US" dirty="0">
                <a:latin typeface="Symbol" pitchFamily="33" charset="2"/>
              </a:rPr>
              <a:t>-</a:t>
            </a:r>
            <a:r>
              <a:rPr lang="en-US" dirty="0">
                <a:latin typeface="Times New Roman" pitchFamily="33" charset="0"/>
              </a:rPr>
              <a:t>1 </a:t>
            </a:r>
            <a:r>
              <a:rPr lang="en-US" b="1" i="1" dirty="0">
                <a:latin typeface="Times New Roman" pitchFamily="33" charset="0"/>
              </a:rPr>
              <a:t> </a:t>
            </a:r>
            <a:r>
              <a:rPr lang="en-US" i="1" dirty="0">
                <a:latin typeface="Times New Roman" pitchFamily="33" charset="0"/>
              </a:rPr>
              <a:t>= </a:t>
            </a:r>
            <a:r>
              <a:rPr lang="en-US" dirty="0">
                <a:latin typeface="Times New Roman" pitchFamily="33" charset="0"/>
              </a:rPr>
              <a:t>2</a:t>
            </a:r>
            <a:r>
              <a:rPr lang="en-US" b="1" i="1" dirty="0">
                <a:latin typeface="Times New Roman" pitchFamily="33" charset="0"/>
              </a:rPr>
              <a:t>n </a:t>
            </a:r>
            <a:r>
              <a:rPr lang="en-US" dirty="0">
                <a:latin typeface="Symbol" pitchFamily="33" charset="2"/>
              </a:rPr>
              <a:t>-</a:t>
            </a:r>
            <a:r>
              <a:rPr lang="en-US" dirty="0">
                <a:latin typeface="Times New Roman" pitchFamily="33" charset="0"/>
              </a:rPr>
              <a:t>1</a:t>
            </a:r>
            <a:endParaRPr lang="en-US" dirty="0" smtClean="0">
              <a:latin typeface="Times New Roman" pitchFamily="33" charset="0"/>
            </a:endParaRPr>
          </a:p>
          <a:p>
            <a:pPr>
              <a:lnSpc>
                <a:spcPct val="90000"/>
              </a:lnSpc>
            </a:pPr>
            <a:r>
              <a:rPr lang="en-US" dirty="0" smtClean="0">
                <a:latin typeface="Times New Roman" pitchFamily="33" charset="0"/>
                <a:sym typeface="Symbol" pitchFamily="33" charset="2"/>
              </a:rPr>
              <a:t>Thus </a:t>
            </a:r>
            <a:r>
              <a:rPr lang="en-US" b="1" i="1" dirty="0" err="1" smtClean="0">
                <a:latin typeface="Times New Roman" pitchFamily="33" charset="0"/>
                <a:sym typeface="Symbol" pitchFamily="33" charset="2"/>
              </a:rPr>
              <a:t>T</a:t>
            </a:r>
            <a:r>
              <a:rPr lang="en-US" dirty="0" err="1">
                <a:latin typeface="Times New Roman" pitchFamily="33" charset="0"/>
                <a:sym typeface="Symbol" pitchFamily="33" charset="2"/>
              </a:rPr>
              <a:t>(</a:t>
            </a:r>
            <a:r>
              <a:rPr lang="en-US" b="1" i="1" dirty="0" err="1">
                <a:latin typeface="Times New Roman" pitchFamily="33" charset="0"/>
                <a:sym typeface="Symbol" pitchFamily="33" charset="2"/>
              </a:rPr>
              <a:t>n</a:t>
            </a:r>
            <a:r>
              <a:rPr lang="en-US" dirty="0">
                <a:latin typeface="Times New Roman" pitchFamily="33" charset="0"/>
                <a:sym typeface="Symbol" pitchFamily="33" charset="2"/>
              </a:rPr>
              <a:t>)</a:t>
            </a:r>
            <a:r>
              <a:rPr lang="en-US" dirty="0"/>
              <a:t> is </a:t>
            </a:r>
            <a:r>
              <a:rPr lang="en-US" b="1" i="1" dirty="0" err="1">
                <a:latin typeface="Times New Roman" pitchFamily="33" charset="0"/>
                <a:sym typeface="Symbol" pitchFamily="33" charset="2"/>
              </a:rPr>
              <a:t>O</a:t>
            </a:r>
            <a:r>
              <a:rPr lang="en-US" dirty="0" err="1">
                <a:latin typeface="Times New Roman" pitchFamily="33" charset="0"/>
                <a:sym typeface="Symbol" pitchFamily="33" charset="2"/>
              </a:rPr>
              <a:t>(</a:t>
            </a:r>
            <a:r>
              <a:rPr lang="en-US" b="1" i="1" dirty="0" err="1">
                <a:latin typeface="Times New Roman" pitchFamily="33" charset="0"/>
                <a:sym typeface="Symbol" pitchFamily="33" charset="2"/>
              </a:rPr>
              <a:t>n</a:t>
            </a:r>
            <a:r>
              <a:rPr lang="en-US" dirty="0" smtClean="0">
                <a:latin typeface="Times New Roman" pitchFamily="33" charset="0"/>
                <a:sym typeface="Symbol" pitchFamily="33" charset="2"/>
              </a:rPr>
              <a:t>)</a:t>
            </a:r>
          </a:p>
          <a:p>
            <a:pPr>
              <a:lnSpc>
                <a:spcPct val="90000"/>
              </a:lnSpc>
            </a:pPr>
            <a:r>
              <a:rPr lang="en-US" b="1" dirty="0">
                <a:solidFill>
                  <a:srgbClr val="800000"/>
                </a:solidFill>
              </a:rPr>
              <a:t>The amortized time of </a:t>
            </a:r>
            <a:r>
              <a:rPr lang="en-US" b="1" dirty="0" smtClean="0">
                <a:solidFill>
                  <a:srgbClr val="800000"/>
                </a:solidFill>
              </a:rPr>
              <a:t>an add operation </a:t>
            </a:r>
            <a:r>
              <a:rPr lang="en-US" b="1" dirty="0">
                <a:solidFill>
                  <a:srgbClr val="800000"/>
                </a:solidFill>
              </a:rPr>
              <a:t>is </a:t>
            </a:r>
            <a:r>
              <a:rPr lang="en-US" b="1" i="1" dirty="0">
                <a:solidFill>
                  <a:srgbClr val="800000"/>
                </a:solidFill>
                <a:latin typeface="Times New Roman" pitchFamily="33" charset="0"/>
                <a:sym typeface="Symbol" pitchFamily="33" charset="2"/>
              </a:rPr>
              <a:t>O</a:t>
            </a:r>
            <a:r>
              <a:rPr lang="en-US" b="1" dirty="0">
                <a:solidFill>
                  <a:srgbClr val="800000"/>
                </a:solidFill>
                <a:latin typeface="Times New Roman" pitchFamily="33" charset="0"/>
                <a:sym typeface="Symbol" pitchFamily="33" charset="2"/>
              </a:rPr>
              <a:t>(</a:t>
            </a:r>
            <a:r>
              <a:rPr lang="en-US" b="1" dirty="0">
                <a:solidFill>
                  <a:srgbClr val="800000"/>
                </a:solidFill>
                <a:latin typeface="Times New Roman" pitchFamily="33" charset="0"/>
              </a:rPr>
              <a:t>1</a:t>
            </a:r>
            <a:r>
              <a:rPr lang="en-US" b="1" dirty="0" smtClean="0">
                <a:solidFill>
                  <a:srgbClr val="800000"/>
                </a:solidFill>
                <a:latin typeface="Times New Roman" pitchFamily="33" charset="0"/>
                <a:sym typeface="Symbol" pitchFamily="33" charset="2"/>
              </a:rPr>
              <a:t>)!</a:t>
            </a:r>
            <a:endParaRPr lang="en-US" sz="2000" b="1" dirty="0">
              <a:solidFill>
                <a:srgbClr val="800000"/>
              </a:solidFill>
            </a:endParaRPr>
          </a:p>
        </p:txBody>
      </p:sp>
      <p:grpSp>
        <p:nvGrpSpPr>
          <p:cNvPr id="2" name="Group 4"/>
          <p:cNvGrpSpPr>
            <a:grpSpLocks/>
          </p:cNvGrpSpPr>
          <p:nvPr/>
        </p:nvGrpSpPr>
        <p:grpSpPr bwMode="auto">
          <a:xfrm>
            <a:off x="6899392" y="2380074"/>
            <a:ext cx="2122311" cy="2652889"/>
            <a:chOff x="3840" y="1488"/>
            <a:chExt cx="1536" cy="1920"/>
          </a:xfrm>
        </p:grpSpPr>
        <p:sp>
          <p:nvSpPr>
            <p:cNvPr id="69637" name="Rectangle 5"/>
            <p:cNvSpPr>
              <a:spLocks noChangeArrowheads="1"/>
            </p:cNvSpPr>
            <p:nvPr/>
          </p:nvSpPr>
          <p:spPr bwMode="auto">
            <a:xfrm>
              <a:off x="3840" y="1872"/>
              <a:ext cx="1536" cy="1536"/>
            </a:xfrm>
            <a:prstGeom prst="rect">
              <a:avLst/>
            </a:prstGeom>
            <a:solidFill>
              <a:schemeClr val="accent1"/>
            </a:solidFill>
            <a:ln w="9525">
              <a:solidFill>
                <a:srgbClr val="000000"/>
              </a:solidFill>
              <a:miter lim="800000"/>
              <a:headEnd/>
              <a:tailEnd/>
            </a:ln>
            <a:effectLst/>
          </p:spPr>
          <p:txBody>
            <a:bodyPr wrap="none" anchor="ctr">
              <a:prstTxWarp prst="textNoShape">
                <a:avLst/>
              </a:prstTxWarp>
            </a:bodyPr>
            <a:lstStyle/>
            <a:p>
              <a:endParaRPr lang="en-US"/>
            </a:p>
          </p:txBody>
        </p:sp>
        <p:sp>
          <p:nvSpPr>
            <p:cNvPr id="69638" name="Text Box 6"/>
            <p:cNvSpPr txBox="1">
              <a:spLocks noChangeArrowheads="1"/>
            </p:cNvSpPr>
            <p:nvPr/>
          </p:nvSpPr>
          <p:spPr bwMode="auto">
            <a:xfrm>
              <a:off x="3840" y="1488"/>
              <a:ext cx="1502" cy="267"/>
            </a:xfrm>
            <a:prstGeom prst="rect">
              <a:avLst/>
            </a:prstGeom>
            <a:noFill/>
            <a:ln w="9525">
              <a:noFill/>
              <a:miter lim="800000"/>
              <a:headEnd/>
              <a:tailEnd/>
            </a:ln>
            <a:effectLst/>
          </p:spPr>
          <p:txBody>
            <a:bodyPr wrap="square">
              <a:prstTxWarp prst="textNoShape">
                <a:avLst/>
              </a:prstTxWarp>
              <a:spAutoFit/>
            </a:bodyPr>
            <a:lstStyle/>
            <a:p>
              <a:pPr algn="ctr"/>
              <a:r>
                <a:rPr lang="en-US"/>
                <a:t>geometric series</a:t>
              </a:r>
            </a:p>
          </p:txBody>
        </p:sp>
        <p:sp>
          <p:nvSpPr>
            <p:cNvPr id="69639" name="Rectangle 7"/>
            <p:cNvSpPr>
              <a:spLocks noChangeArrowheads="1"/>
            </p:cNvSpPr>
            <p:nvPr/>
          </p:nvSpPr>
          <p:spPr bwMode="auto">
            <a:xfrm>
              <a:off x="4608" y="1872"/>
              <a:ext cx="768" cy="816"/>
            </a:xfrm>
            <a:prstGeom prst="rect">
              <a:avLst/>
            </a:prstGeom>
            <a:solidFill>
              <a:srgbClr val="8097F8"/>
            </a:solidFill>
            <a:ln w="9525">
              <a:solidFill>
                <a:schemeClr val="tx1"/>
              </a:solidFill>
              <a:miter lim="800000"/>
              <a:headEnd/>
              <a:tailEnd/>
            </a:ln>
            <a:effectLst/>
          </p:spPr>
          <p:txBody>
            <a:bodyPr wrap="none" anchor="ctr">
              <a:prstTxWarp prst="textNoShape">
                <a:avLst/>
              </a:prstTxWarp>
            </a:bodyPr>
            <a:lstStyle/>
            <a:p>
              <a:pPr algn="ctr"/>
              <a:endParaRPr lang="en-US">
                <a:solidFill>
                  <a:srgbClr val="000000"/>
                </a:solidFill>
                <a:latin typeface="Times New Roman" pitchFamily="33" charset="0"/>
              </a:endParaRPr>
            </a:p>
          </p:txBody>
        </p:sp>
        <p:sp>
          <p:nvSpPr>
            <p:cNvPr id="69640" name="Rectangle 8"/>
            <p:cNvSpPr>
              <a:spLocks noChangeArrowheads="1"/>
            </p:cNvSpPr>
            <p:nvPr/>
          </p:nvSpPr>
          <p:spPr bwMode="auto">
            <a:xfrm>
              <a:off x="3840" y="2640"/>
              <a:ext cx="1536" cy="768"/>
            </a:xfrm>
            <a:prstGeom prst="rect">
              <a:avLst/>
            </a:prstGeom>
            <a:solidFill>
              <a:srgbClr val="5674F6"/>
            </a:solidFill>
            <a:ln w="9525">
              <a:solidFill>
                <a:srgbClr val="000000"/>
              </a:solidFill>
              <a:miter lim="800000"/>
              <a:headEnd/>
              <a:tailEnd/>
            </a:ln>
            <a:effectLst/>
          </p:spPr>
          <p:txBody>
            <a:bodyPr wrap="none" anchor="ctr">
              <a:prstTxWarp prst="textNoShape">
                <a:avLst/>
              </a:prstTxWarp>
            </a:bodyPr>
            <a:lstStyle/>
            <a:p>
              <a:pPr algn="ctr"/>
              <a:endParaRPr lang="en-US">
                <a:solidFill>
                  <a:srgbClr val="000000"/>
                </a:solidFill>
                <a:latin typeface="Times New Roman" pitchFamily="33" charset="0"/>
              </a:endParaRPr>
            </a:p>
          </p:txBody>
        </p:sp>
        <p:sp>
          <p:nvSpPr>
            <p:cNvPr id="69641" name="Rectangle 9"/>
            <p:cNvSpPr>
              <a:spLocks noChangeArrowheads="1"/>
            </p:cNvSpPr>
            <p:nvPr/>
          </p:nvSpPr>
          <p:spPr bwMode="auto">
            <a:xfrm>
              <a:off x="3840" y="1872"/>
              <a:ext cx="768" cy="384"/>
            </a:xfrm>
            <a:prstGeom prst="rect">
              <a:avLst/>
            </a:prstGeom>
            <a:solidFill>
              <a:schemeClr val="bg2"/>
            </a:solidFill>
            <a:ln w="9525">
              <a:solidFill>
                <a:schemeClr val="tx1"/>
              </a:solidFill>
              <a:miter lim="800000"/>
              <a:headEnd/>
              <a:tailEnd/>
            </a:ln>
            <a:effectLst/>
          </p:spPr>
          <p:txBody>
            <a:bodyPr wrap="none" anchor="ctr">
              <a:prstTxWarp prst="textNoShape">
                <a:avLst/>
              </a:prstTxWarp>
            </a:bodyPr>
            <a:lstStyle/>
            <a:p>
              <a:endParaRPr lang="en-US"/>
            </a:p>
          </p:txBody>
        </p:sp>
        <p:sp>
          <p:nvSpPr>
            <p:cNvPr id="69642" name="Rectangle 10"/>
            <p:cNvSpPr>
              <a:spLocks noChangeArrowheads="1"/>
            </p:cNvSpPr>
            <p:nvPr/>
          </p:nvSpPr>
          <p:spPr bwMode="auto">
            <a:xfrm>
              <a:off x="3840" y="2256"/>
              <a:ext cx="384" cy="384"/>
            </a:xfrm>
            <a:prstGeom prst="rect">
              <a:avLst/>
            </a:prstGeom>
            <a:solidFill>
              <a:schemeClr val="folHlink"/>
            </a:solidFill>
            <a:ln w="9525">
              <a:solidFill>
                <a:schemeClr val="tx1"/>
              </a:solidFill>
              <a:miter lim="800000"/>
              <a:headEnd/>
              <a:tailEnd/>
            </a:ln>
            <a:effectLst/>
          </p:spPr>
          <p:txBody>
            <a:bodyPr wrap="none" anchor="ctr">
              <a:prstTxWarp prst="textNoShape">
                <a:avLst/>
              </a:prstTxWarp>
            </a:bodyPr>
            <a:lstStyle/>
            <a:p>
              <a:endParaRPr lang="en-US"/>
            </a:p>
          </p:txBody>
        </p:sp>
        <p:sp>
          <p:nvSpPr>
            <p:cNvPr id="69643" name="Text Box 11"/>
            <p:cNvSpPr txBox="1">
              <a:spLocks noChangeArrowheads="1"/>
            </p:cNvSpPr>
            <p:nvPr/>
          </p:nvSpPr>
          <p:spPr bwMode="auto">
            <a:xfrm>
              <a:off x="3936" y="2304"/>
              <a:ext cx="212" cy="267"/>
            </a:xfrm>
            <a:prstGeom prst="rect">
              <a:avLst/>
            </a:prstGeom>
            <a:noFill/>
            <a:ln w="9525">
              <a:noFill/>
              <a:miter lim="800000"/>
              <a:headEnd/>
              <a:tailEnd/>
            </a:ln>
            <a:effectLst/>
          </p:spPr>
          <p:txBody>
            <a:bodyPr wrap="square">
              <a:prstTxWarp prst="textNoShape">
                <a:avLst/>
              </a:prstTxWarp>
              <a:spAutoFit/>
            </a:bodyPr>
            <a:lstStyle/>
            <a:p>
              <a:pPr algn="ctr"/>
              <a:r>
                <a:rPr lang="en-US">
                  <a:solidFill>
                    <a:srgbClr val="000000"/>
                  </a:solidFill>
                  <a:latin typeface="Times New Roman" pitchFamily="33" charset="0"/>
                </a:rPr>
                <a:t>1</a:t>
              </a:r>
            </a:p>
          </p:txBody>
        </p:sp>
        <p:sp>
          <p:nvSpPr>
            <p:cNvPr id="69644" name="Text Box 12"/>
            <p:cNvSpPr txBox="1">
              <a:spLocks noChangeArrowheads="1"/>
            </p:cNvSpPr>
            <p:nvPr/>
          </p:nvSpPr>
          <p:spPr bwMode="auto">
            <a:xfrm>
              <a:off x="4108" y="1920"/>
              <a:ext cx="212" cy="267"/>
            </a:xfrm>
            <a:prstGeom prst="rect">
              <a:avLst/>
            </a:prstGeom>
            <a:noFill/>
            <a:ln w="9525">
              <a:noFill/>
              <a:miter lim="800000"/>
              <a:headEnd/>
              <a:tailEnd/>
            </a:ln>
            <a:effectLst/>
          </p:spPr>
          <p:txBody>
            <a:bodyPr wrap="square">
              <a:prstTxWarp prst="textNoShape">
                <a:avLst/>
              </a:prstTxWarp>
              <a:spAutoFit/>
            </a:bodyPr>
            <a:lstStyle/>
            <a:p>
              <a:pPr algn="ctr"/>
              <a:r>
                <a:rPr lang="en-US">
                  <a:solidFill>
                    <a:srgbClr val="000000"/>
                  </a:solidFill>
                  <a:latin typeface="Times New Roman" pitchFamily="33" charset="0"/>
                </a:rPr>
                <a:t>2</a:t>
              </a:r>
            </a:p>
          </p:txBody>
        </p:sp>
        <p:sp>
          <p:nvSpPr>
            <p:cNvPr id="69645" name="Text Box 13"/>
            <p:cNvSpPr txBox="1">
              <a:spLocks noChangeArrowheads="1"/>
            </p:cNvSpPr>
            <p:nvPr/>
          </p:nvSpPr>
          <p:spPr bwMode="auto">
            <a:xfrm>
              <a:off x="4304" y="2304"/>
              <a:ext cx="212" cy="267"/>
            </a:xfrm>
            <a:prstGeom prst="rect">
              <a:avLst/>
            </a:prstGeom>
            <a:noFill/>
            <a:ln w="9525">
              <a:noFill/>
              <a:miter lim="800000"/>
              <a:headEnd/>
              <a:tailEnd/>
            </a:ln>
            <a:effectLst/>
          </p:spPr>
          <p:txBody>
            <a:bodyPr wrap="square">
              <a:prstTxWarp prst="textNoShape">
                <a:avLst/>
              </a:prstTxWarp>
              <a:spAutoFit/>
            </a:bodyPr>
            <a:lstStyle/>
            <a:p>
              <a:pPr algn="ctr"/>
              <a:r>
                <a:rPr lang="en-US" dirty="0">
                  <a:solidFill>
                    <a:srgbClr val="000000"/>
                  </a:solidFill>
                  <a:latin typeface="Times New Roman" pitchFamily="33" charset="0"/>
                </a:rPr>
                <a:t>1</a:t>
              </a:r>
            </a:p>
          </p:txBody>
        </p:sp>
        <p:sp>
          <p:nvSpPr>
            <p:cNvPr id="69646" name="Text Box 14"/>
            <p:cNvSpPr txBox="1">
              <a:spLocks noChangeArrowheads="1"/>
            </p:cNvSpPr>
            <p:nvPr/>
          </p:nvSpPr>
          <p:spPr bwMode="auto">
            <a:xfrm>
              <a:off x="4872" y="2096"/>
              <a:ext cx="212" cy="267"/>
            </a:xfrm>
            <a:prstGeom prst="rect">
              <a:avLst/>
            </a:prstGeom>
            <a:noFill/>
            <a:ln w="9525">
              <a:noFill/>
              <a:miter lim="800000"/>
              <a:headEnd/>
              <a:tailEnd/>
            </a:ln>
            <a:effectLst/>
          </p:spPr>
          <p:txBody>
            <a:bodyPr wrap="square">
              <a:prstTxWarp prst="textNoShape">
                <a:avLst/>
              </a:prstTxWarp>
              <a:spAutoFit/>
            </a:bodyPr>
            <a:lstStyle/>
            <a:p>
              <a:pPr algn="ctr"/>
              <a:r>
                <a:rPr lang="en-US">
                  <a:solidFill>
                    <a:srgbClr val="000000"/>
                  </a:solidFill>
                  <a:latin typeface="Times New Roman" pitchFamily="33" charset="0"/>
                </a:rPr>
                <a:t>4</a:t>
              </a:r>
            </a:p>
          </p:txBody>
        </p:sp>
        <p:sp>
          <p:nvSpPr>
            <p:cNvPr id="69647" name="Text Box 15"/>
            <p:cNvSpPr txBox="1">
              <a:spLocks noChangeArrowheads="1"/>
            </p:cNvSpPr>
            <p:nvPr/>
          </p:nvSpPr>
          <p:spPr bwMode="auto">
            <a:xfrm>
              <a:off x="4512" y="2864"/>
              <a:ext cx="212" cy="267"/>
            </a:xfrm>
            <a:prstGeom prst="rect">
              <a:avLst/>
            </a:prstGeom>
            <a:noFill/>
            <a:ln w="9525">
              <a:noFill/>
              <a:miter lim="800000"/>
              <a:headEnd/>
              <a:tailEnd/>
            </a:ln>
            <a:effectLst/>
          </p:spPr>
          <p:txBody>
            <a:bodyPr wrap="square">
              <a:prstTxWarp prst="textNoShape">
                <a:avLst/>
              </a:prstTxWarp>
              <a:spAutoFit/>
            </a:bodyPr>
            <a:lstStyle/>
            <a:p>
              <a:pPr algn="ctr"/>
              <a:r>
                <a:rPr lang="en-US">
                  <a:solidFill>
                    <a:srgbClr val="000000"/>
                  </a:solidFill>
                  <a:latin typeface="Times New Roman" pitchFamily="33" charset="0"/>
                </a:rPr>
                <a:t>8</a:t>
              </a:r>
            </a:p>
          </p:txBody>
        </p:sp>
      </p:grpSp>
      <p:graphicFrame>
        <p:nvGraphicFramePr>
          <p:cNvPr id="16" name="Object 15"/>
          <p:cNvGraphicFramePr>
            <a:graphicFrameLocks noChangeAspect="1"/>
          </p:cNvGraphicFramePr>
          <p:nvPr/>
        </p:nvGraphicFramePr>
        <p:xfrm>
          <a:off x="5936046" y="5292123"/>
          <a:ext cx="3094092" cy="957695"/>
        </p:xfrm>
        <a:graphic>
          <a:graphicData uri="http://schemas.openxmlformats.org/presentationml/2006/ole">
            <mc:AlternateContent xmlns:mc="http://schemas.openxmlformats.org/markup-compatibility/2006">
              <mc:Choice xmlns:v="urn:schemas-microsoft-com:vml" Requires="v">
                <p:oleObj spid="_x0000_s52245" name="Equation" r:id="rId3" imgW="1600200" imgH="495300" progId="Equation.DSMT4">
                  <p:embed/>
                </p:oleObj>
              </mc:Choice>
              <mc:Fallback>
                <p:oleObj name="Equation" r:id="rId3" imgW="1600200" imgH="4953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6046" y="5292123"/>
                        <a:ext cx="3094092" cy="95769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815068"/>
            <a:ext cx="7772400" cy="1470025"/>
          </a:xfrm>
        </p:spPr>
        <p:txBody>
          <a:bodyPr/>
          <a:lstStyle/>
          <a:p>
            <a:r>
              <a:rPr lang="en-US" dirty="0" smtClean="0"/>
              <a:t>Stacks</a:t>
            </a:r>
            <a:endParaRPr lang="en-US" dirty="0"/>
          </a:p>
        </p:txBody>
      </p:sp>
      <p:sp>
        <p:nvSpPr>
          <p:cNvPr id="19" name="Subtitle 18"/>
          <p:cNvSpPr>
            <a:spLocks noGrp="1"/>
          </p:cNvSpPr>
          <p:nvPr>
            <p:ph type="subTitle" idx="1"/>
          </p:nvPr>
        </p:nvSpPr>
        <p:spPr>
          <a:xfrm>
            <a:off x="1371600" y="2570843"/>
            <a:ext cx="6400800" cy="1752600"/>
          </a:xfrm>
        </p:spPr>
        <p:txBody>
          <a:bodyPr/>
          <a:lstStyle/>
          <a:p>
            <a:r>
              <a:rPr lang="en-US" dirty="0" smtClean="0"/>
              <a:t>Chapter 5.1</a:t>
            </a:r>
            <a:endParaRPr lang="en-US" dirty="0"/>
          </a:p>
        </p:txBody>
      </p:sp>
      <p:grpSp>
        <p:nvGrpSpPr>
          <p:cNvPr id="2" name="Group 19"/>
          <p:cNvGrpSpPr/>
          <p:nvPr/>
        </p:nvGrpSpPr>
        <p:grpSpPr>
          <a:xfrm>
            <a:off x="2514600" y="4784272"/>
            <a:ext cx="4648200" cy="1066800"/>
            <a:chOff x="2514600" y="3886200"/>
            <a:chExt cx="4648200" cy="1066800"/>
          </a:xfrm>
        </p:grpSpPr>
        <p:grpSp>
          <p:nvGrpSpPr>
            <p:cNvPr id="3" name="Group 167"/>
            <p:cNvGrpSpPr>
              <a:grpSpLocks/>
            </p:cNvGrpSpPr>
            <p:nvPr/>
          </p:nvGrpSpPr>
          <p:grpSpPr bwMode="auto">
            <a:xfrm>
              <a:off x="2514600" y="3886200"/>
              <a:ext cx="1295400" cy="1066800"/>
              <a:chOff x="1440" y="2448"/>
              <a:chExt cx="816" cy="672"/>
            </a:xfrm>
          </p:grpSpPr>
          <p:sp>
            <p:nvSpPr>
              <p:cNvPr id="3231" name="AutoShape 159"/>
              <p:cNvSpPr>
                <a:spLocks noChangeArrowheads="1"/>
              </p:cNvSpPr>
              <p:nvPr/>
            </p:nvSpPr>
            <p:spPr bwMode="auto">
              <a:xfrm>
                <a:off x="1488" y="2880"/>
                <a:ext cx="672" cy="240"/>
              </a:xfrm>
              <a:prstGeom prst="can">
                <a:avLst>
                  <a:gd name="adj" fmla="val 50000"/>
                </a:avLst>
              </a:prstGeom>
              <a:solidFill>
                <a:schemeClr val="accent1"/>
              </a:solidFill>
              <a:ln w="9525">
                <a:solidFill>
                  <a:srgbClr val="E4BB0C"/>
                </a:solidFill>
                <a:round/>
                <a:headEnd/>
                <a:tailEnd/>
              </a:ln>
              <a:effectLst/>
            </p:spPr>
            <p:txBody>
              <a:bodyPr wrap="none" anchor="ctr">
                <a:prstTxWarp prst="textNoShape">
                  <a:avLst/>
                </a:prstTxWarp>
              </a:bodyPr>
              <a:lstStyle/>
              <a:p>
                <a:endParaRPr lang="en-US"/>
              </a:p>
            </p:txBody>
          </p:sp>
          <p:sp>
            <p:nvSpPr>
              <p:cNvPr id="3232" name="AutoShape 160"/>
              <p:cNvSpPr>
                <a:spLocks noChangeArrowheads="1"/>
              </p:cNvSpPr>
              <p:nvPr/>
            </p:nvSpPr>
            <p:spPr bwMode="auto">
              <a:xfrm>
                <a:off x="1584" y="2736"/>
                <a:ext cx="672" cy="240"/>
              </a:xfrm>
              <a:prstGeom prst="can">
                <a:avLst>
                  <a:gd name="adj" fmla="val 50000"/>
                </a:avLst>
              </a:prstGeom>
              <a:solidFill>
                <a:schemeClr val="accent1"/>
              </a:solidFill>
              <a:ln w="9525">
                <a:solidFill>
                  <a:srgbClr val="E4BB0C"/>
                </a:solidFill>
                <a:round/>
                <a:headEnd/>
                <a:tailEnd/>
              </a:ln>
              <a:effectLst/>
            </p:spPr>
            <p:txBody>
              <a:bodyPr wrap="none" anchor="ctr">
                <a:prstTxWarp prst="textNoShape">
                  <a:avLst/>
                </a:prstTxWarp>
              </a:bodyPr>
              <a:lstStyle/>
              <a:p>
                <a:endParaRPr lang="en-US"/>
              </a:p>
            </p:txBody>
          </p:sp>
          <p:sp>
            <p:nvSpPr>
              <p:cNvPr id="3233" name="AutoShape 161"/>
              <p:cNvSpPr>
                <a:spLocks noChangeArrowheads="1"/>
              </p:cNvSpPr>
              <p:nvPr/>
            </p:nvSpPr>
            <p:spPr bwMode="auto">
              <a:xfrm>
                <a:off x="1440" y="2592"/>
                <a:ext cx="672" cy="240"/>
              </a:xfrm>
              <a:prstGeom prst="can">
                <a:avLst>
                  <a:gd name="adj" fmla="val 50000"/>
                </a:avLst>
              </a:prstGeom>
              <a:solidFill>
                <a:schemeClr val="accent1"/>
              </a:solidFill>
              <a:ln w="9525">
                <a:solidFill>
                  <a:srgbClr val="E4BB0C"/>
                </a:solidFill>
                <a:round/>
                <a:headEnd/>
                <a:tailEnd/>
              </a:ln>
              <a:effectLst/>
            </p:spPr>
            <p:txBody>
              <a:bodyPr wrap="none" anchor="ctr">
                <a:prstTxWarp prst="textNoShape">
                  <a:avLst/>
                </a:prstTxWarp>
              </a:bodyPr>
              <a:lstStyle/>
              <a:p>
                <a:endParaRPr lang="en-US"/>
              </a:p>
            </p:txBody>
          </p:sp>
          <p:sp>
            <p:nvSpPr>
              <p:cNvPr id="3234" name="AutoShape 162"/>
              <p:cNvSpPr>
                <a:spLocks noChangeArrowheads="1"/>
              </p:cNvSpPr>
              <p:nvPr/>
            </p:nvSpPr>
            <p:spPr bwMode="auto">
              <a:xfrm>
                <a:off x="1584" y="2448"/>
                <a:ext cx="672" cy="240"/>
              </a:xfrm>
              <a:prstGeom prst="can">
                <a:avLst>
                  <a:gd name="adj" fmla="val 50000"/>
                </a:avLst>
              </a:prstGeom>
              <a:solidFill>
                <a:schemeClr val="accent1"/>
              </a:solidFill>
              <a:ln w="9525">
                <a:solidFill>
                  <a:srgbClr val="E4BB0C"/>
                </a:solidFill>
                <a:round/>
                <a:headEnd/>
                <a:tailEnd/>
              </a:ln>
              <a:effectLst/>
            </p:spPr>
            <p:txBody>
              <a:bodyPr wrap="none" anchor="ctr">
                <a:prstTxWarp prst="textNoShape">
                  <a:avLst/>
                </a:prstTxWarp>
              </a:bodyPr>
              <a:lstStyle/>
              <a:p>
                <a:endParaRPr lang="en-US"/>
              </a:p>
            </p:txBody>
          </p:sp>
        </p:grpSp>
        <p:grpSp>
          <p:nvGrpSpPr>
            <p:cNvPr id="4" name="Group 168"/>
            <p:cNvGrpSpPr>
              <a:grpSpLocks/>
            </p:cNvGrpSpPr>
            <p:nvPr/>
          </p:nvGrpSpPr>
          <p:grpSpPr bwMode="auto">
            <a:xfrm flipH="1">
              <a:off x="4191000" y="3886200"/>
              <a:ext cx="1295400" cy="1066800"/>
              <a:chOff x="1440" y="2448"/>
              <a:chExt cx="816" cy="672"/>
            </a:xfrm>
          </p:grpSpPr>
          <p:sp>
            <p:nvSpPr>
              <p:cNvPr id="3241" name="AutoShape 169"/>
              <p:cNvSpPr>
                <a:spLocks noChangeArrowheads="1"/>
              </p:cNvSpPr>
              <p:nvPr/>
            </p:nvSpPr>
            <p:spPr bwMode="auto">
              <a:xfrm>
                <a:off x="1488" y="2880"/>
                <a:ext cx="672" cy="240"/>
              </a:xfrm>
              <a:prstGeom prst="can">
                <a:avLst>
                  <a:gd name="adj" fmla="val 50000"/>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3242" name="AutoShape 170"/>
              <p:cNvSpPr>
                <a:spLocks noChangeArrowheads="1"/>
              </p:cNvSpPr>
              <p:nvPr/>
            </p:nvSpPr>
            <p:spPr bwMode="auto">
              <a:xfrm>
                <a:off x="1584" y="2736"/>
                <a:ext cx="672" cy="240"/>
              </a:xfrm>
              <a:prstGeom prst="can">
                <a:avLst>
                  <a:gd name="adj" fmla="val 50000"/>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3243" name="AutoShape 171"/>
              <p:cNvSpPr>
                <a:spLocks noChangeArrowheads="1"/>
              </p:cNvSpPr>
              <p:nvPr/>
            </p:nvSpPr>
            <p:spPr bwMode="auto">
              <a:xfrm>
                <a:off x="1440" y="2592"/>
                <a:ext cx="672" cy="240"/>
              </a:xfrm>
              <a:prstGeom prst="can">
                <a:avLst>
                  <a:gd name="adj" fmla="val 50000"/>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sp>
            <p:nvSpPr>
              <p:cNvPr id="3244" name="AutoShape 172"/>
              <p:cNvSpPr>
                <a:spLocks noChangeArrowheads="1"/>
              </p:cNvSpPr>
              <p:nvPr/>
            </p:nvSpPr>
            <p:spPr bwMode="auto">
              <a:xfrm>
                <a:off x="1584" y="2448"/>
                <a:ext cx="672" cy="240"/>
              </a:xfrm>
              <a:prstGeom prst="can">
                <a:avLst>
                  <a:gd name="adj" fmla="val 50000"/>
                </a:avLst>
              </a:prstGeom>
              <a:solidFill>
                <a:schemeClr val="bg2"/>
              </a:solidFill>
              <a:ln w="9525">
                <a:solidFill>
                  <a:schemeClr val="tx1"/>
                </a:solidFill>
                <a:round/>
                <a:headEnd/>
                <a:tailEnd/>
              </a:ln>
              <a:effectLst/>
            </p:spPr>
            <p:txBody>
              <a:bodyPr wrap="none" anchor="ctr">
                <a:prstTxWarp prst="textNoShape">
                  <a:avLst/>
                </a:prstTxWarp>
              </a:bodyPr>
              <a:lstStyle/>
              <a:p>
                <a:endParaRPr lang="en-US"/>
              </a:p>
            </p:txBody>
          </p:sp>
        </p:grpSp>
        <p:grpSp>
          <p:nvGrpSpPr>
            <p:cNvPr id="5" name="Group 173"/>
            <p:cNvGrpSpPr>
              <a:grpSpLocks/>
            </p:cNvGrpSpPr>
            <p:nvPr/>
          </p:nvGrpSpPr>
          <p:grpSpPr bwMode="auto">
            <a:xfrm>
              <a:off x="5867400" y="3886200"/>
              <a:ext cx="1295400" cy="1066800"/>
              <a:chOff x="1440" y="2448"/>
              <a:chExt cx="816" cy="672"/>
            </a:xfrm>
          </p:grpSpPr>
          <p:sp>
            <p:nvSpPr>
              <p:cNvPr id="3246" name="AutoShape 174"/>
              <p:cNvSpPr>
                <a:spLocks noChangeArrowheads="1"/>
              </p:cNvSpPr>
              <p:nvPr/>
            </p:nvSpPr>
            <p:spPr bwMode="auto">
              <a:xfrm>
                <a:off x="1488" y="2880"/>
                <a:ext cx="672" cy="240"/>
              </a:xfrm>
              <a:prstGeom prst="can">
                <a:avLst>
                  <a:gd name="adj" fmla="val 50000"/>
                </a:avLst>
              </a:prstGeom>
              <a:solidFill>
                <a:schemeClr val="accent2"/>
              </a:solidFill>
              <a:ln w="9525">
                <a:solidFill>
                  <a:srgbClr val="000000"/>
                </a:solidFill>
                <a:round/>
                <a:headEnd/>
                <a:tailEnd/>
              </a:ln>
              <a:effectLst/>
            </p:spPr>
            <p:txBody>
              <a:bodyPr wrap="none" anchor="ctr">
                <a:prstTxWarp prst="textNoShape">
                  <a:avLst/>
                </a:prstTxWarp>
              </a:bodyPr>
              <a:lstStyle/>
              <a:p>
                <a:endParaRPr lang="en-US"/>
              </a:p>
            </p:txBody>
          </p:sp>
          <p:sp>
            <p:nvSpPr>
              <p:cNvPr id="3247" name="AutoShape 175"/>
              <p:cNvSpPr>
                <a:spLocks noChangeArrowheads="1"/>
              </p:cNvSpPr>
              <p:nvPr/>
            </p:nvSpPr>
            <p:spPr bwMode="auto">
              <a:xfrm>
                <a:off x="1584" y="2736"/>
                <a:ext cx="672" cy="240"/>
              </a:xfrm>
              <a:prstGeom prst="can">
                <a:avLst>
                  <a:gd name="adj" fmla="val 50000"/>
                </a:avLst>
              </a:prstGeom>
              <a:solidFill>
                <a:schemeClr val="accent2"/>
              </a:solidFill>
              <a:ln w="9525">
                <a:solidFill>
                  <a:srgbClr val="000000"/>
                </a:solidFill>
                <a:round/>
                <a:headEnd/>
                <a:tailEnd/>
              </a:ln>
              <a:effectLst/>
            </p:spPr>
            <p:txBody>
              <a:bodyPr wrap="none" anchor="ctr">
                <a:prstTxWarp prst="textNoShape">
                  <a:avLst/>
                </a:prstTxWarp>
              </a:bodyPr>
              <a:lstStyle/>
              <a:p>
                <a:endParaRPr lang="en-US"/>
              </a:p>
            </p:txBody>
          </p:sp>
          <p:sp>
            <p:nvSpPr>
              <p:cNvPr id="3248" name="AutoShape 176"/>
              <p:cNvSpPr>
                <a:spLocks noChangeArrowheads="1"/>
              </p:cNvSpPr>
              <p:nvPr/>
            </p:nvSpPr>
            <p:spPr bwMode="auto">
              <a:xfrm>
                <a:off x="1440" y="2592"/>
                <a:ext cx="672" cy="240"/>
              </a:xfrm>
              <a:prstGeom prst="can">
                <a:avLst>
                  <a:gd name="adj" fmla="val 50000"/>
                </a:avLst>
              </a:prstGeom>
              <a:solidFill>
                <a:schemeClr val="accent2"/>
              </a:solidFill>
              <a:ln w="9525">
                <a:solidFill>
                  <a:srgbClr val="000000"/>
                </a:solidFill>
                <a:round/>
                <a:headEnd/>
                <a:tailEnd/>
              </a:ln>
              <a:effectLst/>
            </p:spPr>
            <p:txBody>
              <a:bodyPr wrap="none" anchor="ctr">
                <a:prstTxWarp prst="textNoShape">
                  <a:avLst/>
                </a:prstTxWarp>
              </a:bodyPr>
              <a:lstStyle/>
              <a:p>
                <a:endParaRPr lang="en-US"/>
              </a:p>
            </p:txBody>
          </p:sp>
          <p:sp>
            <p:nvSpPr>
              <p:cNvPr id="3249" name="AutoShape 177"/>
              <p:cNvSpPr>
                <a:spLocks noChangeArrowheads="1"/>
              </p:cNvSpPr>
              <p:nvPr/>
            </p:nvSpPr>
            <p:spPr bwMode="auto">
              <a:xfrm>
                <a:off x="1584" y="2448"/>
                <a:ext cx="672" cy="240"/>
              </a:xfrm>
              <a:prstGeom prst="can">
                <a:avLst>
                  <a:gd name="adj" fmla="val 50000"/>
                </a:avLst>
              </a:prstGeom>
              <a:solidFill>
                <a:schemeClr val="accent2"/>
              </a:solidFill>
              <a:ln w="9525">
                <a:solidFill>
                  <a:srgbClr val="000000"/>
                </a:solidFill>
                <a:round/>
                <a:headEnd/>
                <a:tailEnd/>
              </a:ln>
              <a:effectLst/>
            </p:spPr>
            <p:txBody>
              <a:bodyPr wrap="none" anchor="ctr">
                <a:prstTxWarp prst="textNoShape">
                  <a:avLst/>
                </a:prstTxWarp>
              </a:bodyPr>
              <a:lstStyle/>
              <a:p>
                <a:endParaRPr lang="en-US"/>
              </a:p>
            </p:txBody>
          </p:sp>
        </p:gr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p:txBody>
          <a:bodyPr/>
          <a:lstStyle/>
          <a:p>
            <a:r>
              <a:rPr lang="en-US" dirty="0"/>
              <a:t>The Stack ADT</a:t>
            </a:r>
            <a:r>
              <a:rPr lang="en-US" dirty="0" smtClean="0"/>
              <a:t> </a:t>
            </a:r>
            <a:endParaRPr lang="en-US" dirty="0"/>
          </a:p>
        </p:txBody>
      </p:sp>
      <p:sp>
        <p:nvSpPr>
          <p:cNvPr id="38915" name="Rectangle 1027" descr="Rectangle: Click to edit Master text styles&#10;Second level&#10;Third level&#10;Fourth level&#10;Fifth level"/>
          <p:cNvSpPr>
            <a:spLocks noGrp="1" noChangeArrowheads="1"/>
          </p:cNvSpPr>
          <p:nvPr>
            <p:ph type="body" sz="half" idx="1"/>
          </p:nvPr>
        </p:nvSpPr>
        <p:spPr>
          <a:xfrm>
            <a:off x="457200" y="980071"/>
            <a:ext cx="4191000" cy="4648200"/>
          </a:xfrm>
        </p:spPr>
        <p:txBody>
          <a:bodyPr/>
          <a:lstStyle/>
          <a:p>
            <a:pPr>
              <a:lnSpc>
                <a:spcPct val="90000"/>
              </a:lnSpc>
            </a:pPr>
            <a:r>
              <a:rPr lang="en-US" sz="2400" dirty="0"/>
              <a:t>The </a:t>
            </a:r>
            <a:r>
              <a:rPr lang="en-US" sz="2400" dirty="0">
                <a:solidFill>
                  <a:schemeClr val="tx2"/>
                </a:solidFill>
              </a:rPr>
              <a:t>Stack</a:t>
            </a:r>
            <a:r>
              <a:rPr lang="en-US" sz="2400" dirty="0"/>
              <a:t> ADT stores arbitrary objects</a:t>
            </a:r>
          </a:p>
          <a:p>
            <a:pPr>
              <a:lnSpc>
                <a:spcPct val="90000"/>
              </a:lnSpc>
            </a:pPr>
            <a:r>
              <a:rPr lang="en-US" sz="2400" dirty="0"/>
              <a:t>Insertions and deletions follow the last-in first-out scheme</a:t>
            </a:r>
          </a:p>
          <a:p>
            <a:pPr>
              <a:lnSpc>
                <a:spcPct val="90000"/>
              </a:lnSpc>
            </a:pPr>
            <a:r>
              <a:rPr lang="en-US" sz="2400" dirty="0"/>
              <a:t>Think of a spring-loaded plate dispenser</a:t>
            </a:r>
          </a:p>
          <a:p>
            <a:pPr>
              <a:lnSpc>
                <a:spcPct val="90000"/>
              </a:lnSpc>
            </a:pPr>
            <a:r>
              <a:rPr lang="en-US" sz="2400" dirty="0"/>
              <a:t>Main stack operations:</a:t>
            </a:r>
          </a:p>
          <a:p>
            <a:pPr lvl="1">
              <a:lnSpc>
                <a:spcPct val="90000"/>
              </a:lnSpc>
            </a:pPr>
            <a:r>
              <a:rPr lang="en-US" sz="2000" dirty="0" err="1">
                <a:solidFill>
                  <a:schemeClr val="tx2"/>
                </a:solidFill>
              </a:rPr>
              <a:t>push</a:t>
            </a:r>
            <a:r>
              <a:rPr lang="en-US" sz="2000" dirty="0" err="1"/>
              <a:t>(object</a:t>
            </a:r>
            <a:r>
              <a:rPr lang="en-US" sz="2000" dirty="0"/>
              <a:t>): inserts an element</a:t>
            </a:r>
          </a:p>
          <a:p>
            <a:pPr lvl="1">
              <a:lnSpc>
                <a:spcPct val="90000"/>
              </a:lnSpc>
            </a:pPr>
            <a:r>
              <a:rPr lang="en-US" sz="2000" dirty="0"/>
              <a:t>object </a:t>
            </a:r>
            <a:r>
              <a:rPr lang="en-US" sz="2000" dirty="0">
                <a:solidFill>
                  <a:schemeClr val="tx2"/>
                </a:solidFill>
              </a:rPr>
              <a:t>pop</a:t>
            </a:r>
            <a:r>
              <a:rPr lang="en-US" sz="2000" dirty="0"/>
              <a:t>(): removes and returns the last inserted element</a:t>
            </a:r>
          </a:p>
        </p:txBody>
      </p:sp>
      <p:sp>
        <p:nvSpPr>
          <p:cNvPr id="38916" name="Rectangle 1028" descr="Rectangle: Click to edit Master text styles&#10;Second level&#10;Third level&#10;Fourth level&#10;Fifth level"/>
          <p:cNvSpPr>
            <a:spLocks noGrp="1" noChangeArrowheads="1"/>
          </p:cNvSpPr>
          <p:nvPr>
            <p:ph type="body" sz="half" idx="2"/>
          </p:nvPr>
        </p:nvSpPr>
        <p:spPr>
          <a:xfrm>
            <a:off x="4572000" y="980071"/>
            <a:ext cx="3810000" cy="4343400"/>
          </a:xfrm>
        </p:spPr>
        <p:txBody>
          <a:bodyPr/>
          <a:lstStyle/>
          <a:p>
            <a:r>
              <a:rPr lang="en-US" sz="2400"/>
              <a:t>Auxiliary stack operations:</a:t>
            </a:r>
          </a:p>
          <a:p>
            <a:pPr lvl="1"/>
            <a:r>
              <a:rPr lang="en-US" sz="2000"/>
              <a:t>object </a:t>
            </a:r>
            <a:r>
              <a:rPr lang="en-US" sz="2000">
                <a:solidFill>
                  <a:schemeClr val="tx2"/>
                </a:solidFill>
              </a:rPr>
              <a:t>top</a:t>
            </a:r>
            <a:r>
              <a:rPr lang="en-US" sz="2000"/>
              <a:t>(): returns the last inserted element without removing it</a:t>
            </a:r>
          </a:p>
          <a:p>
            <a:pPr lvl="1"/>
            <a:r>
              <a:rPr lang="en-US" sz="2000"/>
              <a:t>integer </a:t>
            </a:r>
            <a:r>
              <a:rPr lang="en-US" sz="2000">
                <a:solidFill>
                  <a:schemeClr val="tx2"/>
                </a:solidFill>
              </a:rPr>
              <a:t>size</a:t>
            </a:r>
            <a:r>
              <a:rPr lang="en-US" sz="2000"/>
              <a:t>(): returns the number of elements stored</a:t>
            </a:r>
          </a:p>
          <a:p>
            <a:pPr lvl="1"/>
            <a:r>
              <a:rPr lang="en-US" sz="2000"/>
              <a:t>boolean </a:t>
            </a:r>
            <a:r>
              <a:rPr lang="en-US" sz="2000">
                <a:solidFill>
                  <a:schemeClr val="tx2"/>
                </a:solidFill>
              </a:rPr>
              <a:t>isEmpty</a:t>
            </a:r>
            <a:r>
              <a:rPr lang="en-US" sz="2000"/>
              <a:t>(): indicates whether no elements are stored</a:t>
            </a:r>
          </a:p>
        </p:txBody>
      </p:sp>
      <p:graphicFrame>
        <p:nvGraphicFramePr>
          <p:cNvPr id="38917" name="Object 1029"/>
          <p:cNvGraphicFramePr>
            <a:graphicFrameLocks noChangeAspect="1"/>
          </p:cNvGraphicFramePr>
          <p:nvPr/>
        </p:nvGraphicFramePr>
        <p:xfrm>
          <a:off x="7780004" y="228600"/>
          <a:ext cx="1116013" cy="2033588"/>
        </p:xfrm>
        <a:graphic>
          <a:graphicData uri="http://schemas.openxmlformats.org/presentationml/2006/ole">
            <mc:AlternateContent xmlns:mc="http://schemas.openxmlformats.org/markup-compatibility/2006">
              <mc:Choice xmlns:v="urn:schemas-microsoft-com:vml" Requires="v">
                <p:oleObj spid="_x0000_s54293" name="Photo Editor Photo" r:id="rId3" imgW="1980952" imgH="3610479" progId="">
                  <p:embed/>
                </p:oleObj>
              </mc:Choice>
              <mc:Fallback>
                <p:oleObj name="Photo Editor Photo" r:id="rId3" imgW="1980952" imgH="3610479" progId="">
                  <p:embed/>
                  <p:pic>
                    <p:nvPicPr>
                      <p:cNvPr id="0" name="Picture 2"/>
                      <p:cNvPicPr>
                        <a:picLocks noChangeAspect="1" noChangeArrowheads="1"/>
                      </p:cNvPicPr>
                      <p:nvPr/>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780004" y="228600"/>
                        <a:ext cx="1116013" cy="20335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Array-based Stack</a:t>
            </a:r>
          </a:p>
        </p:txBody>
      </p:sp>
      <p:sp>
        <p:nvSpPr>
          <p:cNvPr id="40963" name="Rectangle 3" descr="Rectangle: Click to edit Master text styles&#10;Second level&#10;Third level&#10;Fourth level&#10;Fifth level"/>
          <p:cNvSpPr>
            <a:spLocks noGrp="1" noChangeArrowheads="1"/>
          </p:cNvSpPr>
          <p:nvPr>
            <p:ph type="body" sz="half" idx="1"/>
          </p:nvPr>
        </p:nvSpPr>
        <p:spPr>
          <a:xfrm>
            <a:off x="838200" y="1752600"/>
            <a:ext cx="3352800" cy="3352800"/>
          </a:xfrm>
        </p:spPr>
        <p:txBody>
          <a:bodyPr/>
          <a:lstStyle/>
          <a:p>
            <a:pPr>
              <a:lnSpc>
                <a:spcPct val="90000"/>
              </a:lnSpc>
            </a:pPr>
            <a:r>
              <a:rPr lang="en-US" sz="2400"/>
              <a:t>A simple way of implementing the Stack ADT uses an array</a:t>
            </a:r>
          </a:p>
          <a:p>
            <a:pPr>
              <a:lnSpc>
                <a:spcPct val="90000"/>
              </a:lnSpc>
            </a:pPr>
            <a:r>
              <a:rPr lang="en-US" sz="2400"/>
              <a:t>We add elements from left to right</a:t>
            </a:r>
          </a:p>
          <a:p>
            <a:pPr>
              <a:lnSpc>
                <a:spcPct val="90000"/>
              </a:lnSpc>
            </a:pPr>
            <a:r>
              <a:rPr lang="en-US" sz="2400"/>
              <a:t>A variable keeps track of the  index of the top element </a:t>
            </a:r>
          </a:p>
        </p:txBody>
      </p:sp>
      <p:sp>
        <p:nvSpPr>
          <p:cNvPr id="40967" name="Freeform 7"/>
          <p:cNvSpPr>
            <a:spLocks/>
          </p:cNvSpPr>
          <p:nvPr/>
        </p:nvSpPr>
        <p:spPr bwMode="auto">
          <a:xfrm>
            <a:off x="5715000" y="5461000"/>
            <a:ext cx="1509713" cy="379413"/>
          </a:xfrm>
          <a:custGeom>
            <a:avLst/>
            <a:gdLst/>
            <a:ahLst/>
            <a:cxnLst>
              <a:cxn ang="0">
                <a:pos x="951" y="239"/>
              </a:cxn>
              <a:cxn ang="0">
                <a:pos x="951" y="0"/>
              </a:cxn>
              <a:cxn ang="0">
                <a:pos x="0" y="0"/>
              </a:cxn>
              <a:cxn ang="0">
                <a:pos x="24" y="103"/>
              </a:cxn>
              <a:cxn ang="0">
                <a:pos x="104" y="143"/>
              </a:cxn>
              <a:cxn ang="0">
                <a:pos x="120" y="239"/>
              </a:cxn>
              <a:cxn ang="0">
                <a:pos x="951" y="239"/>
              </a:cxn>
            </a:cxnLst>
            <a:rect l="0" t="0" r="r" b="b"/>
            <a:pathLst>
              <a:path w="951" h="239">
                <a:moveTo>
                  <a:pt x="951" y="239"/>
                </a:moveTo>
                <a:lnTo>
                  <a:pt x="951" y="0"/>
                </a:lnTo>
                <a:lnTo>
                  <a:pt x="0" y="0"/>
                </a:lnTo>
                <a:lnTo>
                  <a:pt x="24" y="103"/>
                </a:lnTo>
                <a:lnTo>
                  <a:pt x="104" y="143"/>
                </a:lnTo>
                <a:lnTo>
                  <a:pt x="120" y="239"/>
                </a:lnTo>
                <a:lnTo>
                  <a:pt x="951" y="239"/>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40968" name="Freeform 8"/>
          <p:cNvSpPr>
            <a:spLocks/>
          </p:cNvSpPr>
          <p:nvPr/>
        </p:nvSpPr>
        <p:spPr bwMode="auto">
          <a:xfrm>
            <a:off x="1905000" y="5461000"/>
            <a:ext cx="2982913" cy="379413"/>
          </a:xfrm>
          <a:custGeom>
            <a:avLst/>
            <a:gdLst/>
            <a:ahLst/>
            <a:cxnLst>
              <a:cxn ang="0">
                <a:pos x="0" y="0"/>
              </a:cxn>
              <a:cxn ang="0">
                <a:pos x="0" y="239"/>
              </a:cxn>
              <a:cxn ang="0">
                <a:pos x="1879" y="239"/>
              </a:cxn>
              <a:cxn ang="0">
                <a:pos x="1863" y="135"/>
              </a:cxn>
              <a:cxn ang="0">
                <a:pos x="1783" y="79"/>
              </a:cxn>
              <a:cxn ang="0">
                <a:pos x="1767" y="0"/>
              </a:cxn>
              <a:cxn ang="0">
                <a:pos x="0" y="0"/>
              </a:cxn>
            </a:cxnLst>
            <a:rect l="0" t="0" r="r" b="b"/>
            <a:pathLst>
              <a:path w="1879" h="239">
                <a:moveTo>
                  <a:pt x="0" y="0"/>
                </a:moveTo>
                <a:lnTo>
                  <a:pt x="0" y="239"/>
                </a:lnTo>
                <a:lnTo>
                  <a:pt x="1879" y="239"/>
                </a:lnTo>
                <a:lnTo>
                  <a:pt x="1863" y="135"/>
                </a:lnTo>
                <a:lnTo>
                  <a:pt x="1783" y="79"/>
                </a:lnTo>
                <a:lnTo>
                  <a:pt x="1767" y="0"/>
                </a:lnTo>
                <a:lnTo>
                  <a:pt x="0" y="0"/>
                </a:lnTo>
                <a:close/>
              </a:path>
            </a:pathLst>
          </a:custGeom>
          <a:solidFill>
            <a:schemeClr val="accent1"/>
          </a:solidFill>
          <a:ln w="9525">
            <a:solidFill>
              <a:schemeClr val="tx1"/>
            </a:solidFill>
            <a:round/>
            <a:headEnd/>
            <a:tailEnd/>
          </a:ln>
        </p:spPr>
        <p:txBody>
          <a:bodyPr>
            <a:prstTxWarp prst="textNoShape">
              <a:avLst/>
            </a:prstTxWarp>
          </a:bodyPr>
          <a:lstStyle/>
          <a:p>
            <a:endParaRPr lang="en-US"/>
          </a:p>
        </p:txBody>
      </p:sp>
      <p:sp>
        <p:nvSpPr>
          <p:cNvPr id="40969" name="Rectangle 9"/>
          <p:cNvSpPr>
            <a:spLocks noChangeArrowheads="1"/>
          </p:cNvSpPr>
          <p:nvPr/>
        </p:nvSpPr>
        <p:spPr bwMode="auto">
          <a:xfrm>
            <a:off x="4710113" y="5448300"/>
            <a:ext cx="12700" cy="254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70" name="Rectangle 10"/>
          <p:cNvSpPr>
            <a:spLocks noChangeArrowheads="1"/>
          </p:cNvSpPr>
          <p:nvPr/>
        </p:nvSpPr>
        <p:spPr bwMode="auto">
          <a:xfrm>
            <a:off x="1892300" y="5448300"/>
            <a:ext cx="2817813" cy="254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71" name="Rectangle 11"/>
          <p:cNvSpPr>
            <a:spLocks noChangeArrowheads="1"/>
          </p:cNvSpPr>
          <p:nvPr/>
        </p:nvSpPr>
        <p:spPr bwMode="auto">
          <a:xfrm>
            <a:off x="1892300" y="5461000"/>
            <a:ext cx="25400" cy="3921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72" name="Rectangle 12"/>
          <p:cNvSpPr>
            <a:spLocks noChangeArrowheads="1"/>
          </p:cNvSpPr>
          <p:nvPr/>
        </p:nvSpPr>
        <p:spPr bwMode="auto">
          <a:xfrm>
            <a:off x="4887913" y="5827713"/>
            <a:ext cx="12700" cy="254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73" name="Rectangle 13"/>
          <p:cNvSpPr>
            <a:spLocks noChangeArrowheads="1"/>
          </p:cNvSpPr>
          <p:nvPr/>
        </p:nvSpPr>
        <p:spPr bwMode="auto">
          <a:xfrm>
            <a:off x="1905000" y="5827713"/>
            <a:ext cx="2982913" cy="254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74" name="Rectangle 14"/>
          <p:cNvSpPr>
            <a:spLocks noChangeArrowheads="1"/>
          </p:cNvSpPr>
          <p:nvPr/>
        </p:nvSpPr>
        <p:spPr bwMode="auto">
          <a:xfrm>
            <a:off x="5713413" y="5448300"/>
            <a:ext cx="12700" cy="254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75" name="Rectangle 15"/>
          <p:cNvSpPr>
            <a:spLocks noChangeArrowheads="1"/>
          </p:cNvSpPr>
          <p:nvPr/>
        </p:nvSpPr>
        <p:spPr bwMode="auto">
          <a:xfrm>
            <a:off x="5726113" y="5448300"/>
            <a:ext cx="2640012" cy="254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76" name="Rectangle 16"/>
          <p:cNvSpPr>
            <a:spLocks noChangeArrowheads="1"/>
          </p:cNvSpPr>
          <p:nvPr/>
        </p:nvSpPr>
        <p:spPr bwMode="auto">
          <a:xfrm>
            <a:off x="8340725" y="5461000"/>
            <a:ext cx="25400" cy="3921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77" name="Rectangle 17"/>
          <p:cNvSpPr>
            <a:spLocks noChangeArrowheads="1"/>
          </p:cNvSpPr>
          <p:nvPr/>
        </p:nvSpPr>
        <p:spPr bwMode="auto">
          <a:xfrm>
            <a:off x="5878513" y="5827713"/>
            <a:ext cx="12700" cy="254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78" name="Rectangle 18"/>
          <p:cNvSpPr>
            <a:spLocks noChangeArrowheads="1"/>
          </p:cNvSpPr>
          <p:nvPr/>
        </p:nvSpPr>
        <p:spPr bwMode="auto">
          <a:xfrm>
            <a:off x="5891213" y="5827713"/>
            <a:ext cx="2462212" cy="254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79" name="Rectangle 19"/>
          <p:cNvSpPr>
            <a:spLocks noChangeArrowheads="1"/>
          </p:cNvSpPr>
          <p:nvPr/>
        </p:nvSpPr>
        <p:spPr bwMode="auto">
          <a:xfrm>
            <a:off x="2286000"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80" name="Rectangle 20"/>
          <p:cNvSpPr>
            <a:spLocks noChangeArrowheads="1"/>
          </p:cNvSpPr>
          <p:nvPr/>
        </p:nvSpPr>
        <p:spPr bwMode="auto">
          <a:xfrm>
            <a:off x="2286000"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81" name="Rectangle 21"/>
          <p:cNvSpPr>
            <a:spLocks noChangeArrowheads="1"/>
          </p:cNvSpPr>
          <p:nvPr/>
        </p:nvSpPr>
        <p:spPr bwMode="auto">
          <a:xfrm>
            <a:off x="2286000"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82" name="Rectangle 22"/>
          <p:cNvSpPr>
            <a:spLocks noChangeArrowheads="1"/>
          </p:cNvSpPr>
          <p:nvPr/>
        </p:nvSpPr>
        <p:spPr bwMode="auto">
          <a:xfrm>
            <a:off x="2667000"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83" name="Rectangle 23"/>
          <p:cNvSpPr>
            <a:spLocks noChangeArrowheads="1"/>
          </p:cNvSpPr>
          <p:nvPr/>
        </p:nvSpPr>
        <p:spPr bwMode="auto">
          <a:xfrm>
            <a:off x="2667000"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84" name="Rectangle 24"/>
          <p:cNvSpPr>
            <a:spLocks noChangeArrowheads="1"/>
          </p:cNvSpPr>
          <p:nvPr/>
        </p:nvSpPr>
        <p:spPr bwMode="auto">
          <a:xfrm>
            <a:off x="2667000"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85" name="Rectangle 25"/>
          <p:cNvSpPr>
            <a:spLocks noChangeArrowheads="1"/>
          </p:cNvSpPr>
          <p:nvPr/>
        </p:nvSpPr>
        <p:spPr bwMode="auto">
          <a:xfrm>
            <a:off x="3808413"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86" name="Rectangle 26"/>
          <p:cNvSpPr>
            <a:spLocks noChangeArrowheads="1"/>
          </p:cNvSpPr>
          <p:nvPr/>
        </p:nvSpPr>
        <p:spPr bwMode="auto">
          <a:xfrm>
            <a:off x="3808413"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87" name="Rectangle 27"/>
          <p:cNvSpPr>
            <a:spLocks noChangeArrowheads="1"/>
          </p:cNvSpPr>
          <p:nvPr/>
        </p:nvSpPr>
        <p:spPr bwMode="auto">
          <a:xfrm>
            <a:off x="3808413"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88" name="Rectangle 28"/>
          <p:cNvSpPr>
            <a:spLocks noChangeArrowheads="1"/>
          </p:cNvSpPr>
          <p:nvPr/>
        </p:nvSpPr>
        <p:spPr bwMode="auto">
          <a:xfrm>
            <a:off x="3427413"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89" name="Rectangle 29"/>
          <p:cNvSpPr>
            <a:spLocks noChangeArrowheads="1"/>
          </p:cNvSpPr>
          <p:nvPr/>
        </p:nvSpPr>
        <p:spPr bwMode="auto">
          <a:xfrm>
            <a:off x="3427413"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90" name="Rectangle 30"/>
          <p:cNvSpPr>
            <a:spLocks noChangeArrowheads="1"/>
          </p:cNvSpPr>
          <p:nvPr/>
        </p:nvSpPr>
        <p:spPr bwMode="auto">
          <a:xfrm>
            <a:off x="3427413"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91" name="Rectangle 31"/>
          <p:cNvSpPr>
            <a:spLocks noChangeArrowheads="1"/>
          </p:cNvSpPr>
          <p:nvPr/>
        </p:nvSpPr>
        <p:spPr bwMode="auto">
          <a:xfrm>
            <a:off x="3048000"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92" name="Rectangle 32"/>
          <p:cNvSpPr>
            <a:spLocks noChangeArrowheads="1"/>
          </p:cNvSpPr>
          <p:nvPr/>
        </p:nvSpPr>
        <p:spPr bwMode="auto">
          <a:xfrm>
            <a:off x="3048000"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93" name="Rectangle 33"/>
          <p:cNvSpPr>
            <a:spLocks noChangeArrowheads="1"/>
          </p:cNvSpPr>
          <p:nvPr/>
        </p:nvSpPr>
        <p:spPr bwMode="auto">
          <a:xfrm>
            <a:off x="3048000"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94" name="Rectangle 34"/>
          <p:cNvSpPr>
            <a:spLocks noChangeArrowheads="1"/>
          </p:cNvSpPr>
          <p:nvPr/>
        </p:nvSpPr>
        <p:spPr bwMode="auto">
          <a:xfrm>
            <a:off x="4189413"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95" name="Rectangle 35"/>
          <p:cNvSpPr>
            <a:spLocks noChangeArrowheads="1"/>
          </p:cNvSpPr>
          <p:nvPr/>
        </p:nvSpPr>
        <p:spPr bwMode="auto">
          <a:xfrm>
            <a:off x="4189413"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96" name="Rectangle 36"/>
          <p:cNvSpPr>
            <a:spLocks noChangeArrowheads="1"/>
          </p:cNvSpPr>
          <p:nvPr/>
        </p:nvSpPr>
        <p:spPr bwMode="auto">
          <a:xfrm>
            <a:off x="4189413"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97" name="Rectangle 37"/>
          <p:cNvSpPr>
            <a:spLocks noChangeArrowheads="1"/>
          </p:cNvSpPr>
          <p:nvPr/>
        </p:nvSpPr>
        <p:spPr bwMode="auto">
          <a:xfrm>
            <a:off x="6804025"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98" name="Rectangle 38"/>
          <p:cNvSpPr>
            <a:spLocks noChangeArrowheads="1"/>
          </p:cNvSpPr>
          <p:nvPr/>
        </p:nvSpPr>
        <p:spPr bwMode="auto">
          <a:xfrm>
            <a:off x="6804025"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0999" name="Rectangle 39"/>
          <p:cNvSpPr>
            <a:spLocks noChangeArrowheads="1"/>
          </p:cNvSpPr>
          <p:nvPr/>
        </p:nvSpPr>
        <p:spPr bwMode="auto">
          <a:xfrm>
            <a:off x="6804025"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00" name="Rectangle 40"/>
          <p:cNvSpPr>
            <a:spLocks noChangeArrowheads="1"/>
          </p:cNvSpPr>
          <p:nvPr/>
        </p:nvSpPr>
        <p:spPr bwMode="auto">
          <a:xfrm>
            <a:off x="4570413"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01" name="Rectangle 41"/>
          <p:cNvSpPr>
            <a:spLocks noChangeArrowheads="1"/>
          </p:cNvSpPr>
          <p:nvPr/>
        </p:nvSpPr>
        <p:spPr bwMode="auto">
          <a:xfrm>
            <a:off x="4570413"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02" name="Rectangle 42"/>
          <p:cNvSpPr>
            <a:spLocks noChangeArrowheads="1"/>
          </p:cNvSpPr>
          <p:nvPr/>
        </p:nvSpPr>
        <p:spPr bwMode="auto">
          <a:xfrm>
            <a:off x="4570413"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03" name="Rectangle 43"/>
          <p:cNvSpPr>
            <a:spLocks noChangeArrowheads="1"/>
          </p:cNvSpPr>
          <p:nvPr/>
        </p:nvSpPr>
        <p:spPr bwMode="auto">
          <a:xfrm>
            <a:off x="6424613"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04" name="Rectangle 44"/>
          <p:cNvSpPr>
            <a:spLocks noChangeArrowheads="1"/>
          </p:cNvSpPr>
          <p:nvPr/>
        </p:nvSpPr>
        <p:spPr bwMode="auto">
          <a:xfrm>
            <a:off x="6424613"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05" name="Rectangle 45"/>
          <p:cNvSpPr>
            <a:spLocks noChangeArrowheads="1"/>
          </p:cNvSpPr>
          <p:nvPr/>
        </p:nvSpPr>
        <p:spPr bwMode="auto">
          <a:xfrm>
            <a:off x="6424613"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06" name="Rectangle 46"/>
          <p:cNvSpPr>
            <a:spLocks noChangeArrowheads="1"/>
          </p:cNvSpPr>
          <p:nvPr/>
        </p:nvSpPr>
        <p:spPr bwMode="auto">
          <a:xfrm>
            <a:off x="6043613"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07" name="Rectangle 47"/>
          <p:cNvSpPr>
            <a:spLocks noChangeArrowheads="1"/>
          </p:cNvSpPr>
          <p:nvPr/>
        </p:nvSpPr>
        <p:spPr bwMode="auto">
          <a:xfrm>
            <a:off x="6043613"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08" name="Rectangle 48"/>
          <p:cNvSpPr>
            <a:spLocks noChangeArrowheads="1"/>
          </p:cNvSpPr>
          <p:nvPr/>
        </p:nvSpPr>
        <p:spPr bwMode="auto">
          <a:xfrm>
            <a:off x="6043613"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09" name="Rectangle 49"/>
          <p:cNvSpPr>
            <a:spLocks noChangeArrowheads="1"/>
          </p:cNvSpPr>
          <p:nvPr/>
        </p:nvSpPr>
        <p:spPr bwMode="auto">
          <a:xfrm>
            <a:off x="7197725"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10" name="Rectangle 50"/>
          <p:cNvSpPr>
            <a:spLocks noChangeArrowheads="1"/>
          </p:cNvSpPr>
          <p:nvPr/>
        </p:nvSpPr>
        <p:spPr bwMode="auto">
          <a:xfrm>
            <a:off x="7197725"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11" name="Rectangle 51"/>
          <p:cNvSpPr>
            <a:spLocks noChangeArrowheads="1"/>
          </p:cNvSpPr>
          <p:nvPr/>
        </p:nvSpPr>
        <p:spPr bwMode="auto">
          <a:xfrm>
            <a:off x="7197725"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12" name="Rectangle 52"/>
          <p:cNvSpPr>
            <a:spLocks noChangeArrowheads="1"/>
          </p:cNvSpPr>
          <p:nvPr/>
        </p:nvSpPr>
        <p:spPr bwMode="auto">
          <a:xfrm>
            <a:off x="7578725"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13" name="Rectangle 53"/>
          <p:cNvSpPr>
            <a:spLocks noChangeArrowheads="1"/>
          </p:cNvSpPr>
          <p:nvPr/>
        </p:nvSpPr>
        <p:spPr bwMode="auto">
          <a:xfrm>
            <a:off x="7578725"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14" name="Rectangle 54"/>
          <p:cNvSpPr>
            <a:spLocks noChangeArrowheads="1"/>
          </p:cNvSpPr>
          <p:nvPr/>
        </p:nvSpPr>
        <p:spPr bwMode="auto">
          <a:xfrm>
            <a:off x="7578725"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15" name="Rectangle 55"/>
          <p:cNvSpPr>
            <a:spLocks noChangeArrowheads="1"/>
          </p:cNvSpPr>
          <p:nvPr/>
        </p:nvSpPr>
        <p:spPr bwMode="auto">
          <a:xfrm>
            <a:off x="7959725"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17" name="Rectangle 57"/>
          <p:cNvSpPr>
            <a:spLocks noChangeArrowheads="1"/>
          </p:cNvSpPr>
          <p:nvPr/>
        </p:nvSpPr>
        <p:spPr bwMode="auto">
          <a:xfrm>
            <a:off x="7959725" y="5461000"/>
            <a:ext cx="25400" cy="379413"/>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18" name="Rectangle 58"/>
          <p:cNvSpPr>
            <a:spLocks noChangeArrowheads="1"/>
          </p:cNvSpPr>
          <p:nvPr/>
        </p:nvSpPr>
        <p:spPr bwMode="auto">
          <a:xfrm>
            <a:off x="1447800" y="5499100"/>
            <a:ext cx="296863" cy="365125"/>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S</a:t>
            </a:r>
            <a:endParaRPr lang="en-US" b="1">
              <a:solidFill>
                <a:schemeClr val="accent2"/>
              </a:solidFill>
            </a:endParaRPr>
          </a:p>
        </p:txBody>
      </p:sp>
      <p:sp>
        <p:nvSpPr>
          <p:cNvPr id="41019" name="Rectangle 59"/>
          <p:cNvSpPr>
            <a:spLocks noChangeArrowheads="1"/>
          </p:cNvSpPr>
          <p:nvPr/>
        </p:nvSpPr>
        <p:spPr bwMode="auto">
          <a:xfrm>
            <a:off x="2019300" y="5842000"/>
            <a:ext cx="152400" cy="365125"/>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0</a:t>
            </a:r>
            <a:endParaRPr lang="en-US">
              <a:solidFill>
                <a:schemeClr val="accent2"/>
              </a:solidFill>
            </a:endParaRPr>
          </a:p>
        </p:txBody>
      </p:sp>
      <p:sp>
        <p:nvSpPr>
          <p:cNvPr id="41020" name="Rectangle 60"/>
          <p:cNvSpPr>
            <a:spLocks noChangeArrowheads="1"/>
          </p:cNvSpPr>
          <p:nvPr/>
        </p:nvSpPr>
        <p:spPr bwMode="auto">
          <a:xfrm>
            <a:off x="2425700" y="5842000"/>
            <a:ext cx="152400" cy="365125"/>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1</a:t>
            </a:r>
            <a:endParaRPr lang="en-US">
              <a:solidFill>
                <a:schemeClr val="accent2"/>
              </a:solidFill>
            </a:endParaRPr>
          </a:p>
        </p:txBody>
      </p:sp>
      <p:sp>
        <p:nvSpPr>
          <p:cNvPr id="41021" name="Rectangle 61"/>
          <p:cNvSpPr>
            <a:spLocks noChangeArrowheads="1"/>
          </p:cNvSpPr>
          <p:nvPr/>
        </p:nvSpPr>
        <p:spPr bwMode="auto">
          <a:xfrm>
            <a:off x="2806700" y="5842000"/>
            <a:ext cx="152400" cy="365125"/>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2</a:t>
            </a:r>
            <a:endParaRPr lang="en-US">
              <a:solidFill>
                <a:schemeClr val="accent2"/>
              </a:solidFill>
            </a:endParaRPr>
          </a:p>
        </p:txBody>
      </p:sp>
      <p:sp>
        <p:nvSpPr>
          <p:cNvPr id="41025" name="Rectangle 65"/>
          <p:cNvSpPr>
            <a:spLocks noChangeArrowheads="1"/>
          </p:cNvSpPr>
          <p:nvPr/>
        </p:nvSpPr>
        <p:spPr bwMode="auto">
          <a:xfrm>
            <a:off x="6883400" y="5843588"/>
            <a:ext cx="282575" cy="365125"/>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t</a:t>
            </a:r>
            <a:endParaRPr lang="en-US" b="1">
              <a:solidFill>
                <a:schemeClr val="accent2"/>
              </a:solidFill>
            </a:endParaRPr>
          </a:p>
        </p:txBody>
      </p:sp>
      <p:sp>
        <p:nvSpPr>
          <p:cNvPr id="41026" name="Rectangle 66"/>
          <p:cNvSpPr>
            <a:spLocks noChangeArrowheads="1"/>
          </p:cNvSpPr>
          <p:nvPr/>
        </p:nvSpPr>
        <p:spPr bwMode="auto">
          <a:xfrm>
            <a:off x="4697413"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27" name="Freeform 67"/>
          <p:cNvSpPr>
            <a:spLocks/>
          </p:cNvSpPr>
          <p:nvPr/>
        </p:nvSpPr>
        <p:spPr bwMode="auto">
          <a:xfrm>
            <a:off x="4697413" y="5461000"/>
            <a:ext cx="101600" cy="201613"/>
          </a:xfrm>
          <a:custGeom>
            <a:avLst/>
            <a:gdLst/>
            <a:ahLst/>
            <a:cxnLst>
              <a:cxn ang="0">
                <a:pos x="16" y="0"/>
              </a:cxn>
              <a:cxn ang="0">
                <a:pos x="32" y="71"/>
              </a:cxn>
              <a:cxn ang="0">
                <a:pos x="32" y="71"/>
              </a:cxn>
              <a:cxn ang="0">
                <a:pos x="32" y="71"/>
              </a:cxn>
              <a:cxn ang="0">
                <a:pos x="40" y="95"/>
              </a:cxn>
              <a:cxn ang="0">
                <a:pos x="40" y="95"/>
              </a:cxn>
              <a:cxn ang="0">
                <a:pos x="40" y="95"/>
              </a:cxn>
              <a:cxn ang="0">
                <a:pos x="64" y="119"/>
              </a:cxn>
              <a:cxn ang="0">
                <a:pos x="64" y="111"/>
              </a:cxn>
              <a:cxn ang="0">
                <a:pos x="56" y="127"/>
              </a:cxn>
              <a:cxn ang="0">
                <a:pos x="56" y="127"/>
              </a:cxn>
              <a:cxn ang="0">
                <a:pos x="32" y="103"/>
              </a:cxn>
              <a:cxn ang="0">
                <a:pos x="32" y="103"/>
              </a:cxn>
              <a:cxn ang="0">
                <a:pos x="24" y="103"/>
              </a:cxn>
              <a:cxn ang="0">
                <a:pos x="16" y="79"/>
              </a:cxn>
              <a:cxn ang="0">
                <a:pos x="16" y="79"/>
              </a:cxn>
              <a:cxn ang="0">
                <a:pos x="16" y="71"/>
              </a:cxn>
              <a:cxn ang="0">
                <a:pos x="0" y="0"/>
              </a:cxn>
              <a:cxn ang="0">
                <a:pos x="16" y="0"/>
              </a:cxn>
            </a:cxnLst>
            <a:rect l="0" t="0" r="r" b="b"/>
            <a:pathLst>
              <a:path w="64" h="127">
                <a:moveTo>
                  <a:pt x="16" y="0"/>
                </a:moveTo>
                <a:lnTo>
                  <a:pt x="32" y="71"/>
                </a:lnTo>
                <a:lnTo>
                  <a:pt x="32" y="71"/>
                </a:lnTo>
                <a:lnTo>
                  <a:pt x="32" y="71"/>
                </a:lnTo>
                <a:lnTo>
                  <a:pt x="40" y="95"/>
                </a:lnTo>
                <a:lnTo>
                  <a:pt x="40" y="95"/>
                </a:lnTo>
                <a:lnTo>
                  <a:pt x="40" y="95"/>
                </a:lnTo>
                <a:lnTo>
                  <a:pt x="64" y="119"/>
                </a:lnTo>
                <a:lnTo>
                  <a:pt x="64" y="111"/>
                </a:lnTo>
                <a:lnTo>
                  <a:pt x="56" y="127"/>
                </a:lnTo>
                <a:lnTo>
                  <a:pt x="56" y="127"/>
                </a:lnTo>
                <a:lnTo>
                  <a:pt x="32" y="103"/>
                </a:lnTo>
                <a:lnTo>
                  <a:pt x="32" y="103"/>
                </a:lnTo>
                <a:lnTo>
                  <a:pt x="24" y="103"/>
                </a:lnTo>
                <a:lnTo>
                  <a:pt x="16" y="79"/>
                </a:lnTo>
                <a:lnTo>
                  <a:pt x="16" y="79"/>
                </a:lnTo>
                <a:lnTo>
                  <a:pt x="16" y="71"/>
                </a:lnTo>
                <a:lnTo>
                  <a:pt x="0" y="0"/>
                </a:lnTo>
                <a:lnTo>
                  <a:pt x="16" y="0"/>
                </a:lnTo>
                <a:close/>
              </a:path>
            </a:pathLst>
          </a:custGeom>
          <a:solidFill>
            <a:schemeClr val="tx1"/>
          </a:solidFill>
          <a:ln w="9525">
            <a:solidFill>
              <a:schemeClr val="tx1"/>
            </a:solidFill>
            <a:round/>
            <a:headEnd/>
            <a:tailEnd/>
          </a:ln>
        </p:spPr>
        <p:txBody>
          <a:bodyPr>
            <a:prstTxWarp prst="textNoShape">
              <a:avLst/>
            </a:prstTxWarp>
          </a:bodyPr>
          <a:lstStyle/>
          <a:p>
            <a:endParaRPr lang="en-US"/>
          </a:p>
        </p:txBody>
      </p:sp>
      <p:sp>
        <p:nvSpPr>
          <p:cNvPr id="41028" name="Freeform 68"/>
          <p:cNvSpPr>
            <a:spLocks/>
          </p:cNvSpPr>
          <p:nvPr/>
        </p:nvSpPr>
        <p:spPr bwMode="auto">
          <a:xfrm>
            <a:off x="4786313" y="5637213"/>
            <a:ext cx="101600" cy="63500"/>
          </a:xfrm>
          <a:custGeom>
            <a:avLst/>
            <a:gdLst/>
            <a:ahLst/>
            <a:cxnLst>
              <a:cxn ang="0">
                <a:pos x="8" y="0"/>
              </a:cxn>
              <a:cxn ang="0">
                <a:pos x="64" y="24"/>
              </a:cxn>
              <a:cxn ang="0">
                <a:pos x="64" y="32"/>
              </a:cxn>
              <a:cxn ang="0">
                <a:pos x="48" y="32"/>
              </a:cxn>
              <a:cxn ang="0">
                <a:pos x="56" y="40"/>
              </a:cxn>
              <a:cxn ang="0">
                <a:pos x="0" y="16"/>
              </a:cxn>
              <a:cxn ang="0">
                <a:pos x="8" y="0"/>
              </a:cxn>
            </a:cxnLst>
            <a:rect l="0" t="0" r="r" b="b"/>
            <a:pathLst>
              <a:path w="64" h="40">
                <a:moveTo>
                  <a:pt x="8" y="0"/>
                </a:moveTo>
                <a:lnTo>
                  <a:pt x="64" y="24"/>
                </a:lnTo>
                <a:lnTo>
                  <a:pt x="64" y="32"/>
                </a:lnTo>
                <a:lnTo>
                  <a:pt x="48" y="32"/>
                </a:lnTo>
                <a:lnTo>
                  <a:pt x="56" y="40"/>
                </a:lnTo>
                <a:lnTo>
                  <a:pt x="0" y="16"/>
                </a:lnTo>
                <a:lnTo>
                  <a:pt x="8" y="0"/>
                </a:lnTo>
                <a:close/>
              </a:path>
            </a:pathLst>
          </a:custGeom>
          <a:solidFill>
            <a:schemeClr val="tx1"/>
          </a:solidFill>
          <a:ln w="9525">
            <a:solidFill>
              <a:schemeClr val="tx1"/>
            </a:solidFill>
            <a:round/>
            <a:headEnd/>
            <a:tailEnd/>
          </a:ln>
        </p:spPr>
        <p:txBody>
          <a:bodyPr>
            <a:prstTxWarp prst="textNoShape">
              <a:avLst/>
            </a:prstTxWarp>
          </a:bodyPr>
          <a:lstStyle/>
          <a:p>
            <a:endParaRPr lang="en-US"/>
          </a:p>
        </p:txBody>
      </p:sp>
      <p:sp>
        <p:nvSpPr>
          <p:cNvPr id="41029" name="Rectangle 69"/>
          <p:cNvSpPr>
            <a:spLocks noChangeArrowheads="1"/>
          </p:cNvSpPr>
          <p:nvPr/>
        </p:nvSpPr>
        <p:spPr bwMode="auto">
          <a:xfrm>
            <a:off x="4887913"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30" name="Freeform 70"/>
          <p:cNvSpPr>
            <a:spLocks/>
          </p:cNvSpPr>
          <p:nvPr/>
        </p:nvSpPr>
        <p:spPr bwMode="auto">
          <a:xfrm>
            <a:off x="4862513" y="5688013"/>
            <a:ext cx="50800" cy="152400"/>
          </a:xfrm>
          <a:custGeom>
            <a:avLst/>
            <a:gdLst/>
            <a:ahLst/>
            <a:cxnLst>
              <a:cxn ang="0">
                <a:pos x="16" y="0"/>
              </a:cxn>
              <a:cxn ang="0">
                <a:pos x="0" y="0"/>
              </a:cxn>
              <a:cxn ang="0">
                <a:pos x="16" y="96"/>
              </a:cxn>
              <a:cxn ang="0">
                <a:pos x="32" y="96"/>
              </a:cxn>
              <a:cxn ang="0">
                <a:pos x="16" y="0"/>
              </a:cxn>
            </a:cxnLst>
            <a:rect l="0" t="0" r="r" b="b"/>
            <a:pathLst>
              <a:path w="32" h="96">
                <a:moveTo>
                  <a:pt x="16" y="0"/>
                </a:moveTo>
                <a:lnTo>
                  <a:pt x="0" y="0"/>
                </a:lnTo>
                <a:lnTo>
                  <a:pt x="16" y="96"/>
                </a:lnTo>
                <a:lnTo>
                  <a:pt x="32" y="96"/>
                </a:lnTo>
                <a:lnTo>
                  <a:pt x="16" y="0"/>
                </a:lnTo>
                <a:close/>
              </a:path>
            </a:pathLst>
          </a:custGeom>
          <a:solidFill>
            <a:schemeClr val="tx1"/>
          </a:solidFill>
          <a:ln w="9525">
            <a:solidFill>
              <a:schemeClr val="tx1"/>
            </a:solidFill>
            <a:round/>
            <a:headEnd/>
            <a:tailEnd/>
          </a:ln>
        </p:spPr>
        <p:txBody>
          <a:bodyPr>
            <a:prstTxWarp prst="textNoShape">
              <a:avLst/>
            </a:prstTxWarp>
          </a:bodyPr>
          <a:lstStyle/>
          <a:p>
            <a:endParaRPr lang="en-US"/>
          </a:p>
        </p:txBody>
      </p:sp>
      <p:sp>
        <p:nvSpPr>
          <p:cNvPr id="41031" name="Rectangle 71"/>
          <p:cNvSpPr>
            <a:spLocks noChangeArrowheads="1"/>
          </p:cNvSpPr>
          <p:nvPr/>
        </p:nvSpPr>
        <p:spPr bwMode="auto">
          <a:xfrm>
            <a:off x="5688013" y="5448300"/>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32" name="Freeform 72"/>
          <p:cNvSpPr>
            <a:spLocks/>
          </p:cNvSpPr>
          <p:nvPr/>
        </p:nvSpPr>
        <p:spPr bwMode="auto">
          <a:xfrm>
            <a:off x="5688013" y="5461000"/>
            <a:ext cx="101600" cy="201613"/>
          </a:xfrm>
          <a:custGeom>
            <a:avLst/>
            <a:gdLst/>
            <a:ahLst/>
            <a:cxnLst>
              <a:cxn ang="0">
                <a:pos x="16" y="0"/>
              </a:cxn>
              <a:cxn ang="0">
                <a:pos x="24" y="71"/>
              </a:cxn>
              <a:cxn ang="0">
                <a:pos x="24" y="71"/>
              </a:cxn>
              <a:cxn ang="0">
                <a:pos x="24" y="71"/>
              </a:cxn>
              <a:cxn ang="0">
                <a:pos x="40" y="95"/>
              </a:cxn>
              <a:cxn ang="0">
                <a:pos x="40" y="95"/>
              </a:cxn>
              <a:cxn ang="0">
                <a:pos x="40" y="95"/>
              </a:cxn>
              <a:cxn ang="0">
                <a:pos x="64" y="119"/>
              </a:cxn>
              <a:cxn ang="0">
                <a:pos x="64" y="111"/>
              </a:cxn>
              <a:cxn ang="0">
                <a:pos x="56" y="127"/>
              </a:cxn>
              <a:cxn ang="0">
                <a:pos x="56" y="127"/>
              </a:cxn>
              <a:cxn ang="0">
                <a:pos x="32" y="103"/>
              </a:cxn>
              <a:cxn ang="0">
                <a:pos x="32" y="103"/>
              </a:cxn>
              <a:cxn ang="0">
                <a:pos x="24" y="103"/>
              </a:cxn>
              <a:cxn ang="0">
                <a:pos x="8" y="79"/>
              </a:cxn>
              <a:cxn ang="0">
                <a:pos x="8" y="79"/>
              </a:cxn>
              <a:cxn ang="0">
                <a:pos x="8" y="71"/>
              </a:cxn>
              <a:cxn ang="0">
                <a:pos x="0" y="0"/>
              </a:cxn>
              <a:cxn ang="0">
                <a:pos x="16" y="0"/>
              </a:cxn>
            </a:cxnLst>
            <a:rect l="0" t="0" r="r" b="b"/>
            <a:pathLst>
              <a:path w="64" h="127">
                <a:moveTo>
                  <a:pt x="16" y="0"/>
                </a:moveTo>
                <a:lnTo>
                  <a:pt x="24" y="71"/>
                </a:lnTo>
                <a:lnTo>
                  <a:pt x="24" y="71"/>
                </a:lnTo>
                <a:lnTo>
                  <a:pt x="24" y="71"/>
                </a:lnTo>
                <a:lnTo>
                  <a:pt x="40" y="95"/>
                </a:lnTo>
                <a:lnTo>
                  <a:pt x="40" y="95"/>
                </a:lnTo>
                <a:lnTo>
                  <a:pt x="40" y="95"/>
                </a:lnTo>
                <a:lnTo>
                  <a:pt x="64" y="119"/>
                </a:lnTo>
                <a:lnTo>
                  <a:pt x="64" y="111"/>
                </a:lnTo>
                <a:lnTo>
                  <a:pt x="56" y="127"/>
                </a:lnTo>
                <a:lnTo>
                  <a:pt x="56" y="127"/>
                </a:lnTo>
                <a:lnTo>
                  <a:pt x="32" y="103"/>
                </a:lnTo>
                <a:lnTo>
                  <a:pt x="32" y="103"/>
                </a:lnTo>
                <a:lnTo>
                  <a:pt x="24" y="103"/>
                </a:lnTo>
                <a:lnTo>
                  <a:pt x="8" y="79"/>
                </a:lnTo>
                <a:lnTo>
                  <a:pt x="8" y="79"/>
                </a:lnTo>
                <a:lnTo>
                  <a:pt x="8" y="71"/>
                </a:lnTo>
                <a:lnTo>
                  <a:pt x="0" y="0"/>
                </a:lnTo>
                <a:lnTo>
                  <a:pt x="16" y="0"/>
                </a:lnTo>
                <a:close/>
              </a:path>
            </a:pathLst>
          </a:custGeom>
          <a:solidFill>
            <a:schemeClr val="tx1"/>
          </a:solidFill>
          <a:ln w="9525">
            <a:solidFill>
              <a:schemeClr val="tx1"/>
            </a:solidFill>
            <a:round/>
            <a:headEnd/>
            <a:tailEnd/>
          </a:ln>
        </p:spPr>
        <p:txBody>
          <a:bodyPr>
            <a:prstTxWarp prst="textNoShape">
              <a:avLst/>
            </a:prstTxWarp>
          </a:bodyPr>
          <a:lstStyle/>
          <a:p>
            <a:endParaRPr lang="en-US"/>
          </a:p>
        </p:txBody>
      </p:sp>
      <p:sp>
        <p:nvSpPr>
          <p:cNvPr id="41033" name="Freeform 73"/>
          <p:cNvSpPr>
            <a:spLocks/>
          </p:cNvSpPr>
          <p:nvPr/>
        </p:nvSpPr>
        <p:spPr bwMode="auto">
          <a:xfrm>
            <a:off x="5776913" y="5637213"/>
            <a:ext cx="101600" cy="63500"/>
          </a:xfrm>
          <a:custGeom>
            <a:avLst/>
            <a:gdLst/>
            <a:ahLst/>
            <a:cxnLst>
              <a:cxn ang="0">
                <a:pos x="8" y="0"/>
              </a:cxn>
              <a:cxn ang="0">
                <a:pos x="64" y="24"/>
              </a:cxn>
              <a:cxn ang="0">
                <a:pos x="64" y="32"/>
              </a:cxn>
              <a:cxn ang="0">
                <a:pos x="48" y="32"/>
              </a:cxn>
              <a:cxn ang="0">
                <a:pos x="56" y="40"/>
              </a:cxn>
              <a:cxn ang="0">
                <a:pos x="0" y="16"/>
              </a:cxn>
              <a:cxn ang="0">
                <a:pos x="8" y="0"/>
              </a:cxn>
            </a:cxnLst>
            <a:rect l="0" t="0" r="r" b="b"/>
            <a:pathLst>
              <a:path w="64" h="40">
                <a:moveTo>
                  <a:pt x="8" y="0"/>
                </a:moveTo>
                <a:lnTo>
                  <a:pt x="64" y="24"/>
                </a:lnTo>
                <a:lnTo>
                  <a:pt x="64" y="32"/>
                </a:lnTo>
                <a:lnTo>
                  <a:pt x="48" y="32"/>
                </a:lnTo>
                <a:lnTo>
                  <a:pt x="56" y="40"/>
                </a:lnTo>
                <a:lnTo>
                  <a:pt x="0" y="16"/>
                </a:lnTo>
                <a:lnTo>
                  <a:pt x="8" y="0"/>
                </a:lnTo>
                <a:close/>
              </a:path>
            </a:pathLst>
          </a:custGeom>
          <a:solidFill>
            <a:schemeClr val="tx1"/>
          </a:solidFill>
          <a:ln w="9525">
            <a:solidFill>
              <a:schemeClr val="tx1"/>
            </a:solidFill>
            <a:round/>
            <a:headEnd/>
            <a:tailEnd/>
          </a:ln>
        </p:spPr>
        <p:txBody>
          <a:bodyPr>
            <a:prstTxWarp prst="textNoShape">
              <a:avLst/>
            </a:prstTxWarp>
          </a:bodyPr>
          <a:lstStyle/>
          <a:p>
            <a:endParaRPr lang="en-US"/>
          </a:p>
        </p:txBody>
      </p:sp>
      <p:sp>
        <p:nvSpPr>
          <p:cNvPr id="41034" name="Rectangle 74"/>
          <p:cNvSpPr>
            <a:spLocks noChangeArrowheads="1"/>
          </p:cNvSpPr>
          <p:nvPr/>
        </p:nvSpPr>
        <p:spPr bwMode="auto">
          <a:xfrm>
            <a:off x="5878513" y="5840413"/>
            <a:ext cx="25400" cy="12700"/>
          </a:xfrm>
          <a:prstGeom prst="rect">
            <a:avLst/>
          </a:prstGeom>
          <a:solidFill>
            <a:schemeClr val="tx1"/>
          </a:solidFill>
          <a:ln w="9525">
            <a:solidFill>
              <a:schemeClr val="tx1"/>
            </a:solidFill>
            <a:miter lim="800000"/>
            <a:headEnd/>
            <a:tailEnd/>
          </a:ln>
        </p:spPr>
        <p:txBody>
          <a:bodyPr>
            <a:prstTxWarp prst="textNoShape">
              <a:avLst/>
            </a:prstTxWarp>
          </a:bodyPr>
          <a:lstStyle/>
          <a:p>
            <a:endParaRPr lang="en-US"/>
          </a:p>
        </p:txBody>
      </p:sp>
      <p:sp>
        <p:nvSpPr>
          <p:cNvPr id="41035" name="Freeform 75"/>
          <p:cNvSpPr>
            <a:spLocks/>
          </p:cNvSpPr>
          <p:nvPr/>
        </p:nvSpPr>
        <p:spPr bwMode="auto">
          <a:xfrm>
            <a:off x="5853113" y="5688013"/>
            <a:ext cx="50800" cy="152400"/>
          </a:xfrm>
          <a:custGeom>
            <a:avLst/>
            <a:gdLst/>
            <a:ahLst/>
            <a:cxnLst>
              <a:cxn ang="0">
                <a:pos x="16" y="0"/>
              </a:cxn>
              <a:cxn ang="0">
                <a:pos x="0" y="0"/>
              </a:cxn>
              <a:cxn ang="0">
                <a:pos x="16" y="96"/>
              </a:cxn>
              <a:cxn ang="0">
                <a:pos x="32" y="96"/>
              </a:cxn>
              <a:cxn ang="0">
                <a:pos x="16" y="0"/>
              </a:cxn>
            </a:cxnLst>
            <a:rect l="0" t="0" r="r" b="b"/>
            <a:pathLst>
              <a:path w="32" h="96">
                <a:moveTo>
                  <a:pt x="16" y="0"/>
                </a:moveTo>
                <a:lnTo>
                  <a:pt x="0" y="0"/>
                </a:lnTo>
                <a:lnTo>
                  <a:pt x="16" y="96"/>
                </a:lnTo>
                <a:lnTo>
                  <a:pt x="32" y="96"/>
                </a:lnTo>
                <a:lnTo>
                  <a:pt x="16" y="0"/>
                </a:lnTo>
                <a:close/>
              </a:path>
            </a:pathLst>
          </a:custGeom>
          <a:solidFill>
            <a:schemeClr val="tx1"/>
          </a:solidFill>
          <a:ln w="9525">
            <a:solidFill>
              <a:schemeClr val="tx1"/>
            </a:solidFill>
            <a:round/>
            <a:headEnd/>
            <a:tailEnd/>
          </a:ln>
        </p:spPr>
        <p:txBody>
          <a:bodyPr>
            <a:prstTxWarp prst="textNoShape">
              <a:avLst/>
            </a:prstTxWarp>
          </a:bodyPr>
          <a:lstStyle/>
          <a:p>
            <a:endParaRPr lang="en-US"/>
          </a:p>
        </p:txBody>
      </p:sp>
      <p:sp>
        <p:nvSpPr>
          <p:cNvPr id="41036" name="Rectangle 76"/>
          <p:cNvSpPr>
            <a:spLocks noChangeArrowheads="1"/>
          </p:cNvSpPr>
          <p:nvPr/>
        </p:nvSpPr>
        <p:spPr bwMode="auto">
          <a:xfrm>
            <a:off x="5141913" y="5334000"/>
            <a:ext cx="304800" cy="365125"/>
          </a:xfrm>
          <a:prstGeom prst="rect">
            <a:avLst/>
          </a:prstGeom>
          <a:noFill/>
          <a:ln w="9525">
            <a:noFill/>
            <a:miter lim="800000"/>
            <a:headEnd/>
            <a:tailEnd/>
          </a:ln>
        </p:spPr>
        <p:txBody>
          <a:bodyPr wrap="none" lIns="0" tIns="0" rIns="0" bIns="0">
            <a:prstTxWarp prst="textNoShape">
              <a:avLst/>
            </a:prstTxWarp>
            <a:spAutoFit/>
          </a:bodyPr>
          <a:lstStyle/>
          <a:p>
            <a:r>
              <a:rPr lang="en-US" b="1">
                <a:latin typeface="Times New Roman" charset="0"/>
              </a:rPr>
              <a:t>…</a:t>
            </a:r>
          </a:p>
        </p:txBody>
      </p:sp>
      <p:sp>
        <p:nvSpPr>
          <p:cNvPr id="41038" name="Text Box 78"/>
          <p:cNvSpPr txBox="1">
            <a:spLocks noChangeArrowheads="1"/>
          </p:cNvSpPr>
          <p:nvPr/>
        </p:nvSpPr>
        <p:spPr bwMode="auto">
          <a:xfrm>
            <a:off x="4343400" y="1676400"/>
            <a:ext cx="4419600" cy="2585323"/>
          </a:xfrm>
          <a:prstGeom prst="rect">
            <a:avLst/>
          </a:prstGeom>
          <a:noFill/>
          <a:ln w="9525">
            <a:solidFill>
              <a:schemeClr val="accent2"/>
            </a:solidFill>
            <a:miter lim="800000"/>
            <a:headEnd/>
            <a:tailEnd/>
          </a:ln>
          <a:effectLst/>
        </p:spPr>
        <p:txBody>
          <a:bodyPr>
            <a:prstTxWarp prst="textNoShape">
              <a:avLst/>
            </a:prstTxWarp>
            <a:spAutoFit/>
          </a:bodyPr>
          <a:lstStyle/>
          <a:p>
            <a:pPr defTabSz="228600"/>
            <a:r>
              <a:rPr lang="en-US" b="1" dirty="0">
                <a:solidFill>
                  <a:srgbClr val="000000"/>
                </a:solidFill>
                <a:latin typeface="Times New Roman" charset="0"/>
              </a:rPr>
              <a:t>Algorithm</a:t>
            </a:r>
            <a:r>
              <a:rPr lang="en-US" dirty="0">
                <a:latin typeface="Times New Roman" charset="0"/>
              </a:rPr>
              <a:t> </a:t>
            </a:r>
            <a:r>
              <a:rPr lang="en-US" b="1" i="1" dirty="0">
                <a:solidFill>
                  <a:schemeClr val="tx2"/>
                </a:solidFill>
                <a:latin typeface="Times New Roman" charset="0"/>
              </a:rPr>
              <a:t>size</a:t>
            </a:r>
            <a:r>
              <a:rPr lang="en-US" dirty="0">
                <a:solidFill>
                  <a:schemeClr val="tx2"/>
                </a:solidFill>
                <a:latin typeface="Times New Roman" charset="0"/>
              </a:rPr>
              <a:t>()</a:t>
            </a:r>
          </a:p>
          <a:p>
            <a:pPr defTabSz="228600"/>
            <a:r>
              <a:rPr lang="en-US" dirty="0">
                <a:solidFill>
                  <a:schemeClr val="accent2"/>
                </a:solidFill>
                <a:latin typeface="Times New Roman" charset="0"/>
              </a:rPr>
              <a:t>	</a:t>
            </a:r>
            <a:r>
              <a:rPr lang="en-US" b="1" dirty="0">
                <a:solidFill>
                  <a:srgbClr val="000000"/>
                </a:solidFill>
                <a:latin typeface="Times New Roman" charset="0"/>
                <a:sym typeface="Symbol" charset="2"/>
              </a:rPr>
              <a:t>return</a:t>
            </a:r>
            <a:r>
              <a:rPr lang="en-US" dirty="0">
                <a:latin typeface="Times New Roman" charset="0"/>
                <a:sym typeface="Symbol" charset="2"/>
              </a:rPr>
              <a:t> </a:t>
            </a:r>
            <a:r>
              <a:rPr lang="en-US" b="1" i="1" dirty="0" err="1">
                <a:solidFill>
                  <a:schemeClr val="accent2"/>
                </a:solidFill>
                <a:latin typeface="Times New Roman" charset="0"/>
                <a:sym typeface="Symbol" charset="2"/>
              </a:rPr>
              <a:t>t</a:t>
            </a:r>
            <a:r>
              <a:rPr lang="en-US" dirty="0">
                <a:solidFill>
                  <a:schemeClr val="accent2"/>
                </a:solidFill>
                <a:latin typeface="Times New Roman" charset="0"/>
                <a:sym typeface="Symbol" charset="2"/>
              </a:rPr>
              <a:t> +</a:t>
            </a:r>
            <a:r>
              <a:rPr lang="en-US" dirty="0">
                <a:solidFill>
                  <a:schemeClr val="tx2"/>
                </a:solidFill>
                <a:latin typeface="Times New Roman" charset="0"/>
                <a:sym typeface="Symbol" charset="2"/>
              </a:rPr>
              <a:t> </a:t>
            </a:r>
            <a:r>
              <a:rPr lang="en-US" dirty="0">
                <a:solidFill>
                  <a:schemeClr val="accent2"/>
                </a:solidFill>
                <a:latin typeface="Times New Roman" charset="0"/>
                <a:sym typeface="Symbol" charset="2"/>
              </a:rPr>
              <a:t>1</a:t>
            </a:r>
          </a:p>
          <a:p>
            <a:pPr defTabSz="228600"/>
            <a:endParaRPr lang="en-US" b="1" dirty="0">
              <a:solidFill>
                <a:schemeClr val="tx2"/>
              </a:solidFill>
              <a:latin typeface="Times New Roman" charset="0"/>
            </a:endParaRPr>
          </a:p>
          <a:p>
            <a:pPr defTabSz="228600"/>
            <a:r>
              <a:rPr lang="en-US" b="1" dirty="0">
                <a:solidFill>
                  <a:srgbClr val="000000"/>
                </a:solidFill>
                <a:latin typeface="Times New Roman" charset="0"/>
              </a:rPr>
              <a:t>Algorithm</a:t>
            </a:r>
            <a:r>
              <a:rPr lang="en-US" dirty="0">
                <a:latin typeface="Times New Roman" charset="0"/>
              </a:rPr>
              <a:t> </a:t>
            </a:r>
            <a:r>
              <a:rPr lang="en-US" b="1" i="1" dirty="0">
                <a:solidFill>
                  <a:schemeClr val="tx2"/>
                </a:solidFill>
                <a:latin typeface="Times New Roman" charset="0"/>
              </a:rPr>
              <a:t>pop</a:t>
            </a:r>
            <a:r>
              <a:rPr lang="en-US" dirty="0">
                <a:solidFill>
                  <a:schemeClr val="tx2"/>
                </a:solidFill>
                <a:latin typeface="Times New Roman" charset="0"/>
              </a:rPr>
              <a:t>()</a:t>
            </a:r>
          </a:p>
          <a:p>
            <a:pPr defTabSz="228600"/>
            <a:r>
              <a:rPr lang="en-US" dirty="0">
                <a:latin typeface="Times New Roman" charset="0"/>
                <a:sym typeface="Symbol" charset="2"/>
              </a:rPr>
              <a:t>	</a:t>
            </a:r>
            <a:r>
              <a:rPr lang="en-US" b="1" dirty="0">
                <a:solidFill>
                  <a:srgbClr val="000000"/>
                </a:solidFill>
                <a:latin typeface="Times New Roman" charset="0"/>
                <a:sym typeface="Symbol" charset="2"/>
              </a:rPr>
              <a:t>if</a:t>
            </a:r>
            <a:r>
              <a:rPr lang="en-US" dirty="0">
                <a:latin typeface="Times New Roman" charset="0"/>
                <a:sym typeface="Symbol" charset="2"/>
              </a:rPr>
              <a:t> </a:t>
            </a:r>
            <a:r>
              <a:rPr lang="en-US" b="1" i="1" dirty="0" err="1">
                <a:solidFill>
                  <a:schemeClr val="accent2"/>
                </a:solidFill>
                <a:latin typeface="Times New Roman" charset="0"/>
                <a:sym typeface="Symbol" charset="2"/>
              </a:rPr>
              <a:t>isEmpty</a:t>
            </a:r>
            <a:r>
              <a:rPr lang="en-US" dirty="0">
                <a:solidFill>
                  <a:schemeClr val="accent2"/>
                </a:solidFill>
                <a:latin typeface="Times New Roman" charset="0"/>
              </a:rPr>
              <a:t>()</a:t>
            </a:r>
            <a:r>
              <a:rPr lang="en-US" dirty="0">
                <a:latin typeface="Times New Roman" charset="0"/>
                <a:sym typeface="Symbol" charset="2"/>
              </a:rPr>
              <a:t> </a:t>
            </a:r>
            <a:r>
              <a:rPr lang="en-US" b="1" dirty="0">
                <a:solidFill>
                  <a:srgbClr val="000000"/>
                </a:solidFill>
                <a:latin typeface="Times New Roman" charset="0"/>
                <a:sym typeface="Symbol" charset="2"/>
              </a:rPr>
              <a:t>then</a:t>
            </a:r>
          </a:p>
          <a:p>
            <a:pPr defTabSz="228600"/>
            <a:r>
              <a:rPr lang="en-US" b="1" dirty="0">
                <a:solidFill>
                  <a:srgbClr val="000000"/>
                </a:solidFill>
                <a:latin typeface="Times New Roman" charset="0"/>
                <a:sym typeface="Symbol" charset="2"/>
              </a:rPr>
              <a:t>		throw </a:t>
            </a:r>
            <a:r>
              <a:rPr lang="en-US" b="1" i="1" dirty="0" err="1">
                <a:solidFill>
                  <a:schemeClr val="accent2"/>
                </a:solidFill>
                <a:latin typeface="Times New Roman" charset="0"/>
                <a:sym typeface="Symbol" charset="2"/>
              </a:rPr>
              <a:t>EmptyStackException</a:t>
            </a:r>
            <a:endParaRPr lang="en-US" b="1" dirty="0">
              <a:solidFill>
                <a:srgbClr val="000000"/>
              </a:solidFill>
              <a:latin typeface="Times New Roman" charset="0"/>
              <a:sym typeface="Symbol" charset="2"/>
            </a:endParaRPr>
          </a:p>
          <a:p>
            <a:pPr defTabSz="228600"/>
            <a:r>
              <a:rPr lang="en-US" dirty="0">
                <a:solidFill>
                  <a:schemeClr val="accent2"/>
                </a:solidFill>
                <a:latin typeface="Times New Roman" charset="0"/>
                <a:sym typeface="Symbol" charset="2"/>
              </a:rPr>
              <a:t>	 </a:t>
            </a:r>
            <a:r>
              <a:rPr lang="en-US" b="1" dirty="0">
                <a:solidFill>
                  <a:srgbClr val="000000"/>
                </a:solidFill>
                <a:latin typeface="Times New Roman" charset="0"/>
                <a:sym typeface="Symbol" charset="2"/>
              </a:rPr>
              <a:t>else </a:t>
            </a:r>
            <a:r>
              <a:rPr lang="en-US" dirty="0">
                <a:latin typeface="Times New Roman" charset="0"/>
                <a:sym typeface="Symbol" charset="2"/>
              </a:rPr>
              <a:t> </a:t>
            </a:r>
            <a:endParaRPr lang="en-US" dirty="0">
              <a:latin typeface="Times New Roman" charset="0"/>
            </a:endParaRPr>
          </a:p>
          <a:p>
            <a:pPr defTabSz="228600"/>
            <a:r>
              <a:rPr lang="en-US" dirty="0">
                <a:solidFill>
                  <a:schemeClr val="accent2"/>
                </a:solidFill>
                <a:latin typeface="Times New Roman" charset="0"/>
              </a:rPr>
              <a:t>		</a:t>
            </a:r>
            <a:r>
              <a:rPr lang="en-US" b="1" i="1" dirty="0" err="1">
                <a:solidFill>
                  <a:schemeClr val="accent2"/>
                </a:solidFill>
                <a:latin typeface="Times New Roman" charset="0"/>
              </a:rPr>
              <a:t>t</a:t>
            </a:r>
            <a:r>
              <a:rPr lang="en-US" dirty="0" smtClean="0">
                <a:solidFill>
                  <a:schemeClr val="tx2"/>
                </a:solidFill>
                <a:latin typeface="Times New Roman" charset="0"/>
              </a:rPr>
              <a:t> </a:t>
            </a:r>
            <a:r>
              <a:rPr lang="en-US" dirty="0" err="1" smtClean="0">
                <a:solidFill>
                  <a:schemeClr val="tx2"/>
                </a:solidFill>
                <a:latin typeface="Wingdings"/>
                <a:ea typeface="Wingdings"/>
                <a:cs typeface="Wingdings"/>
              </a:rPr>
              <a:t></a:t>
            </a:r>
            <a:r>
              <a:rPr lang="en-US" dirty="0" smtClean="0">
                <a:solidFill>
                  <a:schemeClr val="tx2"/>
                </a:solidFill>
                <a:latin typeface="Times New Roman" charset="0"/>
                <a:sym typeface="Symbol" charset="2"/>
              </a:rPr>
              <a:t> </a:t>
            </a:r>
            <a:r>
              <a:rPr lang="en-US" b="1" i="1" dirty="0" err="1">
                <a:solidFill>
                  <a:schemeClr val="accent2"/>
                </a:solidFill>
                <a:latin typeface="Times New Roman" charset="0"/>
                <a:sym typeface="Symbol" charset="2"/>
              </a:rPr>
              <a:t>t</a:t>
            </a:r>
            <a:r>
              <a:rPr lang="en-US" dirty="0" smtClean="0">
                <a:solidFill>
                  <a:schemeClr val="accent2"/>
                </a:solidFill>
                <a:latin typeface="Times New Roman" charset="0"/>
                <a:sym typeface="Symbol" charset="2"/>
              </a:rPr>
              <a:t> </a:t>
            </a:r>
            <a:r>
              <a:rPr lang="en-US" dirty="0">
                <a:solidFill>
                  <a:schemeClr val="accent2"/>
                </a:solidFill>
                <a:latin typeface="Times New Roman" charset="0"/>
                <a:sym typeface="Symbol" charset="2"/>
              </a:rPr>
              <a:t>-</a:t>
            </a:r>
            <a:r>
              <a:rPr lang="en-US" dirty="0" smtClean="0">
                <a:solidFill>
                  <a:schemeClr val="tx2"/>
                </a:solidFill>
                <a:latin typeface="Times New Roman" charset="0"/>
                <a:sym typeface="Symbol" charset="2"/>
              </a:rPr>
              <a:t> </a:t>
            </a:r>
            <a:r>
              <a:rPr lang="en-US" dirty="0">
                <a:solidFill>
                  <a:schemeClr val="accent2"/>
                </a:solidFill>
                <a:latin typeface="Times New Roman" charset="0"/>
                <a:sym typeface="Symbol" charset="2"/>
              </a:rPr>
              <a:t>1</a:t>
            </a:r>
          </a:p>
          <a:p>
            <a:pPr defTabSz="228600"/>
            <a:r>
              <a:rPr lang="en-US" b="1" dirty="0">
                <a:solidFill>
                  <a:srgbClr val="000000"/>
                </a:solidFill>
                <a:latin typeface="Times New Roman" charset="0"/>
                <a:sym typeface="Symbol" charset="2"/>
              </a:rPr>
              <a:t>		return</a:t>
            </a:r>
            <a:r>
              <a:rPr lang="en-US" dirty="0">
                <a:latin typeface="Times New Roman" charset="0"/>
                <a:sym typeface="Symbol" charset="2"/>
              </a:rPr>
              <a:t> </a:t>
            </a:r>
            <a:r>
              <a:rPr lang="en-US" b="1" i="1" dirty="0" err="1">
                <a:solidFill>
                  <a:schemeClr val="accent2"/>
                </a:solidFill>
                <a:latin typeface="Times New Roman" charset="0"/>
                <a:sym typeface="Symbol" charset="2"/>
              </a:rPr>
              <a:t>S</a:t>
            </a:r>
            <a:r>
              <a:rPr lang="en-US" dirty="0" err="1">
                <a:solidFill>
                  <a:schemeClr val="accent2"/>
                </a:solidFill>
                <a:latin typeface="Times New Roman" charset="0"/>
                <a:sym typeface="Symbol" charset="2"/>
              </a:rPr>
              <a:t>[</a:t>
            </a:r>
            <a:r>
              <a:rPr lang="en-US" b="1" i="1" dirty="0" err="1">
                <a:solidFill>
                  <a:schemeClr val="accent2"/>
                </a:solidFill>
                <a:latin typeface="Times New Roman" charset="0"/>
                <a:sym typeface="Symbol" charset="2"/>
              </a:rPr>
              <a:t>t</a:t>
            </a:r>
            <a:r>
              <a:rPr lang="en-US" b="1" i="1" dirty="0">
                <a:solidFill>
                  <a:schemeClr val="accent2"/>
                </a:solidFill>
                <a:latin typeface="Times New Roman" charset="0"/>
                <a:sym typeface="Symbol" charset="2"/>
              </a:rPr>
              <a:t> </a:t>
            </a:r>
            <a:r>
              <a:rPr lang="en-US" dirty="0">
                <a:solidFill>
                  <a:schemeClr val="accent2"/>
                </a:solidFill>
                <a:latin typeface="Times New Roman" charset="0"/>
                <a:sym typeface="Symbol" charset="2"/>
              </a:rPr>
              <a:t>+</a:t>
            </a:r>
            <a:r>
              <a:rPr lang="en-US" dirty="0">
                <a:solidFill>
                  <a:schemeClr val="tx2"/>
                </a:solidFill>
                <a:latin typeface="Times New Roman" charset="0"/>
                <a:sym typeface="Symbol" charset="2"/>
              </a:rPr>
              <a:t> </a:t>
            </a:r>
            <a:r>
              <a:rPr lang="en-US" dirty="0">
                <a:solidFill>
                  <a:schemeClr val="accent2"/>
                </a:solidFill>
                <a:latin typeface="Times New Roman" charset="0"/>
                <a:sym typeface="Symbol" charset="2"/>
              </a:rPr>
              <a:t>1]</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068388"/>
            <a:ext cx="7772400" cy="1470025"/>
          </a:xfrm>
        </p:spPr>
        <p:txBody>
          <a:bodyPr/>
          <a:lstStyle/>
          <a:p>
            <a:r>
              <a:rPr lang="en-US" dirty="0" smtClean="0"/>
              <a:t>Queues</a:t>
            </a:r>
            <a:endParaRPr lang="en-US" dirty="0"/>
          </a:p>
        </p:txBody>
      </p:sp>
      <p:sp>
        <p:nvSpPr>
          <p:cNvPr id="58" name="Subtitle 57"/>
          <p:cNvSpPr>
            <a:spLocks noGrp="1"/>
          </p:cNvSpPr>
          <p:nvPr>
            <p:ph type="subTitle" idx="1"/>
          </p:nvPr>
        </p:nvSpPr>
        <p:spPr>
          <a:xfrm>
            <a:off x="1371600" y="2824163"/>
            <a:ext cx="6400800" cy="1752600"/>
          </a:xfrm>
        </p:spPr>
        <p:txBody>
          <a:bodyPr/>
          <a:lstStyle/>
          <a:p>
            <a:r>
              <a:rPr lang="en-US" dirty="0" smtClean="0"/>
              <a:t>Chapters 5.2-5.3</a:t>
            </a:r>
            <a:endParaRPr lang="en-US" dirty="0"/>
          </a:p>
        </p:txBody>
      </p:sp>
      <p:grpSp>
        <p:nvGrpSpPr>
          <p:cNvPr id="2" name="Group 235"/>
          <p:cNvGrpSpPr>
            <a:grpSpLocks/>
          </p:cNvGrpSpPr>
          <p:nvPr/>
        </p:nvGrpSpPr>
        <p:grpSpPr bwMode="auto">
          <a:xfrm>
            <a:off x="1981200" y="5146675"/>
            <a:ext cx="1828800" cy="908050"/>
            <a:chOff x="1248" y="2736"/>
            <a:chExt cx="1152" cy="572"/>
          </a:xfrm>
        </p:grpSpPr>
        <p:sp>
          <p:nvSpPr>
            <p:cNvPr id="3256" name="Freeform 184"/>
            <p:cNvSpPr>
              <a:spLocks/>
            </p:cNvSpPr>
            <p:nvPr/>
          </p:nvSpPr>
          <p:spPr bwMode="auto">
            <a:xfrm>
              <a:off x="1378" y="2857"/>
              <a:ext cx="349" cy="259"/>
            </a:xfrm>
            <a:custGeom>
              <a:avLst/>
              <a:gdLst/>
              <a:ahLst/>
              <a:cxnLst>
                <a:cxn ang="0">
                  <a:pos x="952" y="0"/>
                </a:cxn>
                <a:cxn ang="0">
                  <a:pos x="195" y="70"/>
                </a:cxn>
                <a:cxn ang="0">
                  <a:pos x="0" y="247"/>
                </a:cxn>
                <a:cxn ang="0">
                  <a:pos x="5" y="776"/>
                </a:cxn>
                <a:cxn ang="0">
                  <a:pos x="129" y="774"/>
                </a:cxn>
                <a:cxn ang="0">
                  <a:pos x="148" y="249"/>
                </a:cxn>
                <a:cxn ang="0">
                  <a:pos x="359" y="282"/>
                </a:cxn>
                <a:cxn ang="0">
                  <a:pos x="226" y="121"/>
                </a:cxn>
                <a:cxn ang="0">
                  <a:pos x="1047" y="37"/>
                </a:cxn>
                <a:cxn ang="0">
                  <a:pos x="952" y="0"/>
                </a:cxn>
                <a:cxn ang="0">
                  <a:pos x="952" y="0"/>
                </a:cxn>
              </a:cxnLst>
              <a:rect l="0" t="0" r="r" b="b"/>
              <a:pathLst>
                <a:path w="1047" h="776">
                  <a:moveTo>
                    <a:pt x="952" y="0"/>
                  </a:moveTo>
                  <a:lnTo>
                    <a:pt x="195" y="70"/>
                  </a:lnTo>
                  <a:lnTo>
                    <a:pt x="0" y="247"/>
                  </a:lnTo>
                  <a:lnTo>
                    <a:pt x="5" y="776"/>
                  </a:lnTo>
                  <a:lnTo>
                    <a:pt x="129" y="774"/>
                  </a:lnTo>
                  <a:lnTo>
                    <a:pt x="148" y="249"/>
                  </a:lnTo>
                  <a:lnTo>
                    <a:pt x="359" y="282"/>
                  </a:lnTo>
                  <a:lnTo>
                    <a:pt x="226" y="121"/>
                  </a:lnTo>
                  <a:lnTo>
                    <a:pt x="1047" y="37"/>
                  </a:lnTo>
                  <a:lnTo>
                    <a:pt x="952" y="0"/>
                  </a:lnTo>
                  <a:lnTo>
                    <a:pt x="952" y="0"/>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57" name="Freeform 185"/>
            <p:cNvSpPr>
              <a:spLocks/>
            </p:cNvSpPr>
            <p:nvPr/>
          </p:nvSpPr>
          <p:spPr bwMode="auto">
            <a:xfrm>
              <a:off x="1252" y="2948"/>
              <a:ext cx="878" cy="217"/>
            </a:xfrm>
            <a:custGeom>
              <a:avLst/>
              <a:gdLst/>
              <a:ahLst/>
              <a:cxnLst>
                <a:cxn ang="0">
                  <a:pos x="214" y="40"/>
                </a:cxn>
                <a:cxn ang="0">
                  <a:pos x="169" y="65"/>
                </a:cxn>
                <a:cxn ang="0">
                  <a:pos x="135" y="88"/>
                </a:cxn>
                <a:cxn ang="0">
                  <a:pos x="71" y="152"/>
                </a:cxn>
                <a:cxn ang="0">
                  <a:pos x="25" y="235"/>
                </a:cxn>
                <a:cxn ang="0">
                  <a:pos x="9" y="412"/>
                </a:cxn>
                <a:cxn ang="0">
                  <a:pos x="35" y="478"/>
                </a:cxn>
                <a:cxn ang="0">
                  <a:pos x="86" y="519"/>
                </a:cxn>
                <a:cxn ang="0">
                  <a:pos x="146" y="537"/>
                </a:cxn>
                <a:cxn ang="0">
                  <a:pos x="1122" y="617"/>
                </a:cxn>
                <a:cxn ang="0">
                  <a:pos x="1238" y="500"/>
                </a:cxn>
                <a:cxn ang="0">
                  <a:pos x="1282" y="428"/>
                </a:cxn>
                <a:cxn ang="0">
                  <a:pos x="1332" y="383"/>
                </a:cxn>
                <a:cxn ang="0">
                  <a:pos x="1373" y="363"/>
                </a:cxn>
                <a:cxn ang="0">
                  <a:pos x="1527" y="370"/>
                </a:cxn>
                <a:cxn ang="0">
                  <a:pos x="1592" y="399"/>
                </a:cxn>
                <a:cxn ang="0">
                  <a:pos x="1662" y="485"/>
                </a:cxn>
                <a:cxn ang="0">
                  <a:pos x="1701" y="651"/>
                </a:cxn>
                <a:cxn ang="0">
                  <a:pos x="1917" y="511"/>
                </a:cxn>
                <a:cxn ang="0">
                  <a:pos x="1850" y="446"/>
                </a:cxn>
                <a:cxn ang="0">
                  <a:pos x="1784" y="388"/>
                </a:cxn>
                <a:cxn ang="0">
                  <a:pos x="1716" y="335"/>
                </a:cxn>
                <a:cxn ang="0">
                  <a:pos x="1675" y="306"/>
                </a:cxn>
                <a:cxn ang="0">
                  <a:pos x="1635" y="278"/>
                </a:cxn>
                <a:cxn ang="0">
                  <a:pos x="1593" y="253"/>
                </a:cxn>
                <a:cxn ang="0">
                  <a:pos x="1553" y="235"/>
                </a:cxn>
                <a:cxn ang="0">
                  <a:pos x="1487" y="215"/>
                </a:cxn>
                <a:cxn ang="0">
                  <a:pos x="1392" y="231"/>
                </a:cxn>
                <a:cxn ang="0">
                  <a:pos x="1334" y="259"/>
                </a:cxn>
                <a:cxn ang="0">
                  <a:pos x="1293" y="286"/>
                </a:cxn>
                <a:cxn ang="0">
                  <a:pos x="1267" y="304"/>
                </a:cxn>
                <a:cxn ang="0">
                  <a:pos x="1241" y="322"/>
                </a:cxn>
                <a:cxn ang="0">
                  <a:pos x="1217" y="340"/>
                </a:cxn>
                <a:cxn ang="0">
                  <a:pos x="1184" y="366"/>
                </a:cxn>
                <a:cxn ang="0">
                  <a:pos x="1146" y="390"/>
                </a:cxn>
                <a:cxn ang="0">
                  <a:pos x="1096" y="402"/>
                </a:cxn>
                <a:cxn ang="0">
                  <a:pos x="1075" y="329"/>
                </a:cxn>
                <a:cxn ang="0">
                  <a:pos x="1108" y="267"/>
                </a:cxn>
                <a:cxn ang="0">
                  <a:pos x="1068" y="129"/>
                </a:cxn>
                <a:cxn ang="0">
                  <a:pos x="1045" y="138"/>
                </a:cxn>
                <a:cxn ang="0">
                  <a:pos x="1002" y="201"/>
                </a:cxn>
                <a:cxn ang="0">
                  <a:pos x="964" y="297"/>
                </a:cxn>
                <a:cxn ang="0">
                  <a:pos x="922" y="344"/>
                </a:cxn>
                <a:cxn ang="0">
                  <a:pos x="838" y="352"/>
                </a:cxn>
                <a:cxn ang="0">
                  <a:pos x="773" y="282"/>
                </a:cxn>
                <a:cxn ang="0">
                  <a:pos x="775" y="190"/>
                </a:cxn>
                <a:cxn ang="0">
                  <a:pos x="733" y="0"/>
                </a:cxn>
                <a:cxn ang="0">
                  <a:pos x="383" y="385"/>
                </a:cxn>
                <a:cxn ang="0">
                  <a:pos x="335" y="413"/>
                </a:cxn>
                <a:cxn ang="0">
                  <a:pos x="261" y="438"/>
                </a:cxn>
                <a:cxn ang="0">
                  <a:pos x="140" y="384"/>
                </a:cxn>
                <a:cxn ang="0">
                  <a:pos x="93" y="267"/>
                </a:cxn>
                <a:cxn ang="0">
                  <a:pos x="127" y="145"/>
                </a:cxn>
                <a:cxn ang="0">
                  <a:pos x="214" y="55"/>
                </a:cxn>
              </a:cxnLst>
              <a:rect l="0" t="0" r="r" b="b"/>
              <a:pathLst>
                <a:path w="2634" h="651">
                  <a:moveTo>
                    <a:pt x="248" y="24"/>
                  </a:moveTo>
                  <a:lnTo>
                    <a:pt x="242" y="28"/>
                  </a:lnTo>
                  <a:lnTo>
                    <a:pt x="225" y="35"/>
                  </a:lnTo>
                  <a:lnTo>
                    <a:pt x="214" y="40"/>
                  </a:lnTo>
                  <a:lnTo>
                    <a:pt x="200" y="47"/>
                  </a:lnTo>
                  <a:lnTo>
                    <a:pt x="185" y="55"/>
                  </a:lnTo>
                  <a:lnTo>
                    <a:pt x="177" y="61"/>
                  </a:lnTo>
                  <a:lnTo>
                    <a:pt x="169" y="65"/>
                  </a:lnTo>
                  <a:lnTo>
                    <a:pt x="160" y="69"/>
                  </a:lnTo>
                  <a:lnTo>
                    <a:pt x="153" y="76"/>
                  </a:lnTo>
                  <a:lnTo>
                    <a:pt x="144" y="83"/>
                  </a:lnTo>
                  <a:lnTo>
                    <a:pt x="135" y="88"/>
                  </a:lnTo>
                  <a:lnTo>
                    <a:pt x="119" y="102"/>
                  </a:lnTo>
                  <a:lnTo>
                    <a:pt x="101" y="117"/>
                  </a:lnTo>
                  <a:lnTo>
                    <a:pt x="86" y="134"/>
                  </a:lnTo>
                  <a:lnTo>
                    <a:pt x="71" y="152"/>
                  </a:lnTo>
                  <a:lnTo>
                    <a:pt x="57" y="171"/>
                  </a:lnTo>
                  <a:lnTo>
                    <a:pt x="44" y="191"/>
                  </a:lnTo>
                  <a:lnTo>
                    <a:pt x="33" y="213"/>
                  </a:lnTo>
                  <a:lnTo>
                    <a:pt x="25" y="235"/>
                  </a:lnTo>
                  <a:lnTo>
                    <a:pt x="11" y="274"/>
                  </a:lnTo>
                  <a:lnTo>
                    <a:pt x="0" y="348"/>
                  </a:lnTo>
                  <a:lnTo>
                    <a:pt x="2" y="381"/>
                  </a:lnTo>
                  <a:lnTo>
                    <a:pt x="9" y="412"/>
                  </a:lnTo>
                  <a:lnTo>
                    <a:pt x="17" y="440"/>
                  </a:lnTo>
                  <a:lnTo>
                    <a:pt x="22" y="454"/>
                  </a:lnTo>
                  <a:lnTo>
                    <a:pt x="28" y="467"/>
                  </a:lnTo>
                  <a:lnTo>
                    <a:pt x="35" y="478"/>
                  </a:lnTo>
                  <a:lnTo>
                    <a:pt x="44" y="489"/>
                  </a:lnTo>
                  <a:lnTo>
                    <a:pt x="64" y="507"/>
                  </a:lnTo>
                  <a:lnTo>
                    <a:pt x="73" y="513"/>
                  </a:lnTo>
                  <a:lnTo>
                    <a:pt x="86" y="519"/>
                  </a:lnTo>
                  <a:lnTo>
                    <a:pt x="97" y="523"/>
                  </a:lnTo>
                  <a:lnTo>
                    <a:pt x="108" y="527"/>
                  </a:lnTo>
                  <a:lnTo>
                    <a:pt x="129" y="533"/>
                  </a:lnTo>
                  <a:lnTo>
                    <a:pt x="146" y="537"/>
                  </a:lnTo>
                  <a:lnTo>
                    <a:pt x="162" y="537"/>
                  </a:lnTo>
                  <a:lnTo>
                    <a:pt x="979" y="562"/>
                  </a:lnTo>
                  <a:lnTo>
                    <a:pt x="1118" y="527"/>
                  </a:lnTo>
                  <a:lnTo>
                    <a:pt x="1122" y="617"/>
                  </a:lnTo>
                  <a:lnTo>
                    <a:pt x="1213" y="560"/>
                  </a:lnTo>
                  <a:lnTo>
                    <a:pt x="1224" y="530"/>
                  </a:lnTo>
                  <a:lnTo>
                    <a:pt x="1230" y="515"/>
                  </a:lnTo>
                  <a:lnTo>
                    <a:pt x="1238" y="500"/>
                  </a:lnTo>
                  <a:lnTo>
                    <a:pt x="1247" y="483"/>
                  </a:lnTo>
                  <a:lnTo>
                    <a:pt x="1257" y="464"/>
                  </a:lnTo>
                  <a:lnTo>
                    <a:pt x="1268" y="447"/>
                  </a:lnTo>
                  <a:lnTo>
                    <a:pt x="1282" y="428"/>
                  </a:lnTo>
                  <a:lnTo>
                    <a:pt x="1297" y="412"/>
                  </a:lnTo>
                  <a:lnTo>
                    <a:pt x="1314" y="396"/>
                  </a:lnTo>
                  <a:lnTo>
                    <a:pt x="1322" y="390"/>
                  </a:lnTo>
                  <a:lnTo>
                    <a:pt x="1332" y="383"/>
                  </a:lnTo>
                  <a:lnTo>
                    <a:pt x="1341" y="377"/>
                  </a:lnTo>
                  <a:lnTo>
                    <a:pt x="1351" y="372"/>
                  </a:lnTo>
                  <a:lnTo>
                    <a:pt x="1362" y="366"/>
                  </a:lnTo>
                  <a:lnTo>
                    <a:pt x="1373" y="363"/>
                  </a:lnTo>
                  <a:lnTo>
                    <a:pt x="1395" y="358"/>
                  </a:lnTo>
                  <a:lnTo>
                    <a:pt x="1442" y="357"/>
                  </a:lnTo>
                  <a:lnTo>
                    <a:pt x="1486" y="359"/>
                  </a:lnTo>
                  <a:lnTo>
                    <a:pt x="1527" y="370"/>
                  </a:lnTo>
                  <a:lnTo>
                    <a:pt x="1547" y="377"/>
                  </a:lnTo>
                  <a:lnTo>
                    <a:pt x="1566" y="385"/>
                  </a:lnTo>
                  <a:lnTo>
                    <a:pt x="1584" y="395"/>
                  </a:lnTo>
                  <a:lnTo>
                    <a:pt x="1592" y="399"/>
                  </a:lnTo>
                  <a:lnTo>
                    <a:pt x="1599" y="405"/>
                  </a:lnTo>
                  <a:lnTo>
                    <a:pt x="1626" y="428"/>
                  </a:lnTo>
                  <a:lnTo>
                    <a:pt x="1648" y="454"/>
                  </a:lnTo>
                  <a:lnTo>
                    <a:pt x="1662" y="485"/>
                  </a:lnTo>
                  <a:lnTo>
                    <a:pt x="1673" y="516"/>
                  </a:lnTo>
                  <a:lnTo>
                    <a:pt x="1682" y="545"/>
                  </a:lnTo>
                  <a:lnTo>
                    <a:pt x="1693" y="599"/>
                  </a:lnTo>
                  <a:lnTo>
                    <a:pt x="1701" y="651"/>
                  </a:lnTo>
                  <a:lnTo>
                    <a:pt x="2623" y="560"/>
                  </a:lnTo>
                  <a:lnTo>
                    <a:pt x="2634" y="507"/>
                  </a:lnTo>
                  <a:lnTo>
                    <a:pt x="1931" y="526"/>
                  </a:lnTo>
                  <a:lnTo>
                    <a:pt x="1917" y="511"/>
                  </a:lnTo>
                  <a:lnTo>
                    <a:pt x="1899" y="493"/>
                  </a:lnTo>
                  <a:lnTo>
                    <a:pt x="1877" y="472"/>
                  </a:lnTo>
                  <a:lnTo>
                    <a:pt x="1863" y="460"/>
                  </a:lnTo>
                  <a:lnTo>
                    <a:pt x="1850" y="446"/>
                  </a:lnTo>
                  <a:lnTo>
                    <a:pt x="1833" y="432"/>
                  </a:lnTo>
                  <a:lnTo>
                    <a:pt x="1817" y="418"/>
                  </a:lnTo>
                  <a:lnTo>
                    <a:pt x="1800" y="403"/>
                  </a:lnTo>
                  <a:lnTo>
                    <a:pt x="1784" y="388"/>
                  </a:lnTo>
                  <a:lnTo>
                    <a:pt x="1764" y="373"/>
                  </a:lnTo>
                  <a:lnTo>
                    <a:pt x="1745" y="358"/>
                  </a:lnTo>
                  <a:lnTo>
                    <a:pt x="1726" y="341"/>
                  </a:lnTo>
                  <a:lnTo>
                    <a:pt x="1716" y="335"/>
                  </a:lnTo>
                  <a:lnTo>
                    <a:pt x="1705" y="326"/>
                  </a:lnTo>
                  <a:lnTo>
                    <a:pt x="1695" y="319"/>
                  </a:lnTo>
                  <a:lnTo>
                    <a:pt x="1684" y="313"/>
                  </a:lnTo>
                  <a:lnTo>
                    <a:pt x="1675" y="306"/>
                  </a:lnTo>
                  <a:lnTo>
                    <a:pt x="1664" y="297"/>
                  </a:lnTo>
                  <a:lnTo>
                    <a:pt x="1655" y="290"/>
                  </a:lnTo>
                  <a:lnTo>
                    <a:pt x="1646" y="284"/>
                  </a:lnTo>
                  <a:lnTo>
                    <a:pt x="1635" y="278"/>
                  </a:lnTo>
                  <a:lnTo>
                    <a:pt x="1625" y="271"/>
                  </a:lnTo>
                  <a:lnTo>
                    <a:pt x="1614" y="266"/>
                  </a:lnTo>
                  <a:lnTo>
                    <a:pt x="1604" y="259"/>
                  </a:lnTo>
                  <a:lnTo>
                    <a:pt x="1593" y="253"/>
                  </a:lnTo>
                  <a:lnTo>
                    <a:pt x="1584" y="249"/>
                  </a:lnTo>
                  <a:lnTo>
                    <a:pt x="1573" y="244"/>
                  </a:lnTo>
                  <a:lnTo>
                    <a:pt x="1563" y="240"/>
                  </a:lnTo>
                  <a:lnTo>
                    <a:pt x="1553" y="235"/>
                  </a:lnTo>
                  <a:lnTo>
                    <a:pt x="1544" y="231"/>
                  </a:lnTo>
                  <a:lnTo>
                    <a:pt x="1524" y="224"/>
                  </a:lnTo>
                  <a:lnTo>
                    <a:pt x="1505" y="219"/>
                  </a:lnTo>
                  <a:lnTo>
                    <a:pt x="1487" y="215"/>
                  </a:lnTo>
                  <a:lnTo>
                    <a:pt x="1471" y="213"/>
                  </a:lnTo>
                  <a:lnTo>
                    <a:pt x="1436" y="216"/>
                  </a:lnTo>
                  <a:lnTo>
                    <a:pt x="1407" y="226"/>
                  </a:lnTo>
                  <a:lnTo>
                    <a:pt x="1392" y="231"/>
                  </a:lnTo>
                  <a:lnTo>
                    <a:pt x="1377" y="237"/>
                  </a:lnTo>
                  <a:lnTo>
                    <a:pt x="1362" y="244"/>
                  </a:lnTo>
                  <a:lnTo>
                    <a:pt x="1348" y="252"/>
                  </a:lnTo>
                  <a:lnTo>
                    <a:pt x="1334" y="259"/>
                  </a:lnTo>
                  <a:lnTo>
                    <a:pt x="1321" y="267"/>
                  </a:lnTo>
                  <a:lnTo>
                    <a:pt x="1307" y="277"/>
                  </a:lnTo>
                  <a:lnTo>
                    <a:pt x="1300" y="282"/>
                  </a:lnTo>
                  <a:lnTo>
                    <a:pt x="1293" y="286"/>
                  </a:lnTo>
                  <a:lnTo>
                    <a:pt x="1286" y="290"/>
                  </a:lnTo>
                  <a:lnTo>
                    <a:pt x="1279" y="296"/>
                  </a:lnTo>
                  <a:lnTo>
                    <a:pt x="1272" y="299"/>
                  </a:lnTo>
                  <a:lnTo>
                    <a:pt x="1267" y="304"/>
                  </a:lnTo>
                  <a:lnTo>
                    <a:pt x="1260" y="308"/>
                  </a:lnTo>
                  <a:lnTo>
                    <a:pt x="1254" y="313"/>
                  </a:lnTo>
                  <a:lnTo>
                    <a:pt x="1247" y="318"/>
                  </a:lnTo>
                  <a:lnTo>
                    <a:pt x="1241" y="322"/>
                  </a:lnTo>
                  <a:lnTo>
                    <a:pt x="1234" y="328"/>
                  </a:lnTo>
                  <a:lnTo>
                    <a:pt x="1228" y="332"/>
                  </a:lnTo>
                  <a:lnTo>
                    <a:pt x="1223" y="336"/>
                  </a:lnTo>
                  <a:lnTo>
                    <a:pt x="1217" y="340"/>
                  </a:lnTo>
                  <a:lnTo>
                    <a:pt x="1212" y="344"/>
                  </a:lnTo>
                  <a:lnTo>
                    <a:pt x="1206" y="350"/>
                  </a:lnTo>
                  <a:lnTo>
                    <a:pt x="1194" y="358"/>
                  </a:lnTo>
                  <a:lnTo>
                    <a:pt x="1184" y="366"/>
                  </a:lnTo>
                  <a:lnTo>
                    <a:pt x="1173" y="373"/>
                  </a:lnTo>
                  <a:lnTo>
                    <a:pt x="1163" y="380"/>
                  </a:lnTo>
                  <a:lnTo>
                    <a:pt x="1154" y="385"/>
                  </a:lnTo>
                  <a:lnTo>
                    <a:pt x="1146" y="390"/>
                  </a:lnTo>
                  <a:lnTo>
                    <a:pt x="1137" y="395"/>
                  </a:lnTo>
                  <a:lnTo>
                    <a:pt x="1121" y="402"/>
                  </a:lnTo>
                  <a:lnTo>
                    <a:pt x="1107" y="405"/>
                  </a:lnTo>
                  <a:lnTo>
                    <a:pt x="1096" y="402"/>
                  </a:lnTo>
                  <a:lnTo>
                    <a:pt x="1086" y="395"/>
                  </a:lnTo>
                  <a:lnTo>
                    <a:pt x="1077" y="373"/>
                  </a:lnTo>
                  <a:lnTo>
                    <a:pt x="1072" y="351"/>
                  </a:lnTo>
                  <a:lnTo>
                    <a:pt x="1075" y="329"/>
                  </a:lnTo>
                  <a:lnTo>
                    <a:pt x="1082" y="311"/>
                  </a:lnTo>
                  <a:lnTo>
                    <a:pt x="1092" y="293"/>
                  </a:lnTo>
                  <a:lnTo>
                    <a:pt x="1099" y="281"/>
                  </a:lnTo>
                  <a:lnTo>
                    <a:pt x="1108" y="267"/>
                  </a:lnTo>
                  <a:lnTo>
                    <a:pt x="1112" y="165"/>
                  </a:lnTo>
                  <a:lnTo>
                    <a:pt x="1088" y="145"/>
                  </a:lnTo>
                  <a:lnTo>
                    <a:pt x="1078" y="138"/>
                  </a:lnTo>
                  <a:lnTo>
                    <a:pt x="1068" y="129"/>
                  </a:lnTo>
                  <a:lnTo>
                    <a:pt x="1061" y="124"/>
                  </a:lnTo>
                  <a:lnTo>
                    <a:pt x="1056" y="121"/>
                  </a:lnTo>
                  <a:lnTo>
                    <a:pt x="1050" y="117"/>
                  </a:lnTo>
                  <a:lnTo>
                    <a:pt x="1045" y="138"/>
                  </a:lnTo>
                  <a:lnTo>
                    <a:pt x="1035" y="158"/>
                  </a:lnTo>
                  <a:lnTo>
                    <a:pt x="1028" y="169"/>
                  </a:lnTo>
                  <a:lnTo>
                    <a:pt x="1019" y="182"/>
                  </a:lnTo>
                  <a:lnTo>
                    <a:pt x="1002" y="201"/>
                  </a:lnTo>
                  <a:lnTo>
                    <a:pt x="990" y="212"/>
                  </a:lnTo>
                  <a:lnTo>
                    <a:pt x="977" y="216"/>
                  </a:lnTo>
                  <a:lnTo>
                    <a:pt x="972" y="275"/>
                  </a:lnTo>
                  <a:lnTo>
                    <a:pt x="964" y="297"/>
                  </a:lnTo>
                  <a:lnTo>
                    <a:pt x="958" y="310"/>
                  </a:lnTo>
                  <a:lnTo>
                    <a:pt x="951" y="321"/>
                  </a:lnTo>
                  <a:lnTo>
                    <a:pt x="933" y="337"/>
                  </a:lnTo>
                  <a:lnTo>
                    <a:pt x="922" y="344"/>
                  </a:lnTo>
                  <a:lnTo>
                    <a:pt x="908" y="350"/>
                  </a:lnTo>
                  <a:lnTo>
                    <a:pt x="881" y="355"/>
                  </a:lnTo>
                  <a:lnTo>
                    <a:pt x="858" y="357"/>
                  </a:lnTo>
                  <a:lnTo>
                    <a:pt x="838" y="352"/>
                  </a:lnTo>
                  <a:lnTo>
                    <a:pt x="822" y="346"/>
                  </a:lnTo>
                  <a:lnTo>
                    <a:pt x="796" y="321"/>
                  </a:lnTo>
                  <a:lnTo>
                    <a:pt x="783" y="303"/>
                  </a:lnTo>
                  <a:lnTo>
                    <a:pt x="773" y="282"/>
                  </a:lnTo>
                  <a:lnTo>
                    <a:pt x="768" y="259"/>
                  </a:lnTo>
                  <a:lnTo>
                    <a:pt x="767" y="235"/>
                  </a:lnTo>
                  <a:lnTo>
                    <a:pt x="769" y="212"/>
                  </a:lnTo>
                  <a:lnTo>
                    <a:pt x="775" y="190"/>
                  </a:lnTo>
                  <a:lnTo>
                    <a:pt x="782" y="172"/>
                  </a:lnTo>
                  <a:lnTo>
                    <a:pt x="789" y="157"/>
                  </a:lnTo>
                  <a:lnTo>
                    <a:pt x="796" y="143"/>
                  </a:lnTo>
                  <a:lnTo>
                    <a:pt x="733" y="0"/>
                  </a:lnTo>
                  <a:lnTo>
                    <a:pt x="707" y="500"/>
                  </a:lnTo>
                  <a:lnTo>
                    <a:pt x="426" y="491"/>
                  </a:lnTo>
                  <a:lnTo>
                    <a:pt x="390" y="380"/>
                  </a:lnTo>
                  <a:lnTo>
                    <a:pt x="383" y="385"/>
                  </a:lnTo>
                  <a:lnTo>
                    <a:pt x="375" y="390"/>
                  </a:lnTo>
                  <a:lnTo>
                    <a:pt x="364" y="396"/>
                  </a:lnTo>
                  <a:lnTo>
                    <a:pt x="350" y="405"/>
                  </a:lnTo>
                  <a:lnTo>
                    <a:pt x="335" y="413"/>
                  </a:lnTo>
                  <a:lnTo>
                    <a:pt x="317" y="420"/>
                  </a:lnTo>
                  <a:lnTo>
                    <a:pt x="301" y="427"/>
                  </a:lnTo>
                  <a:lnTo>
                    <a:pt x="282" y="435"/>
                  </a:lnTo>
                  <a:lnTo>
                    <a:pt x="261" y="438"/>
                  </a:lnTo>
                  <a:lnTo>
                    <a:pt x="221" y="440"/>
                  </a:lnTo>
                  <a:lnTo>
                    <a:pt x="184" y="429"/>
                  </a:lnTo>
                  <a:lnTo>
                    <a:pt x="152" y="403"/>
                  </a:lnTo>
                  <a:lnTo>
                    <a:pt x="140" y="384"/>
                  </a:lnTo>
                  <a:lnTo>
                    <a:pt x="127" y="366"/>
                  </a:lnTo>
                  <a:lnTo>
                    <a:pt x="118" y="350"/>
                  </a:lnTo>
                  <a:lnTo>
                    <a:pt x="109" y="332"/>
                  </a:lnTo>
                  <a:lnTo>
                    <a:pt x="93" y="267"/>
                  </a:lnTo>
                  <a:lnTo>
                    <a:pt x="95" y="212"/>
                  </a:lnTo>
                  <a:lnTo>
                    <a:pt x="104" y="187"/>
                  </a:lnTo>
                  <a:lnTo>
                    <a:pt x="113" y="167"/>
                  </a:lnTo>
                  <a:lnTo>
                    <a:pt x="127" y="145"/>
                  </a:lnTo>
                  <a:lnTo>
                    <a:pt x="146" y="123"/>
                  </a:lnTo>
                  <a:lnTo>
                    <a:pt x="170" y="99"/>
                  </a:lnTo>
                  <a:lnTo>
                    <a:pt x="193" y="76"/>
                  </a:lnTo>
                  <a:lnTo>
                    <a:pt x="214" y="55"/>
                  </a:lnTo>
                  <a:lnTo>
                    <a:pt x="232" y="39"/>
                  </a:lnTo>
                  <a:lnTo>
                    <a:pt x="248" y="24"/>
                  </a:lnTo>
                  <a:lnTo>
                    <a:pt x="248" y="24"/>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58" name="Freeform 186"/>
            <p:cNvSpPr>
              <a:spLocks/>
            </p:cNvSpPr>
            <p:nvPr/>
          </p:nvSpPr>
          <p:spPr bwMode="auto">
            <a:xfrm>
              <a:off x="1251" y="3104"/>
              <a:ext cx="389" cy="88"/>
            </a:xfrm>
            <a:custGeom>
              <a:avLst/>
              <a:gdLst/>
              <a:ahLst/>
              <a:cxnLst>
                <a:cxn ang="0">
                  <a:pos x="35" y="16"/>
                </a:cxn>
                <a:cxn ang="0">
                  <a:pos x="10" y="55"/>
                </a:cxn>
                <a:cxn ang="0">
                  <a:pos x="2" y="123"/>
                </a:cxn>
                <a:cxn ang="0">
                  <a:pos x="15" y="154"/>
                </a:cxn>
                <a:cxn ang="0">
                  <a:pos x="33" y="170"/>
                </a:cxn>
                <a:cxn ang="0">
                  <a:pos x="54" y="181"/>
                </a:cxn>
                <a:cxn ang="0">
                  <a:pos x="97" y="195"/>
                </a:cxn>
                <a:cxn ang="0">
                  <a:pos x="153" y="207"/>
                </a:cxn>
                <a:cxn ang="0">
                  <a:pos x="224" y="218"/>
                </a:cxn>
                <a:cxn ang="0">
                  <a:pos x="303" y="229"/>
                </a:cxn>
                <a:cxn ang="0">
                  <a:pos x="392" y="238"/>
                </a:cxn>
                <a:cxn ang="0">
                  <a:pos x="484" y="246"/>
                </a:cxn>
                <a:cxn ang="0">
                  <a:pos x="673" y="258"/>
                </a:cxn>
                <a:cxn ang="0">
                  <a:pos x="930" y="264"/>
                </a:cxn>
                <a:cxn ang="0">
                  <a:pos x="1093" y="254"/>
                </a:cxn>
                <a:cxn ang="0">
                  <a:pos x="1147" y="207"/>
                </a:cxn>
                <a:cxn ang="0">
                  <a:pos x="1169" y="95"/>
                </a:cxn>
                <a:cxn ang="0">
                  <a:pos x="1150" y="110"/>
                </a:cxn>
                <a:cxn ang="0">
                  <a:pos x="1132" y="122"/>
                </a:cxn>
                <a:cxn ang="0">
                  <a:pos x="1107" y="134"/>
                </a:cxn>
                <a:cxn ang="0">
                  <a:pos x="1074" y="147"/>
                </a:cxn>
                <a:cxn ang="0">
                  <a:pos x="1032" y="159"/>
                </a:cxn>
                <a:cxn ang="0">
                  <a:pos x="983" y="169"/>
                </a:cxn>
                <a:cxn ang="0">
                  <a:pos x="875" y="176"/>
                </a:cxn>
                <a:cxn ang="0">
                  <a:pos x="469" y="169"/>
                </a:cxn>
                <a:cxn ang="0">
                  <a:pos x="259" y="154"/>
                </a:cxn>
                <a:cxn ang="0">
                  <a:pos x="148" y="140"/>
                </a:cxn>
                <a:cxn ang="0">
                  <a:pos x="76" y="122"/>
                </a:cxn>
                <a:cxn ang="0">
                  <a:pos x="46" y="89"/>
                </a:cxn>
                <a:cxn ang="0">
                  <a:pos x="44" y="51"/>
                </a:cxn>
                <a:cxn ang="0">
                  <a:pos x="61" y="20"/>
                </a:cxn>
                <a:cxn ang="0">
                  <a:pos x="80" y="1"/>
                </a:cxn>
                <a:cxn ang="0">
                  <a:pos x="48" y="0"/>
                </a:cxn>
              </a:cxnLst>
              <a:rect l="0" t="0" r="r" b="b"/>
              <a:pathLst>
                <a:path w="1169" h="264">
                  <a:moveTo>
                    <a:pt x="48" y="0"/>
                  </a:moveTo>
                  <a:lnTo>
                    <a:pt x="35" y="16"/>
                  </a:lnTo>
                  <a:lnTo>
                    <a:pt x="22" y="33"/>
                  </a:lnTo>
                  <a:lnTo>
                    <a:pt x="10" y="55"/>
                  </a:lnTo>
                  <a:lnTo>
                    <a:pt x="0" y="108"/>
                  </a:lnTo>
                  <a:lnTo>
                    <a:pt x="2" y="123"/>
                  </a:lnTo>
                  <a:lnTo>
                    <a:pt x="9" y="139"/>
                  </a:lnTo>
                  <a:lnTo>
                    <a:pt x="15" y="154"/>
                  </a:lnTo>
                  <a:lnTo>
                    <a:pt x="29" y="168"/>
                  </a:lnTo>
                  <a:lnTo>
                    <a:pt x="33" y="170"/>
                  </a:lnTo>
                  <a:lnTo>
                    <a:pt x="39" y="176"/>
                  </a:lnTo>
                  <a:lnTo>
                    <a:pt x="54" y="181"/>
                  </a:lnTo>
                  <a:lnTo>
                    <a:pt x="72" y="188"/>
                  </a:lnTo>
                  <a:lnTo>
                    <a:pt x="97" y="195"/>
                  </a:lnTo>
                  <a:lnTo>
                    <a:pt x="123" y="201"/>
                  </a:lnTo>
                  <a:lnTo>
                    <a:pt x="153" y="207"/>
                  </a:lnTo>
                  <a:lnTo>
                    <a:pt x="186" y="213"/>
                  </a:lnTo>
                  <a:lnTo>
                    <a:pt x="224" y="218"/>
                  </a:lnTo>
                  <a:lnTo>
                    <a:pt x="262" y="224"/>
                  </a:lnTo>
                  <a:lnTo>
                    <a:pt x="303" y="229"/>
                  </a:lnTo>
                  <a:lnTo>
                    <a:pt x="346" y="234"/>
                  </a:lnTo>
                  <a:lnTo>
                    <a:pt x="392" y="238"/>
                  </a:lnTo>
                  <a:lnTo>
                    <a:pt x="437" y="243"/>
                  </a:lnTo>
                  <a:lnTo>
                    <a:pt x="484" y="246"/>
                  </a:lnTo>
                  <a:lnTo>
                    <a:pt x="579" y="253"/>
                  </a:lnTo>
                  <a:lnTo>
                    <a:pt x="673" y="258"/>
                  </a:lnTo>
                  <a:lnTo>
                    <a:pt x="765" y="261"/>
                  </a:lnTo>
                  <a:lnTo>
                    <a:pt x="930" y="264"/>
                  </a:lnTo>
                  <a:lnTo>
                    <a:pt x="1054" y="261"/>
                  </a:lnTo>
                  <a:lnTo>
                    <a:pt x="1093" y="254"/>
                  </a:lnTo>
                  <a:lnTo>
                    <a:pt x="1114" y="247"/>
                  </a:lnTo>
                  <a:lnTo>
                    <a:pt x="1147" y="207"/>
                  </a:lnTo>
                  <a:lnTo>
                    <a:pt x="1163" y="155"/>
                  </a:lnTo>
                  <a:lnTo>
                    <a:pt x="1169" y="95"/>
                  </a:lnTo>
                  <a:lnTo>
                    <a:pt x="1156" y="104"/>
                  </a:lnTo>
                  <a:lnTo>
                    <a:pt x="1150" y="110"/>
                  </a:lnTo>
                  <a:lnTo>
                    <a:pt x="1143" y="115"/>
                  </a:lnTo>
                  <a:lnTo>
                    <a:pt x="1132" y="122"/>
                  </a:lnTo>
                  <a:lnTo>
                    <a:pt x="1121" y="128"/>
                  </a:lnTo>
                  <a:lnTo>
                    <a:pt x="1107" y="134"/>
                  </a:lnTo>
                  <a:lnTo>
                    <a:pt x="1090" y="141"/>
                  </a:lnTo>
                  <a:lnTo>
                    <a:pt x="1074" y="147"/>
                  </a:lnTo>
                  <a:lnTo>
                    <a:pt x="1054" y="154"/>
                  </a:lnTo>
                  <a:lnTo>
                    <a:pt x="1032" y="159"/>
                  </a:lnTo>
                  <a:lnTo>
                    <a:pt x="1009" y="163"/>
                  </a:lnTo>
                  <a:lnTo>
                    <a:pt x="983" y="169"/>
                  </a:lnTo>
                  <a:lnTo>
                    <a:pt x="955" y="172"/>
                  </a:lnTo>
                  <a:lnTo>
                    <a:pt x="875" y="176"/>
                  </a:lnTo>
                  <a:lnTo>
                    <a:pt x="758" y="177"/>
                  </a:lnTo>
                  <a:lnTo>
                    <a:pt x="469" y="169"/>
                  </a:lnTo>
                  <a:lnTo>
                    <a:pt x="325" y="161"/>
                  </a:lnTo>
                  <a:lnTo>
                    <a:pt x="259" y="154"/>
                  </a:lnTo>
                  <a:lnTo>
                    <a:pt x="199" y="147"/>
                  </a:lnTo>
                  <a:lnTo>
                    <a:pt x="148" y="140"/>
                  </a:lnTo>
                  <a:lnTo>
                    <a:pt x="106" y="132"/>
                  </a:lnTo>
                  <a:lnTo>
                    <a:pt x="76" y="122"/>
                  </a:lnTo>
                  <a:lnTo>
                    <a:pt x="60" y="111"/>
                  </a:lnTo>
                  <a:lnTo>
                    <a:pt x="46" y="89"/>
                  </a:lnTo>
                  <a:lnTo>
                    <a:pt x="43" y="70"/>
                  </a:lnTo>
                  <a:lnTo>
                    <a:pt x="44" y="51"/>
                  </a:lnTo>
                  <a:lnTo>
                    <a:pt x="51" y="34"/>
                  </a:lnTo>
                  <a:lnTo>
                    <a:pt x="61" y="20"/>
                  </a:lnTo>
                  <a:lnTo>
                    <a:pt x="69" y="9"/>
                  </a:lnTo>
                  <a:lnTo>
                    <a:pt x="80" y="1"/>
                  </a:lnTo>
                  <a:lnTo>
                    <a:pt x="48" y="0"/>
                  </a:lnTo>
                  <a:lnTo>
                    <a:pt x="48" y="0"/>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59" name="Freeform 187"/>
            <p:cNvSpPr>
              <a:spLocks/>
            </p:cNvSpPr>
            <p:nvPr/>
          </p:nvSpPr>
          <p:spPr bwMode="auto">
            <a:xfrm>
              <a:off x="1342" y="3170"/>
              <a:ext cx="166" cy="72"/>
            </a:xfrm>
            <a:custGeom>
              <a:avLst/>
              <a:gdLst/>
              <a:ahLst/>
              <a:cxnLst>
                <a:cxn ang="0">
                  <a:pos x="0" y="0"/>
                </a:cxn>
                <a:cxn ang="0">
                  <a:pos x="4" y="19"/>
                </a:cxn>
                <a:cxn ang="0">
                  <a:pos x="8" y="41"/>
                </a:cxn>
                <a:cxn ang="0">
                  <a:pos x="18" y="69"/>
                </a:cxn>
                <a:cxn ang="0">
                  <a:pos x="25" y="84"/>
                </a:cxn>
                <a:cxn ang="0">
                  <a:pos x="33" y="99"/>
                </a:cxn>
                <a:cxn ang="0">
                  <a:pos x="41" y="114"/>
                </a:cxn>
                <a:cxn ang="0">
                  <a:pos x="54" y="130"/>
                </a:cxn>
                <a:cxn ang="0">
                  <a:pos x="66" y="143"/>
                </a:cxn>
                <a:cxn ang="0">
                  <a:pos x="81" y="157"/>
                </a:cxn>
                <a:cxn ang="0">
                  <a:pos x="90" y="164"/>
                </a:cxn>
                <a:cxn ang="0">
                  <a:pos x="99" y="169"/>
                </a:cxn>
                <a:cxn ang="0">
                  <a:pos x="108" y="176"/>
                </a:cxn>
                <a:cxn ang="0">
                  <a:pos x="119" y="182"/>
                </a:cxn>
                <a:cxn ang="0">
                  <a:pos x="128" y="187"/>
                </a:cxn>
                <a:cxn ang="0">
                  <a:pos x="139" y="191"/>
                </a:cxn>
                <a:cxn ang="0">
                  <a:pos x="149" y="196"/>
                </a:cxn>
                <a:cxn ang="0">
                  <a:pos x="160" y="200"/>
                </a:cxn>
                <a:cxn ang="0">
                  <a:pos x="182" y="207"/>
                </a:cxn>
                <a:cxn ang="0">
                  <a:pos x="203" y="211"/>
                </a:cxn>
                <a:cxn ang="0">
                  <a:pos x="245" y="215"/>
                </a:cxn>
                <a:cxn ang="0">
                  <a:pos x="285" y="215"/>
                </a:cxn>
                <a:cxn ang="0">
                  <a:pos x="324" y="209"/>
                </a:cxn>
                <a:cxn ang="0">
                  <a:pos x="357" y="201"/>
                </a:cxn>
                <a:cxn ang="0">
                  <a:pos x="372" y="197"/>
                </a:cxn>
                <a:cxn ang="0">
                  <a:pos x="386" y="191"/>
                </a:cxn>
                <a:cxn ang="0">
                  <a:pos x="397" y="185"/>
                </a:cxn>
                <a:cxn ang="0">
                  <a:pos x="408" y="178"/>
                </a:cxn>
                <a:cxn ang="0">
                  <a:pos x="426" y="161"/>
                </a:cxn>
                <a:cxn ang="0">
                  <a:pos x="444" y="141"/>
                </a:cxn>
                <a:cxn ang="0">
                  <a:pos x="459" y="117"/>
                </a:cxn>
                <a:cxn ang="0">
                  <a:pos x="471" y="92"/>
                </a:cxn>
                <a:cxn ang="0">
                  <a:pos x="484" y="70"/>
                </a:cxn>
                <a:cxn ang="0">
                  <a:pos x="492" y="52"/>
                </a:cxn>
                <a:cxn ang="0">
                  <a:pos x="499" y="35"/>
                </a:cxn>
                <a:cxn ang="0">
                  <a:pos x="0" y="0"/>
                </a:cxn>
                <a:cxn ang="0">
                  <a:pos x="0" y="0"/>
                </a:cxn>
              </a:cxnLst>
              <a:rect l="0" t="0" r="r" b="b"/>
              <a:pathLst>
                <a:path w="499" h="215">
                  <a:moveTo>
                    <a:pt x="0" y="0"/>
                  </a:moveTo>
                  <a:lnTo>
                    <a:pt x="4" y="19"/>
                  </a:lnTo>
                  <a:lnTo>
                    <a:pt x="8" y="41"/>
                  </a:lnTo>
                  <a:lnTo>
                    <a:pt x="18" y="69"/>
                  </a:lnTo>
                  <a:lnTo>
                    <a:pt x="25" y="84"/>
                  </a:lnTo>
                  <a:lnTo>
                    <a:pt x="33" y="99"/>
                  </a:lnTo>
                  <a:lnTo>
                    <a:pt x="41" y="114"/>
                  </a:lnTo>
                  <a:lnTo>
                    <a:pt x="54" y="130"/>
                  </a:lnTo>
                  <a:lnTo>
                    <a:pt x="66" y="143"/>
                  </a:lnTo>
                  <a:lnTo>
                    <a:pt x="81" y="157"/>
                  </a:lnTo>
                  <a:lnTo>
                    <a:pt x="90" y="164"/>
                  </a:lnTo>
                  <a:lnTo>
                    <a:pt x="99" y="169"/>
                  </a:lnTo>
                  <a:lnTo>
                    <a:pt x="108" y="176"/>
                  </a:lnTo>
                  <a:lnTo>
                    <a:pt x="119" y="182"/>
                  </a:lnTo>
                  <a:lnTo>
                    <a:pt x="128" y="187"/>
                  </a:lnTo>
                  <a:lnTo>
                    <a:pt x="139" y="191"/>
                  </a:lnTo>
                  <a:lnTo>
                    <a:pt x="149" y="196"/>
                  </a:lnTo>
                  <a:lnTo>
                    <a:pt x="160" y="200"/>
                  </a:lnTo>
                  <a:lnTo>
                    <a:pt x="182" y="207"/>
                  </a:lnTo>
                  <a:lnTo>
                    <a:pt x="203" y="211"/>
                  </a:lnTo>
                  <a:lnTo>
                    <a:pt x="245" y="215"/>
                  </a:lnTo>
                  <a:lnTo>
                    <a:pt x="285" y="215"/>
                  </a:lnTo>
                  <a:lnTo>
                    <a:pt x="324" y="209"/>
                  </a:lnTo>
                  <a:lnTo>
                    <a:pt x="357" y="201"/>
                  </a:lnTo>
                  <a:lnTo>
                    <a:pt x="372" y="197"/>
                  </a:lnTo>
                  <a:lnTo>
                    <a:pt x="386" y="191"/>
                  </a:lnTo>
                  <a:lnTo>
                    <a:pt x="397" y="185"/>
                  </a:lnTo>
                  <a:lnTo>
                    <a:pt x="408" y="178"/>
                  </a:lnTo>
                  <a:lnTo>
                    <a:pt x="426" y="161"/>
                  </a:lnTo>
                  <a:lnTo>
                    <a:pt x="444" y="141"/>
                  </a:lnTo>
                  <a:lnTo>
                    <a:pt x="459" y="117"/>
                  </a:lnTo>
                  <a:lnTo>
                    <a:pt x="471" y="92"/>
                  </a:lnTo>
                  <a:lnTo>
                    <a:pt x="484" y="70"/>
                  </a:lnTo>
                  <a:lnTo>
                    <a:pt x="492" y="52"/>
                  </a:lnTo>
                  <a:lnTo>
                    <a:pt x="499" y="35"/>
                  </a:lnTo>
                  <a:lnTo>
                    <a:pt x="0" y="0"/>
                  </a:lnTo>
                  <a:lnTo>
                    <a:pt x="0" y="0"/>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60" name="Freeform 188"/>
            <p:cNvSpPr>
              <a:spLocks/>
            </p:cNvSpPr>
            <p:nvPr/>
          </p:nvSpPr>
          <p:spPr bwMode="auto">
            <a:xfrm>
              <a:off x="1495" y="2913"/>
              <a:ext cx="730" cy="192"/>
            </a:xfrm>
            <a:custGeom>
              <a:avLst/>
              <a:gdLst/>
              <a:ahLst/>
              <a:cxnLst>
                <a:cxn ang="0">
                  <a:pos x="42" y="266"/>
                </a:cxn>
                <a:cxn ang="0">
                  <a:pos x="57" y="252"/>
                </a:cxn>
                <a:cxn ang="0">
                  <a:pos x="71" y="245"/>
                </a:cxn>
                <a:cxn ang="0">
                  <a:pos x="95" y="237"/>
                </a:cxn>
                <a:cxn ang="0">
                  <a:pos x="135" y="240"/>
                </a:cxn>
                <a:cxn ang="0">
                  <a:pos x="166" y="253"/>
                </a:cxn>
                <a:cxn ang="0">
                  <a:pos x="206" y="284"/>
                </a:cxn>
                <a:cxn ang="0">
                  <a:pos x="232" y="335"/>
                </a:cxn>
                <a:cxn ang="0">
                  <a:pos x="244" y="438"/>
                </a:cxn>
                <a:cxn ang="0">
                  <a:pos x="269" y="406"/>
                </a:cxn>
                <a:cxn ang="0">
                  <a:pos x="284" y="341"/>
                </a:cxn>
                <a:cxn ang="0">
                  <a:pos x="273" y="307"/>
                </a:cxn>
                <a:cxn ang="0">
                  <a:pos x="257" y="278"/>
                </a:cxn>
                <a:cxn ang="0">
                  <a:pos x="239" y="252"/>
                </a:cxn>
                <a:cxn ang="0">
                  <a:pos x="210" y="229"/>
                </a:cxn>
                <a:cxn ang="0">
                  <a:pos x="184" y="218"/>
                </a:cxn>
                <a:cxn ang="0">
                  <a:pos x="146" y="205"/>
                </a:cxn>
                <a:cxn ang="0">
                  <a:pos x="149" y="200"/>
                </a:cxn>
                <a:cxn ang="0">
                  <a:pos x="221" y="193"/>
                </a:cxn>
                <a:cxn ang="0">
                  <a:pos x="287" y="208"/>
                </a:cxn>
                <a:cxn ang="0">
                  <a:pos x="317" y="224"/>
                </a:cxn>
                <a:cxn ang="0">
                  <a:pos x="345" y="249"/>
                </a:cxn>
                <a:cxn ang="0">
                  <a:pos x="357" y="241"/>
                </a:cxn>
                <a:cxn ang="0">
                  <a:pos x="378" y="227"/>
                </a:cxn>
                <a:cxn ang="0">
                  <a:pos x="400" y="215"/>
                </a:cxn>
                <a:cxn ang="0">
                  <a:pos x="418" y="205"/>
                </a:cxn>
                <a:cxn ang="0">
                  <a:pos x="437" y="197"/>
                </a:cxn>
                <a:cxn ang="0">
                  <a:pos x="458" y="190"/>
                </a:cxn>
                <a:cxn ang="0">
                  <a:pos x="492" y="178"/>
                </a:cxn>
                <a:cxn ang="0">
                  <a:pos x="545" y="167"/>
                </a:cxn>
                <a:cxn ang="0">
                  <a:pos x="630" y="163"/>
                </a:cxn>
                <a:cxn ang="0">
                  <a:pos x="831" y="185"/>
                </a:cxn>
                <a:cxn ang="0">
                  <a:pos x="866" y="198"/>
                </a:cxn>
                <a:cxn ang="0">
                  <a:pos x="884" y="208"/>
                </a:cxn>
                <a:cxn ang="0">
                  <a:pos x="904" y="219"/>
                </a:cxn>
                <a:cxn ang="0">
                  <a:pos x="926" y="231"/>
                </a:cxn>
                <a:cxn ang="0">
                  <a:pos x="953" y="246"/>
                </a:cxn>
                <a:cxn ang="0">
                  <a:pos x="973" y="260"/>
                </a:cxn>
                <a:cxn ang="0">
                  <a:pos x="1006" y="286"/>
                </a:cxn>
                <a:cxn ang="0">
                  <a:pos x="1059" y="335"/>
                </a:cxn>
                <a:cxn ang="0">
                  <a:pos x="1085" y="363"/>
                </a:cxn>
                <a:cxn ang="0">
                  <a:pos x="1110" y="390"/>
                </a:cxn>
                <a:cxn ang="0">
                  <a:pos x="1133" y="419"/>
                </a:cxn>
                <a:cxn ang="0">
                  <a:pos x="1155" y="445"/>
                </a:cxn>
                <a:cxn ang="0">
                  <a:pos x="1176" y="472"/>
                </a:cxn>
                <a:cxn ang="0">
                  <a:pos x="1212" y="518"/>
                </a:cxn>
                <a:cxn ang="0">
                  <a:pos x="1236" y="553"/>
                </a:cxn>
                <a:cxn ang="0">
                  <a:pos x="1253" y="575"/>
                </a:cxn>
                <a:cxn ang="0">
                  <a:pos x="1830" y="502"/>
                </a:cxn>
                <a:cxn ang="0">
                  <a:pos x="1819" y="384"/>
                </a:cxn>
                <a:cxn ang="0">
                  <a:pos x="1837" y="313"/>
                </a:cxn>
                <a:cxn ang="0">
                  <a:pos x="1850" y="289"/>
                </a:cxn>
                <a:cxn ang="0">
                  <a:pos x="1865" y="266"/>
                </a:cxn>
                <a:cxn ang="0">
                  <a:pos x="1903" y="222"/>
                </a:cxn>
                <a:cxn ang="0">
                  <a:pos x="1935" y="189"/>
                </a:cxn>
                <a:cxn ang="0">
                  <a:pos x="1968" y="152"/>
                </a:cxn>
                <a:cxn ang="0">
                  <a:pos x="2000" y="124"/>
                </a:cxn>
                <a:cxn ang="0">
                  <a:pos x="2016" y="116"/>
                </a:cxn>
                <a:cxn ang="0">
                  <a:pos x="2062" y="106"/>
                </a:cxn>
                <a:cxn ang="0">
                  <a:pos x="2156" y="99"/>
                </a:cxn>
                <a:cxn ang="0">
                  <a:pos x="2088" y="0"/>
                </a:cxn>
                <a:cxn ang="0">
                  <a:pos x="0" y="94"/>
                </a:cxn>
                <a:cxn ang="0">
                  <a:pos x="33" y="273"/>
                </a:cxn>
              </a:cxnLst>
              <a:rect l="0" t="0" r="r" b="b"/>
              <a:pathLst>
                <a:path w="2189" h="575">
                  <a:moveTo>
                    <a:pt x="33" y="273"/>
                  </a:moveTo>
                  <a:lnTo>
                    <a:pt x="42" y="266"/>
                  </a:lnTo>
                  <a:lnTo>
                    <a:pt x="51" y="258"/>
                  </a:lnTo>
                  <a:lnTo>
                    <a:pt x="57" y="252"/>
                  </a:lnTo>
                  <a:lnTo>
                    <a:pt x="64" y="249"/>
                  </a:lnTo>
                  <a:lnTo>
                    <a:pt x="71" y="245"/>
                  </a:lnTo>
                  <a:lnTo>
                    <a:pt x="79" y="242"/>
                  </a:lnTo>
                  <a:lnTo>
                    <a:pt x="95" y="237"/>
                  </a:lnTo>
                  <a:lnTo>
                    <a:pt x="115" y="235"/>
                  </a:lnTo>
                  <a:lnTo>
                    <a:pt x="135" y="240"/>
                  </a:lnTo>
                  <a:lnTo>
                    <a:pt x="155" y="248"/>
                  </a:lnTo>
                  <a:lnTo>
                    <a:pt x="166" y="253"/>
                  </a:lnTo>
                  <a:lnTo>
                    <a:pt x="174" y="259"/>
                  </a:lnTo>
                  <a:lnTo>
                    <a:pt x="206" y="284"/>
                  </a:lnTo>
                  <a:lnTo>
                    <a:pt x="225" y="311"/>
                  </a:lnTo>
                  <a:lnTo>
                    <a:pt x="232" y="335"/>
                  </a:lnTo>
                  <a:lnTo>
                    <a:pt x="237" y="396"/>
                  </a:lnTo>
                  <a:lnTo>
                    <a:pt x="244" y="438"/>
                  </a:lnTo>
                  <a:lnTo>
                    <a:pt x="251" y="430"/>
                  </a:lnTo>
                  <a:lnTo>
                    <a:pt x="269" y="406"/>
                  </a:lnTo>
                  <a:lnTo>
                    <a:pt x="281" y="374"/>
                  </a:lnTo>
                  <a:lnTo>
                    <a:pt x="284" y="341"/>
                  </a:lnTo>
                  <a:lnTo>
                    <a:pt x="280" y="324"/>
                  </a:lnTo>
                  <a:lnTo>
                    <a:pt x="273" y="307"/>
                  </a:lnTo>
                  <a:lnTo>
                    <a:pt x="266" y="292"/>
                  </a:lnTo>
                  <a:lnTo>
                    <a:pt x="257" y="278"/>
                  </a:lnTo>
                  <a:lnTo>
                    <a:pt x="248" y="264"/>
                  </a:lnTo>
                  <a:lnTo>
                    <a:pt x="239" y="252"/>
                  </a:lnTo>
                  <a:lnTo>
                    <a:pt x="221" y="235"/>
                  </a:lnTo>
                  <a:lnTo>
                    <a:pt x="210" y="229"/>
                  </a:lnTo>
                  <a:lnTo>
                    <a:pt x="197" y="223"/>
                  </a:lnTo>
                  <a:lnTo>
                    <a:pt x="184" y="218"/>
                  </a:lnTo>
                  <a:lnTo>
                    <a:pt x="170" y="212"/>
                  </a:lnTo>
                  <a:lnTo>
                    <a:pt x="146" y="205"/>
                  </a:lnTo>
                  <a:lnTo>
                    <a:pt x="137" y="204"/>
                  </a:lnTo>
                  <a:lnTo>
                    <a:pt x="149" y="200"/>
                  </a:lnTo>
                  <a:lnTo>
                    <a:pt x="179" y="194"/>
                  </a:lnTo>
                  <a:lnTo>
                    <a:pt x="221" y="193"/>
                  </a:lnTo>
                  <a:lnTo>
                    <a:pt x="266" y="200"/>
                  </a:lnTo>
                  <a:lnTo>
                    <a:pt x="287" y="208"/>
                  </a:lnTo>
                  <a:lnTo>
                    <a:pt x="304" y="216"/>
                  </a:lnTo>
                  <a:lnTo>
                    <a:pt x="317" y="224"/>
                  </a:lnTo>
                  <a:lnTo>
                    <a:pt x="328" y="231"/>
                  </a:lnTo>
                  <a:lnTo>
                    <a:pt x="345" y="249"/>
                  </a:lnTo>
                  <a:lnTo>
                    <a:pt x="350" y="245"/>
                  </a:lnTo>
                  <a:lnTo>
                    <a:pt x="357" y="241"/>
                  </a:lnTo>
                  <a:lnTo>
                    <a:pt x="367" y="234"/>
                  </a:lnTo>
                  <a:lnTo>
                    <a:pt x="378" y="227"/>
                  </a:lnTo>
                  <a:lnTo>
                    <a:pt x="393" y="219"/>
                  </a:lnTo>
                  <a:lnTo>
                    <a:pt x="400" y="215"/>
                  </a:lnTo>
                  <a:lnTo>
                    <a:pt x="410" y="211"/>
                  </a:lnTo>
                  <a:lnTo>
                    <a:pt x="418" y="205"/>
                  </a:lnTo>
                  <a:lnTo>
                    <a:pt x="428" y="202"/>
                  </a:lnTo>
                  <a:lnTo>
                    <a:pt x="437" y="197"/>
                  </a:lnTo>
                  <a:lnTo>
                    <a:pt x="447" y="193"/>
                  </a:lnTo>
                  <a:lnTo>
                    <a:pt x="458" y="190"/>
                  </a:lnTo>
                  <a:lnTo>
                    <a:pt x="470" y="185"/>
                  </a:lnTo>
                  <a:lnTo>
                    <a:pt x="492" y="178"/>
                  </a:lnTo>
                  <a:lnTo>
                    <a:pt x="518" y="172"/>
                  </a:lnTo>
                  <a:lnTo>
                    <a:pt x="545" y="167"/>
                  </a:lnTo>
                  <a:lnTo>
                    <a:pt x="572" y="164"/>
                  </a:lnTo>
                  <a:lnTo>
                    <a:pt x="630" y="163"/>
                  </a:lnTo>
                  <a:lnTo>
                    <a:pt x="800" y="175"/>
                  </a:lnTo>
                  <a:lnTo>
                    <a:pt x="831" y="185"/>
                  </a:lnTo>
                  <a:lnTo>
                    <a:pt x="848" y="190"/>
                  </a:lnTo>
                  <a:lnTo>
                    <a:pt x="866" y="198"/>
                  </a:lnTo>
                  <a:lnTo>
                    <a:pt x="875" y="202"/>
                  </a:lnTo>
                  <a:lnTo>
                    <a:pt x="884" y="208"/>
                  </a:lnTo>
                  <a:lnTo>
                    <a:pt x="895" y="212"/>
                  </a:lnTo>
                  <a:lnTo>
                    <a:pt x="904" y="219"/>
                  </a:lnTo>
                  <a:lnTo>
                    <a:pt x="917" y="224"/>
                  </a:lnTo>
                  <a:lnTo>
                    <a:pt x="926" y="231"/>
                  </a:lnTo>
                  <a:lnTo>
                    <a:pt x="940" y="238"/>
                  </a:lnTo>
                  <a:lnTo>
                    <a:pt x="953" y="246"/>
                  </a:lnTo>
                  <a:lnTo>
                    <a:pt x="966" y="256"/>
                  </a:lnTo>
                  <a:lnTo>
                    <a:pt x="973" y="260"/>
                  </a:lnTo>
                  <a:lnTo>
                    <a:pt x="980" y="266"/>
                  </a:lnTo>
                  <a:lnTo>
                    <a:pt x="1006" y="286"/>
                  </a:lnTo>
                  <a:lnTo>
                    <a:pt x="1032" y="311"/>
                  </a:lnTo>
                  <a:lnTo>
                    <a:pt x="1059" y="335"/>
                  </a:lnTo>
                  <a:lnTo>
                    <a:pt x="1072" y="350"/>
                  </a:lnTo>
                  <a:lnTo>
                    <a:pt x="1085" y="363"/>
                  </a:lnTo>
                  <a:lnTo>
                    <a:pt x="1097" y="376"/>
                  </a:lnTo>
                  <a:lnTo>
                    <a:pt x="1110" y="390"/>
                  </a:lnTo>
                  <a:lnTo>
                    <a:pt x="1122" y="403"/>
                  </a:lnTo>
                  <a:lnTo>
                    <a:pt x="1133" y="419"/>
                  </a:lnTo>
                  <a:lnTo>
                    <a:pt x="1144" y="432"/>
                  </a:lnTo>
                  <a:lnTo>
                    <a:pt x="1155" y="445"/>
                  </a:lnTo>
                  <a:lnTo>
                    <a:pt x="1166" y="458"/>
                  </a:lnTo>
                  <a:lnTo>
                    <a:pt x="1176" y="472"/>
                  </a:lnTo>
                  <a:lnTo>
                    <a:pt x="1195" y="496"/>
                  </a:lnTo>
                  <a:lnTo>
                    <a:pt x="1212" y="518"/>
                  </a:lnTo>
                  <a:lnTo>
                    <a:pt x="1225" y="538"/>
                  </a:lnTo>
                  <a:lnTo>
                    <a:pt x="1236" y="553"/>
                  </a:lnTo>
                  <a:lnTo>
                    <a:pt x="1246" y="566"/>
                  </a:lnTo>
                  <a:lnTo>
                    <a:pt x="1253" y="575"/>
                  </a:lnTo>
                  <a:lnTo>
                    <a:pt x="1839" y="533"/>
                  </a:lnTo>
                  <a:lnTo>
                    <a:pt x="1830" y="502"/>
                  </a:lnTo>
                  <a:lnTo>
                    <a:pt x="1818" y="431"/>
                  </a:lnTo>
                  <a:lnTo>
                    <a:pt x="1819" y="384"/>
                  </a:lnTo>
                  <a:lnTo>
                    <a:pt x="1829" y="336"/>
                  </a:lnTo>
                  <a:lnTo>
                    <a:pt x="1837" y="313"/>
                  </a:lnTo>
                  <a:lnTo>
                    <a:pt x="1843" y="300"/>
                  </a:lnTo>
                  <a:lnTo>
                    <a:pt x="1850" y="289"/>
                  </a:lnTo>
                  <a:lnTo>
                    <a:pt x="1857" y="277"/>
                  </a:lnTo>
                  <a:lnTo>
                    <a:pt x="1865" y="266"/>
                  </a:lnTo>
                  <a:lnTo>
                    <a:pt x="1884" y="244"/>
                  </a:lnTo>
                  <a:lnTo>
                    <a:pt x="1903" y="222"/>
                  </a:lnTo>
                  <a:lnTo>
                    <a:pt x="1920" y="205"/>
                  </a:lnTo>
                  <a:lnTo>
                    <a:pt x="1935" y="189"/>
                  </a:lnTo>
                  <a:lnTo>
                    <a:pt x="1947" y="175"/>
                  </a:lnTo>
                  <a:lnTo>
                    <a:pt x="1968" y="152"/>
                  </a:lnTo>
                  <a:lnTo>
                    <a:pt x="1986" y="135"/>
                  </a:lnTo>
                  <a:lnTo>
                    <a:pt x="2000" y="124"/>
                  </a:lnTo>
                  <a:lnTo>
                    <a:pt x="2008" y="120"/>
                  </a:lnTo>
                  <a:lnTo>
                    <a:pt x="2016" y="116"/>
                  </a:lnTo>
                  <a:lnTo>
                    <a:pt x="2036" y="110"/>
                  </a:lnTo>
                  <a:lnTo>
                    <a:pt x="2062" y="106"/>
                  </a:lnTo>
                  <a:lnTo>
                    <a:pt x="2116" y="102"/>
                  </a:lnTo>
                  <a:lnTo>
                    <a:pt x="2156" y="99"/>
                  </a:lnTo>
                  <a:lnTo>
                    <a:pt x="2189" y="99"/>
                  </a:lnTo>
                  <a:lnTo>
                    <a:pt x="2088" y="0"/>
                  </a:lnTo>
                  <a:lnTo>
                    <a:pt x="1232" y="17"/>
                  </a:lnTo>
                  <a:lnTo>
                    <a:pt x="0" y="94"/>
                  </a:lnTo>
                  <a:lnTo>
                    <a:pt x="33" y="273"/>
                  </a:lnTo>
                  <a:lnTo>
                    <a:pt x="33" y="273"/>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61" name="Freeform 189"/>
            <p:cNvSpPr>
              <a:spLocks/>
            </p:cNvSpPr>
            <p:nvPr/>
          </p:nvSpPr>
          <p:spPr bwMode="auto">
            <a:xfrm>
              <a:off x="1303" y="2984"/>
              <a:ext cx="80" cy="85"/>
            </a:xfrm>
            <a:custGeom>
              <a:avLst/>
              <a:gdLst/>
              <a:ahLst/>
              <a:cxnLst>
                <a:cxn ang="0">
                  <a:pos x="43" y="237"/>
                </a:cxn>
                <a:cxn ang="0">
                  <a:pos x="36" y="229"/>
                </a:cxn>
                <a:cxn ang="0">
                  <a:pos x="21" y="204"/>
                </a:cxn>
                <a:cxn ang="0">
                  <a:pos x="7" y="168"/>
                </a:cxn>
                <a:cxn ang="0">
                  <a:pos x="0" y="121"/>
                </a:cxn>
                <a:cxn ang="0">
                  <a:pos x="4" y="96"/>
                </a:cxn>
                <a:cxn ang="0">
                  <a:pos x="13" y="73"/>
                </a:cxn>
                <a:cxn ang="0">
                  <a:pos x="20" y="62"/>
                </a:cxn>
                <a:cxn ang="0">
                  <a:pos x="25" y="52"/>
                </a:cxn>
                <a:cxn ang="0">
                  <a:pos x="40" y="33"/>
                </a:cxn>
                <a:cxn ang="0">
                  <a:pos x="61" y="18"/>
                </a:cxn>
                <a:cxn ang="0">
                  <a:pos x="71" y="12"/>
                </a:cxn>
                <a:cxn ang="0">
                  <a:pos x="82" y="8"/>
                </a:cxn>
                <a:cxn ang="0">
                  <a:pos x="93" y="3"/>
                </a:cxn>
                <a:cxn ang="0">
                  <a:pos x="105" y="0"/>
                </a:cxn>
                <a:cxn ang="0">
                  <a:pos x="129" y="0"/>
                </a:cxn>
                <a:cxn ang="0">
                  <a:pos x="175" y="8"/>
                </a:cxn>
                <a:cxn ang="0">
                  <a:pos x="193" y="18"/>
                </a:cxn>
                <a:cxn ang="0">
                  <a:pos x="202" y="23"/>
                </a:cxn>
                <a:cxn ang="0">
                  <a:pos x="208" y="29"/>
                </a:cxn>
                <a:cxn ang="0">
                  <a:pos x="230" y="54"/>
                </a:cxn>
                <a:cxn ang="0">
                  <a:pos x="239" y="77"/>
                </a:cxn>
                <a:cxn ang="0">
                  <a:pos x="240" y="149"/>
                </a:cxn>
                <a:cxn ang="0">
                  <a:pos x="239" y="198"/>
                </a:cxn>
                <a:cxn ang="0">
                  <a:pos x="230" y="207"/>
                </a:cxn>
                <a:cxn ang="0">
                  <a:pos x="206" y="224"/>
                </a:cxn>
                <a:cxn ang="0">
                  <a:pos x="197" y="230"/>
                </a:cxn>
                <a:cxn ang="0">
                  <a:pos x="191" y="235"/>
                </a:cxn>
                <a:cxn ang="0">
                  <a:pos x="182" y="240"/>
                </a:cxn>
                <a:cxn ang="0">
                  <a:pos x="175" y="245"/>
                </a:cxn>
                <a:cxn ang="0">
                  <a:pos x="163" y="252"/>
                </a:cxn>
                <a:cxn ang="0">
                  <a:pos x="149" y="255"/>
                </a:cxn>
                <a:cxn ang="0">
                  <a:pos x="102" y="253"/>
                </a:cxn>
                <a:cxn ang="0">
                  <a:pos x="79" y="249"/>
                </a:cxn>
                <a:cxn ang="0">
                  <a:pos x="82" y="224"/>
                </a:cxn>
                <a:cxn ang="0">
                  <a:pos x="166" y="165"/>
                </a:cxn>
                <a:cxn ang="0">
                  <a:pos x="175" y="123"/>
                </a:cxn>
                <a:cxn ang="0">
                  <a:pos x="174" y="84"/>
                </a:cxn>
                <a:cxn ang="0">
                  <a:pos x="168" y="70"/>
                </a:cxn>
                <a:cxn ang="0">
                  <a:pos x="159" y="58"/>
                </a:cxn>
                <a:cxn ang="0">
                  <a:pos x="153" y="54"/>
                </a:cxn>
                <a:cxn ang="0">
                  <a:pos x="148" y="50"/>
                </a:cxn>
                <a:cxn ang="0">
                  <a:pos x="133" y="46"/>
                </a:cxn>
                <a:cxn ang="0">
                  <a:pos x="101" y="43"/>
                </a:cxn>
                <a:cxn ang="0">
                  <a:pos x="75" y="47"/>
                </a:cxn>
                <a:cxn ang="0">
                  <a:pos x="53" y="62"/>
                </a:cxn>
                <a:cxn ang="0">
                  <a:pos x="36" y="84"/>
                </a:cxn>
                <a:cxn ang="0">
                  <a:pos x="33" y="117"/>
                </a:cxn>
                <a:cxn ang="0">
                  <a:pos x="36" y="135"/>
                </a:cxn>
                <a:cxn ang="0">
                  <a:pos x="42" y="153"/>
                </a:cxn>
                <a:cxn ang="0">
                  <a:pos x="49" y="168"/>
                </a:cxn>
                <a:cxn ang="0">
                  <a:pos x="55" y="182"/>
                </a:cxn>
                <a:cxn ang="0">
                  <a:pos x="61" y="193"/>
                </a:cxn>
                <a:cxn ang="0">
                  <a:pos x="43" y="237"/>
                </a:cxn>
                <a:cxn ang="0">
                  <a:pos x="43" y="237"/>
                </a:cxn>
              </a:cxnLst>
              <a:rect l="0" t="0" r="r" b="b"/>
              <a:pathLst>
                <a:path w="240" h="255">
                  <a:moveTo>
                    <a:pt x="43" y="237"/>
                  </a:moveTo>
                  <a:lnTo>
                    <a:pt x="36" y="229"/>
                  </a:lnTo>
                  <a:lnTo>
                    <a:pt x="21" y="204"/>
                  </a:lnTo>
                  <a:lnTo>
                    <a:pt x="7" y="168"/>
                  </a:lnTo>
                  <a:lnTo>
                    <a:pt x="0" y="121"/>
                  </a:lnTo>
                  <a:lnTo>
                    <a:pt x="4" y="96"/>
                  </a:lnTo>
                  <a:lnTo>
                    <a:pt x="13" y="73"/>
                  </a:lnTo>
                  <a:lnTo>
                    <a:pt x="20" y="62"/>
                  </a:lnTo>
                  <a:lnTo>
                    <a:pt x="25" y="52"/>
                  </a:lnTo>
                  <a:lnTo>
                    <a:pt x="40" y="33"/>
                  </a:lnTo>
                  <a:lnTo>
                    <a:pt x="61" y="18"/>
                  </a:lnTo>
                  <a:lnTo>
                    <a:pt x="71" y="12"/>
                  </a:lnTo>
                  <a:lnTo>
                    <a:pt x="82" y="8"/>
                  </a:lnTo>
                  <a:lnTo>
                    <a:pt x="93" y="3"/>
                  </a:lnTo>
                  <a:lnTo>
                    <a:pt x="105" y="0"/>
                  </a:lnTo>
                  <a:lnTo>
                    <a:pt x="129" y="0"/>
                  </a:lnTo>
                  <a:lnTo>
                    <a:pt x="175" y="8"/>
                  </a:lnTo>
                  <a:lnTo>
                    <a:pt x="193" y="18"/>
                  </a:lnTo>
                  <a:lnTo>
                    <a:pt x="202" y="23"/>
                  </a:lnTo>
                  <a:lnTo>
                    <a:pt x="208" y="29"/>
                  </a:lnTo>
                  <a:lnTo>
                    <a:pt x="230" y="54"/>
                  </a:lnTo>
                  <a:lnTo>
                    <a:pt x="239" y="77"/>
                  </a:lnTo>
                  <a:lnTo>
                    <a:pt x="240" y="149"/>
                  </a:lnTo>
                  <a:lnTo>
                    <a:pt x="239" y="198"/>
                  </a:lnTo>
                  <a:lnTo>
                    <a:pt x="230" y="207"/>
                  </a:lnTo>
                  <a:lnTo>
                    <a:pt x="206" y="224"/>
                  </a:lnTo>
                  <a:lnTo>
                    <a:pt x="197" y="230"/>
                  </a:lnTo>
                  <a:lnTo>
                    <a:pt x="191" y="235"/>
                  </a:lnTo>
                  <a:lnTo>
                    <a:pt x="182" y="240"/>
                  </a:lnTo>
                  <a:lnTo>
                    <a:pt x="175" y="245"/>
                  </a:lnTo>
                  <a:lnTo>
                    <a:pt x="163" y="252"/>
                  </a:lnTo>
                  <a:lnTo>
                    <a:pt x="149" y="255"/>
                  </a:lnTo>
                  <a:lnTo>
                    <a:pt x="102" y="253"/>
                  </a:lnTo>
                  <a:lnTo>
                    <a:pt x="79" y="249"/>
                  </a:lnTo>
                  <a:lnTo>
                    <a:pt x="82" y="224"/>
                  </a:lnTo>
                  <a:lnTo>
                    <a:pt x="166" y="165"/>
                  </a:lnTo>
                  <a:lnTo>
                    <a:pt x="175" y="123"/>
                  </a:lnTo>
                  <a:lnTo>
                    <a:pt x="174" y="84"/>
                  </a:lnTo>
                  <a:lnTo>
                    <a:pt x="168" y="70"/>
                  </a:lnTo>
                  <a:lnTo>
                    <a:pt x="159" y="58"/>
                  </a:lnTo>
                  <a:lnTo>
                    <a:pt x="153" y="54"/>
                  </a:lnTo>
                  <a:lnTo>
                    <a:pt x="148" y="50"/>
                  </a:lnTo>
                  <a:lnTo>
                    <a:pt x="133" y="46"/>
                  </a:lnTo>
                  <a:lnTo>
                    <a:pt x="101" y="43"/>
                  </a:lnTo>
                  <a:lnTo>
                    <a:pt x="75" y="47"/>
                  </a:lnTo>
                  <a:lnTo>
                    <a:pt x="53" y="62"/>
                  </a:lnTo>
                  <a:lnTo>
                    <a:pt x="36" y="84"/>
                  </a:lnTo>
                  <a:lnTo>
                    <a:pt x="33" y="117"/>
                  </a:lnTo>
                  <a:lnTo>
                    <a:pt x="36" y="135"/>
                  </a:lnTo>
                  <a:lnTo>
                    <a:pt x="42" y="153"/>
                  </a:lnTo>
                  <a:lnTo>
                    <a:pt x="49" y="168"/>
                  </a:lnTo>
                  <a:lnTo>
                    <a:pt x="55" y="182"/>
                  </a:lnTo>
                  <a:lnTo>
                    <a:pt x="61" y="193"/>
                  </a:lnTo>
                  <a:lnTo>
                    <a:pt x="43" y="237"/>
                  </a:lnTo>
                  <a:lnTo>
                    <a:pt x="43" y="237"/>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62" name="Freeform 190"/>
            <p:cNvSpPr>
              <a:spLocks/>
            </p:cNvSpPr>
            <p:nvPr/>
          </p:nvSpPr>
          <p:spPr bwMode="auto">
            <a:xfrm>
              <a:off x="1314" y="3044"/>
              <a:ext cx="28" cy="26"/>
            </a:xfrm>
            <a:custGeom>
              <a:avLst/>
              <a:gdLst/>
              <a:ahLst/>
              <a:cxnLst>
                <a:cxn ang="0">
                  <a:pos x="5" y="0"/>
                </a:cxn>
                <a:cxn ang="0">
                  <a:pos x="84" y="49"/>
                </a:cxn>
                <a:cxn ang="0">
                  <a:pos x="62" y="79"/>
                </a:cxn>
                <a:cxn ang="0">
                  <a:pos x="0" y="49"/>
                </a:cxn>
                <a:cxn ang="0">
                  <a:pos x="5" y="0"/>
                </a:cxn>
                <a:cxn ang="0">
                  <a:pos x="5" y="0"/>
                </a:cxn>
              </a:cxnLst>
              <a:rect l="0" t="0" r="r" b="b"/>
              <a:pathLst>
                <a:path w="84" h="79">
                  <a:moveTo>
                    <a:pt x="5" y="0"/>
                  </a:moveTo>
                  <a:lnTo>
                    <a:pt x="84" y="49"/>
                  </a:lnTo>
                  <a:lnTo>
                    <a:pt x="62" y="79"/>
                  </a:lnTo>
                  <a:lnTo>
                    <a:pt x="0" y="49"/>
                  </a:lnTo>
                  <a:lnTo>
                    <a:pt x="5" y="0"/>
                  </a:lnTo>
                  <a:lnTo>
                    <a:pt x="5" y="0"/>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63" name="Freeform 191"/>
            <p:cNvSpPr>
              <a:spLocks/>
            </p:cNvSpPr>
            <p:nvPr/>
          </p:nvSpPr>
          <p:spPr bwMode="auto">
            <a:xfrm>
              <a:off x="1662" y="2786"/>
              <a:ext cx="247" cy="117"/>
            </a:xfrm>
            <a:custGeom>
              <a:avLst/>
              <a:gdLst/>
              <a:ahLst/>
              <a:cxnLst>
                <a:cxn ang="0">
                  <a:pos x="0" y="250"/>
                </a:cxn>
                <a:cxn ang="0">
                  <a:pos x="75" y="0"/>
                </a:cxn>
                <a:cxn ang="0">
                  <a:pos x="676" y="32"/>
                </a:cxn>
                <a:cxn ang="0">
                  <a:pos x="689" y="47"/>
                </a:cxn>
                <a:cxn ang="0">
                  <a:pos x="702" y="66"/>
                </a:cxn>
                <a:cxn ang="0">
                  <a:pos x="716" y="88"/>
                </a:cxn>
                <a:cxn ang="0">
                  <a:pos x="738" y="147"/>
                </a:cxn>
                <a:cxn ang="0">
                  <a:pos x="742" y="182"/>
                </a:cxn>
                <a:cxn ang="0">
                  <a:pos x="741" y="215"/>
                </a:cxn>
                <a:cxn ang="0">
                  <a:pos x="733" y="249"/>
                </a:cxn>
                <a:cxn ang="0">
                  <a:pos x="722" y="277"/>
                </a:cxn>
                <a:cxn ang="0">
                  <a:pos x="716" y="289"/>
                </a:cxn>
                <a:cxn ang="0">
                  <a:pos x="711" y="300"/>
                </a:cxn>
                <a:cxn ang="0">
                  <a:pos x="698" y="319"/>
                </a:cxn>
                <a:cxn ang="0">
                  <a:pos x="684" y="334"/>
                </a:cxn>
                <a:cxn ang="0">
                  <a:pos x="678" y="341"/>
                </a:cxn>
                <a:cxn ang="0">
                  <a:pos x="671" y="345"/>
                </a:cxn>
                <a:cxn ang="0">
                  <a:pos x="657" y="351"/>
                </a:cxn>
                <a:cxn ang="0">
                  <a:pos x="642" y="352"/>
                </a:cxn>
                <a:cxn ang="0">
                  <a:pos x="621" y="350"/>
                </a:cxn>
                <a:cxn ang="0">
                  <a:pos x="607" y="344"/>
                </a:cxn>
                <a:cxn ang="0">
                  <a:pos x="591" y="340"/>
                </a:cxn>
                <a:cxn ang="0">
                  <a:pos x="571" y="333"/>
                </a:cxn>
                <a:cxn ang="0">
                  <a:pos x="551" y="326"/>
                </a:cxn>
                <a:cxn ang="0">
                  <a:pos x="529" y="319"/>
                </a:cxn>
                <a:cxn ang="0">
                  <a:pos x="507" y="311"/>
                </a:cxn>
                <a:cxn ang="0">
                  <a:pos x="483" y="304"/>
                </a:cxn>
                <a:cxn ang="0">
                  <a:pos x="458" y="296"/>
                </a:cxn>
                <a:cxn ang="0">
                  <a:pos x="435" y="289"/>
                </a:cxn>
                <a:cxn ang="0">
                  <a:pos x="413" y="282"/>
                </a:cxn>
                <a:cxn ang="0">
                  <a:pos x="388" y="277"/>
                </a:cxn>
                <a:cxn ang="0">
                  <a:pos x="367" y="272"/>
                </a:cxn>
                <a:cxn ang="0">
                  <a:pos x="328" y="268"/>
                </a:cxn>
                <a:cxn ang="0">
                  <a:pos x="235" y="264"/>
                </a:cxn>
                <a:cxn ang="0">
                  <a:pos x="126" y="257"/>
                </a:cxn>
                <a:cxn ang="0">
                  <a:pos x="38" y="252"/>
                </a:cxn>
                <a:cxn ang="0">
                  <a:pos x="0" y="250"/>
                </a:cxn>
                <a:cxn ang="0">
                  <a:pos x="0" y="250"/>
                </a:cxn>
              </a:cxnLst>
              <a:rect l="0" t="0" r="r" b="b"/>
              <a:pathLst>
                <a:path w="742" h="352">
                  <a:moveTo>
                    <a:pt x="0" y="250"/>
                  </a:moveTo>
                  <a:lnTo>
                    <a:pt x="75" y="0"/>
                  </a:lnTo>
                  <a:lnTo>
                    <a:pt x="676" y="32"/>
                  </a:lnTo>
                  <a:lnTo>
                    <a:pt x="689" y="47"/>
                  </a:lnTo>
                  <a:lnTo>
                    <a:pt x="702" y="66"/>
                  </a:lnTo>
                  <a:lnTo>
                    <a:pt x="716" y="88"/>
                  </a:lnTo>
                  <a:lnTo>
                    <a:pt x="738" y="147"/>
                  </a:lnTo>
                  <a:lnTo>
                    <a:pt x="742" y="182"/>
                  </a:lnTo>
                  <a:lnTo>
                    <a:pt x="741" y="215"/>
                  </a:lnTo>
                  <a:lnTo>
                    <a:pt x="733" y="249"/>
                  </a:lnTo>
                  <a:lnTo>
                    <a:pt x="722" y="277"/>
                  </a:lnTo>
                  <a:lnTo>
                    <a:pt x="716" y="289"/>
                  </a:lnTo>
                  <a:lnTo>
                    <a:pt x="711" y="300"/>
                  </a:lnTo>
                  <a:lnTo>
                    <a:pt x="698" y="319"/>
                  </a:lnTo>
                  <a:lnTo>
                    <a:pt x="684" y="334"/>
                  </a:lnTo>
                  <a:lnTo>
                    <a:pt x="678" y="341"/>
                  </a:lnTo>
                  <a:lnTo>
                    <a:pt x="671" y="345"/>
                  </a:lnTo>
                  <a:lnTo>
                    <a:pt x="657" y="351"/>
                  </a:lnTo>
                  <a:lnTo>
                    <a:pt x="642" y="352"/>
                  </a:lnTo>
                  <a:lnTo>
                    <a:pt x="621" y="350"/>
                  </a:lnTo>
                  <a:lnTo>
                    <a:pt x="607" y="344"/>
                  </a:lnTo>
                  <a:lnTo>
                    <a:pt x="591" y="340"/>
                  </a:lnTo>
                  <a:lnTo>
                    <a:pt x="571" y="333"/>
                  </a:lnTo>
                  <a:lnTo>
                    <a:pt x="551" y="326"/>
                  </a:lnTo>
                  <a:lnTo>
                    <a:pt x="529" y="319"/>
                  </a:lnTo>
                  <a:lnTo>
                    <a:pt x="507" y="311"/>
                  </a:lnTo>
                  <a:lnTo>
                    <a:pt x="483" y="304"/>
                  </a:lnTo>
                  <a:lnTo>
                    <a:pt x="458" y="296"/>
                  </a:lnTo>
                  <a:lnTo>
                    <a:pt x="435" y="289"/>
                  </a:lnTo>
                  <a:lnTo>
                    <a:pt x="413" y="282"/>
                  </a:lnTo>
                  <a:lnTo>
                    <a:pt x="388" y="277"/>
                  </a:lnTo>
                  <a:lnTo>
                    <a:pt x="367" y="272"/>
                  </a:lnTo>
                  <a:lnTo>
                    <a:pt x="328" y="268"/>
                  </a:lnTo>
                  <a:lnTo>
                    <a:pt x="235" y="264"/>
                  </a:lnTo>
                  <a:lnTo>
                    <a:pt x="126" y="257"/>
                  </a:lnTo>
                  <a:lnTo>
                    <a:pt x="38" y="252"/>
                  </a:lnTo>
                  <a:lnTo>
                    <a:pt x="0" y="250"/>
                  </a:lnTo>
                  <a:lnTo>
                    <a:pt x="0" y="250"/>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64" name="Freeform 192"/>
            <p:cNvSpPr>
              <a:spLocks/>
            </p:cNvSpPr>
            <p:nvPr/>
          </p:nvSpPr>
          <p:spPr bwMode="auto">
            <a:xfrm>
              <a:off x="1628" y="2736"/>
              <a:ext cx="596" cy="210"/>
            </a:xfrm>
            <a:custGeom>
              <a:avLst/>
              <a:gdLst/>
              <a:ahLst/>
              <a:cxnLst>
                <a:cxn ang="0">
                  <a:pos x="48" y="366"/>
                </a:cxn>
                <a:cxn ang="0">
                  <a:pos x="73" y="308"/>
                </a:cxn>
                <a:cxn ang="0">
                  <a:pos x="89" y="270"/>
                </a:cxn>
                <a:cxn ang="0">
                  <a:pos x="107" y="230"/>
                </a:cxn>
                <a:cxn ang="0">
                  <a:pos x="126" y="191"/>
                </a:cxn>
                <a:cxn ang="0">
                  <a:pos x="157" y="131"/>
                </a:cxn>
                <a:cxn ang="0">
                  <a:pos x="180" y="105"/>
                </a:cxn>
                <a:cxn ang="0">
                  <a:pos x="223" y="92"/>
                </a:cxn>
                <a:cxn ang="0">
                  <a:pos x="343" y="74"/>
                </a:cxn>
                <a:cxn ang="0">
                  <a:pos x="1526" y="102"/>
                </a:cxn>
                <a:cxn ang="0">
                  <a:pos x="1577" y="122"/>
                </a:cxn>
                <a:cxn ang="0">
                  <a:pos x="1604" y="140"/>
                </a:cxn>
                <a:cxn ang="0">
                  <a:pos x="1667" y="198"/>
                </a:cxn>
                <a:cxn ang="0">
                  <a:pos x="1701" y="244"/>
                </a:cxn>
                <a:cxn ang="0">
                  <a:pos x="1722" y="334"/>
                </a:cxn>
                <a:cxn ang="0">
                  <a:pos x="1703" y="380"/>
                </a:cxn>
                <a:cxn ang="0">
                  <a:pos x="1688" y="345"/>
                </a:cxn>
                <a:cxn ang="0">
                  <a:pos x="1660" y="303"/>
                </a:cxn>
                <a:cxn ang="0">
                  <a:pos x="1620" y="257"/>
                </a:cxn>
                <a:cxn ang="0">
                  <a:pos x="1575" y="223"/>
                </a:cxn>
                <a:cxn ang="0">
                  <a:pos x="1544" y="205"/>
                </a:cxn>
                <a:cxn ang="0">
                  <a:pos x="1496" y="187"/>
                </a:cxn>
                <a:cxn ang="0">
                  <a:pos x="1408" y="171"/>
                </a:cxn>
                <a:cxn ang="0">
                  <a:pos x="1277" y="155"/>
                </a:cxn>
                <a:cxn ang="0">
                  <a:pos x="1063" y="155"/>
                </a:cxn>
                <a:cxn ang="0">
                  <a:pos x="974" y="173"/>
                </a:cxn>
                <a:cxn ang="0">
                  <a:pos x="901" y="190"/>
                </a:cxn>
                <a:cxn ang="0">
                  <a:pos x="975" y="246"/>
                </a:cxn>
                <a:cxn ang="0">
                  <a:pos x="1110" y="233"/>
                </a:cxn>
                <a:cxn ang="0">
                  <a:pos x="1364" y="230"/>
                </a:cxn>
                <a:cxn ang="0">
                  <a:pos x="1480" y="255"/>
                </a:cxn>
                <a:cxn ang="0">
                  <a:pos x="1508" y="274"/>
                </a:cxn>
                <a:cxn ang="0">
                  <a:pos x="1554" y="308"/>
                </a:cxn>
                <a:cxn ang="0">
                  <a:pos x="1604" y="391"/>
                </a:cxn>
                <a:cxn ang="0">
                  <a:pos x="1594" y="577"/>
                </a:cxn>
                <a:cxn ang="0">
                  <a:pos x="1787" y="377"/>
                </a:cxn>
                <a:cxn ang="0">
                  <a:pos x="1765" y="266"/>
                </a:cxn>
                <a:cxn ang="0">
                  <a:pos x="1733" y="213"/>
                </a:cxn>
                <a:cxn ang="0">
                  <a:pos x="1689" y="167"/>
                </a:cxn>
                <a:cxn ang="0">
                  <a:pos x="1646" y="133"/>
                </a:cxn>
                <a:cxn ang="0">
                  <a:pos x="1620" y="114"/>
                </a:cxn>
                <a:cxn ang="0">
                  <a:pos x="1594" y="99"/>
                </a:cxn>
                <a:cxn ang="0">
                  <a:pos x="1568" y="87"/>
                </a:cxn>
                <a:cxn ang="0">
                  <a:pos x="1517" y="67"/>
                </a:cxn>
                <a:cxn ang="0">
                  <a:pos x="1411" y="50"/>
                </a:cxn>
                <a:cxn ang="0">
                  <a:pos x="1255" y="32"/>
                </a:cxn>
                <a:cxn ang="0">
                  <a:pos x="1077" y="14"/>
                </a:cxn>
                <a:cxn ang="0">
                  <a:pos x="858" y="1"/>
                </a:cxn>
                <a:cxn ang="0">
                  <a:pos x="456" y="17"/>
                </a:cxn>
                <a:cxn ang="0">
                  <a:pos x="250" y="37"/>
                </a:cxn>
                <a:cxn ang="0">
                  <a:pos x="177" y="58"/>
                </a:cxn>
                <a:cxn ang="0">
                  <a:pos x="126" y="91"/>
                </a:cxn>
                <a:cxn ang="0">
                  <a:pos x="84" y="140"/>
                </a:cxn>
                <a:cxn ang="0">
                  <a:pos x="31" y="407"/>
                </a:cxn>
              </a:cxnLst>
              <a:rect l="0" t="0" r="r" b="b"/>
              <a:pathLst>
                <a:path w="1788" h="629">
                  <a:moveTo>
                    <a:pt x="31" y="407"/>
                  </a:moveTo>
                  <a:lnTo>
                    <a:pt x="35" y="396"/>
                  </a:lnTo>
                  <a:lnTo>
                    <a:pt x="48" y="366"/>
                  </a:lnTo>
                  <a:lnTo>
                    <a:pt x="57" y="345"/>
                  </a:lnTo>
                  <a:lnTo>
                    <a:pt x="67" y="322"/>
                  </a:lnTo>
                  <a:lnTo>
                    <a:pt x="73" y="308"/>
                  </a:lnTo>
                  <a:lnTo>
                    <a:pt x="78" y="296"/>
                  </a:lnTo>
                  <a:lnTo>
                    <a:pt x="84" y="283"/>
                  </a:lnTo>
                  <a:lnTo>
                    <a:pt x="89" y="270"/>
                  </a:lnTo>
                  <a:lnTo>
                    <a:pt x="96" y="256"/>
                  </a:lnTo>
                  <a:lnTo>
                    <a:pt x="102" y="242"/>
                  </a:lnTo>
                  <a:lnTo>
                    <a:pt x="107" y="230"/>
                  </a:lnTo>
                  <a:lnTo>
                    <a:pt x="113" y="217"/>
                  </a:lnTo>
                  <a:lnTo>
                    <a:pt x="119" y="204"/>
                  </a:lnTo>
                  <a:lnTo>
                    <a:pt x="126" y="191"/>
                  </a:lnTo>
                  <a:lnTo>
                    <a:pt x="137" y="169"/>
                  </a:lnTo>
                  <a:lnTo>
                    <a:pt x="147" y="149"/>
                  </a:lnTo>
                  <a:lnTo>
                    <a:pt x="157" y="131"/>
                  </a:lnTo>
                  <a:lnTo>
                    <a:pt x="166" y="118"/>
                  </a:lnTo>
                  <a:lnTo>
                    <a:pt x="173" y="110"/>
                  </a:lnTo>
                  <a:lnTo>
                    <a:pt x="180" y="105"/>
                  </a:lnTo>
                  <a:lnTo>
                    <a:pt x="193" y="100"/>
                  </a:lnTo>
                  <a:lnTo>
                    <a:pt x="206" y="95"/>
                  </a:lnTo>
                  <a:lnTo>
                    <a:pt x="223" y="92"/>
                  </a:lnTo>
                  <a:lnTo>
                    <a:pt x="261" y="85"/>
                  </a:lnTo>
                  <a:lnTo>
                    <a:pt x="301" y="80"/>
                  </a:lnTo>
                  <a:lnTo>
                    <a:pt x="343" y="74"/>
                  </a:lnTo>
                  <a:lnTo>
                    <a:pt x="376" y="72"/>
                  </a:lnTo>
                  <a:lnTo>
                    <a:pt x="409" y="69"/>
                  </a:lnTo>
                  <a:lnTo>
                    <a:pt x="1526" y="102"/>
                  </a:lnTo>
                  <a:lnTo>
                    <a:pt x="1547" y="109"/>
                  </a:lnTo>
                  <a:lnTo>
                    <a:pt x="1566" y="118"/>
                  </a:lnTo>
                  <a:lnTo>
                    <a:pt x="1577" y="122"/>
                  </a:lnTo>
                  <a:lnTo>
                    <a:pt x="1587" y="128"/>
                  </a:lnTo>
                  <a:lnTo>
                    <a:pt x="1595" y="133"/>
                  </a:lnTo>
                  <a:lnTo>
                    <a:pt x="1604" y="140"/>
                  </a:lnTo>
                  <a:lnTo>
                    <a:pt x="1638" y="168"/>
                  </a:lnTo>
                  <a:lnTo>
                    <a:pt x="1653" y="183"/>
                  </a:lnTo>
                  <a:lnTo>
                    <a:pt x="1667" y="198"/>
                  </a:lnTo>
                  <a:lnTo>
                    <a:pt x="1679" y="213"/>
                  </a:lnTo>
                  <a:lnTo>
                    <a:pt x="1690" y="228"/>
                  </a:lnTo>
                  <a:lnTo>
                    <a:pt x="1701" y="244"/>
                  </a:lnTo>
                  <a:lnTo>
                    <a:pt x="1708" y="259"/>
                  </a:lnTo>
                  <a:lnTo>
                    <a:pt x="1725" y="304"/>
                  </a:lnTo>
                  <a:lnTo>
                    <a:pt x="1722" y="334"/>
                  </a:lnTo>
                  <a:lnTo>
                    <a:pt x="1715" y="359"/>
                  </a:lnTo>
                  <a:lnTo>
                    <a:pt x="1707" y="374"/>
                  </a:lnTo>
                  <a:lnTo>
                    <a:pt x="1703" y="380"/>
                  </a:lnTo>
                  <a:lnTo>
                    <a:pt x="1701" y="373"/>
                  </a:lnTo>
                  <a:lnTo>
                    <a:pt x="1693" y="356"/>
                  </a:lnTo>
                  <a:lnTo>
                    <a:pt x="1688" y="345"/>
                  </a:lnTo>
                  <a:lnTo>
                    <a:pt x="1679" y="332"/>
                  </a:lnTo>
                  <a:lnTo>
                    <a:pt x="1670" y="318"/>
                  </a:lnTo>
                  <a:lnTo>
                    <a:pt x="1660" y="303"/>
                  </a:lnTo>
                  <a:lnTo>
                    <a:pt x="1648" y="288"/>
                  </a:lnTo>
                  <a:lnTo>
                    <a:pt x="1634" y="272"/>
                  </a:lnTo>
                  <a:lnTo>
                    <a:pt x="1620" y="257"/>
                  </a:lnTo>
                  <a:lnTo>
                    <a:pt x="1602" y="242"/>
                  </a:lnTo>
                  <a:lnTo>
                    <a:pt x="1586" y="228"/>
                  </a:lnTo>
                  <a:lnTo>
                    <a:pt x="1575" y="223"/>
                  </a:lnTo>
                  <a:lnTo>
                    <a:pt x="1565" y="216"/>
                  </a:lnTo>
                  <a:lnTo>
                    <a:pt x="1554" y="209"/>
                  </a:lnTo>
                  <a:lnTo>
                    <a:pt x="1544" y="205"/>
                  </a:lnTo>
                  <a:lnTo>
                    <a:pt x="1533" y="201"/>
                  </a:lnTo>
                  <a:lnTo>
                    <a:pt x="1521" y="195"/>
                  </a:lnTo>
                  <a:lnTo>
                    <a:pt x="1496" y="187"/>
                  </a:lnTo>
                  <a:lnTo>
                    <a:pt x="1469" y="182"/>
                  </a:lnTo>
                  <a:lnTo>
                    <a:pt x="1438" y="175"/>
                  </a:lnTo>
                  <a:lnTo>
                    <a:pt x="1408" y="171"/>
                  </a:lnTo>
                  <a:lnTo>
                    <a:pt x="1378" y="165"/>
                  </a:lnTo>
                  <a:lnTo>
                    <a:pt x="1345" y="161"/>
                  </a:lnTo>
                  <a:lnTo>
                    <a:pt x="1277" y="155"/>
                  </a:lnTo>
                  <a:lnTo>
                    <a:pt x="1214" y="151"/>
                  </a:lnTo>
                  <a:lnTo>
                    <a:pt x="1156" y="150"/>
                  </a:lnTo>
                  <a:lnTo>
                    <a:pt x="1063" y="155"/>
                  </a:lnTo>
                  <a:lnTo>
                    <a:pt x="1032" y="162"/>
                  </a:lnTo>
                  <a:lnTo>
                    <a:pt x="1001" y="168"/>
                  </a:lnTo>
                  <a:lnTo>
                    <a:pt x="974" y="173"/>
                  </a:lnTo>
                  <a:lnTo>
                    <a:pt x="949" y="179"/>
                  </a:lnTo>
                  <a:lnTo>
                    <a:pt x="915" y="187"/>
                  </a:lnTo>
                  <a:lnTo>
                    <a:pt x="901" y="190"/>
                  </a:lnTo>
                  <a:lnTo>
                    <a:pt x="884" y="590"/>
                  </a:lnTo>
                  <a:lnTo>
                    <a:pt x="970" y="578"/>
                  </a:lnTo>
                  <a:lnTo>
                    <a:pt x="975" y="246"/>
                  </a:lnTo>
                  <a:lnTo>
                    <a:pt x="993" y="244"/>
                  </a:lnTo>
                  <a:lnTo>
                    <a:pt x="1040" y="238"/>
                  </a:lnTo>
                  <a:lnTo>
                    <a:pt x="1110" y="233"/>
                  </a:lnTo>
                  <a:lnTo>
                    <a:pt x="1193" y="227"/>
                  </a:lnTo>
                  <a:lnTo>
                    <a:pt x="1280" y="226"/>
                  </a:lnTo>
                  <a:lnTo>
                    <a:pt x="1364" y="230"/>
                  </a:lnTo>
                  <a:lnTo>
                    <a:pt x="1437" y="241"/>
                  </a:lnTo>
                  <a:lnTo>
                    <a:pt x="1466" y="249"/>
                  </a:lnTo>
                  <a:lnTo>
                    <a:pt x="1480" y="255"/>
                  </a:lnTo>
                  <a:lnTo>
                    <a:pt x="1491" y="263"/>
                  </a:lnTo>
                  <a:lnTo>
                    <a:pt x="1499" y="268"/>
                  </a:lnTo>
                  <a:lnTo>
                    <a:pt x="1508" y="274"/>
                  </a:lnTo>
                  <a:lnTo>
                    <a:pt x="1518" y="281"/>
                  </a:lnTo>
                  <a:lnTo>
                    <a:pt x="1526" y="286"/>
                  </a:lnTo>
                  <a:lnTo>
                    <a:pt x="1554" y="308"/>
                  </a:lnTo>
                  <a:lnTo>
                    <a:pt x="1575" y="330"/>
                  </a:lnTo>
                  <a:lnTo>
                    <a:pt x="1588" y="350"/>
                  </a:lnTo>
                  <a:lnTo>
                    <a:pt x="1604" y="391"/>
                  </a:lnTo>
                  <a:lnTo>
                    <a:pt x="1606" y="439"/>
                  </a:lnTo>
                  <a:lnTo>
                    <a:pt x="1599" y="534"/>
                  </a:lnTo>
                  <a:lnTo>
                    <a:pt x="1594" y="577"/>
                  </a:lnTo>
                  <a:lnTo>
                    <a:pt x="1780" y="629"/>
                  </a:lnTo>
                  <a:lnTo>
                    <a:pt x="1788" y="491"/>
                  </a:lnTo>
                  <a:lnTo>
                    <a:pt x="1787" y="377"/>
                  </a:lnTo>
                  <a:lnTo>
                    <a:pt x="1781" y="325"/>
                  </a:lnTo>
                  <a:lnTo>
                    <a:pt x="1772" y="283"/>
                  </a:lnTo>
                  <a:lnTo>
                    <a:pt x="1765" y="266"/>
                  </a:lnTo>
                  <a:lnTo>
                    <a:pt x="1757" y="248"/>
                  </a:lnTo>
                  <a:lnTo>
                    <a:pt x="1746" y="231"/>
                  </a:lnTo>
                  <a:lnTo>
                    <a:pt x="1733" y="213"/>
                  </a:lnTo>
                  <a:lnTo>
                    <a:pt x="1719" y="197"/>
                  </a:lnTo>
                  <a:lnTo>
                    <a:pt x="1704" y="182"/>
                  </a:lnTo>
                  <a:lnTo>
                    <a:pt x="1689" y="167"/>
                  </a:lnTo>
                  <a:lnTo>
                    <a:pt x="1671" y="153"/>
                  </a:lnTo>
                  <a:lnTo>
                    <a:pt x="1655" y="139"/>
                  </a:lnTo>
                  <a:lnTo>
                    <a:pt x="1646" y="133"/>
                  </a:lnTo>
                  <a:lnTo>
                    <a:pt x="1637" y="125"/>
                  </a:lnTo>
                  <a:lnTo>
                    <a:pt x="1628" y="120"/>
                  </a:lnTo>
                  <a:lnTo>
                    <a:pt x="1620" y="114"/>
                  </a:lnTo>
                  <a:lnTo>
                    <a:pt x="1610" y="110"/>
                  </a:lnTo>
                  <a:lnTo>
                    <a:pt x="1601" y="103"/>
                  </a:lnTo>
                  <a:lnTo>
                    <a:pt x="1594" y="99"/>
                  </a:lnTo>
                  <a:lnTo>
                    <a:pt x="1584" y="95"/>
                  </a:lnTo>
                  <a:lnTo>
                    <a:pt x="1576" y="89"/>
                  </a:lnTo>
                  <a:lnTo>
                    <a:pt x="1568" y="87"/>
                  </a:lnTo>
                  <a:lnTo>
                    <a:pt x="1553" y="80"/>
                  </a:lnTo>
                  <a:lnTo>
                    <a:pt x="1536" y="73"/>
                  </a:lnTo>
                  <a:lnTo>
                    <a:pt x="1517" y="67"/>
                  </a:lnTo>
                  <a:lnTo>
                    <a:pt x="1489" y="62"/>
                  </a:lnTo>
                  <a:lnTo>
                    <a:pt x="1452" y="56"/>
                  </a:lnTo>
                  <a:lnTo>
                    <a:pt x="1411" y="50"/>
                  </a:lnTo>
                  <a:lnTo>
                    <a:pt x="1362" y="43"/>
                  </a:lnTo>
                  <a:lnTo>
                    <a:pt x="1310" y="37"/>
                  </a:lnTo>
                  <a:lnTo>
                    <a:pt x="1255" y="32"/>
                  </a:lnTo>
                  <a:lnTo>
                    <a:pt x="1196" y="25"/>
                  </a:lnTo>
                  <a:lnTo>
                    <a:pt x="1136" y="19"/>
                  </a:lnTo>
                  <a:lnTo>
                    <a:pt x="1077" y="14"/>
                  </a:lnTo>
                  <a:lnTo>
                    <a:pt x="1019" y="10"/>
                  </a:lnTo>
                  <a:lnTo>
                    <a:pt x="961" y="6"/>
                  </a:lnTo>
                  <a:lnTo>
                    <a:pt x="858" y="1"/>
                  </a:lnTo>
                  <a:lnTo>
                    <a:pt x="775" y="0"/>
                  </a:lnTo>
                  <a:lnTo>
                    <a:pt x="621" y="6"/>
                  </a:lnTo>
                  <a:lnTo>
                    <a:pt x="456" y="17"/>
                  </a:lnTo>
                  <a:lnTo>
                    <a:pt x="377" y="22"/>
                  </a:lnTo>
                  <a:lnTo>
                    <a:pt x="308" y="29"/>
                  </a:lnTo>
                  <a:lnTo>
                    <a:pt x="250" y="37"/>
                  </a:lnTo>
                  <a:lnTo>
                    <a:pt x="208" y="47"/>
                  </a:lnTo>
                  <a:lnTo>
                    <a:pt x="193" y="51"/>
                  </a:lnTo>
                  <a:lnTo>
                    <a:pt x="177" y="58"/>
                  </a:lnTo>
                  <a:lnTo>
                    <a:pt x="164" y="65"/>
                  </a:lnTo>
                  <a:lnTo>
                    <a:pt x="150" y="73"/>
                  </a:lnTo>
                  <a:lnTo>
                    <a:pt x="126" y="91"/>
                  </a:lnTo>
                  <a:lnTo>
                    <a:pt x="108" y="110"/>
                  </a:lnTo>
                  <a:lnTo>
                    <a:pt x="93" y="125"/>
                  </a:lnTo>
                  <a:lnTo>
                    <a:pt x="84" y="140"/>
                  </a:lnTo>
                  <a:lnTo>
                    <a:pt x="75" y="154"/>
                  </a:lnTo>
                  <a:lnTo>
                    <a:pt x="0" y="416"/>
                  </a:lnTo>
                  <a:lnTo>
                    <a:pt x="31" y="407"/>
                  </a:lnTo>
                  <a:lnTo>
                    <a:pt x="31" y="407"/>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65" name="Freeform 193"/>
            <p:cNvSpPr>
              <a:spLocks/>
            </p:cNvSpPr>
            <p:nvPr/>
          </p:nvSpPr>
          <p:spPr bwMode="auto">
            <a:xfrm>
              <a:off x="2029" y="2790"/>
              <a:ext cx="33" cy="137"/>
            </a:xfrm>
            <a:custGeom>
              <a:avLst/>
              <a:gdLst/>
              <a:ahLst/>
              <a:cxnLst>
                <a:cxn ang="0">
                  <a:pos x="0" y="7"/>
                </a:cxn>
                <a:cxn ang="0">
                  <a:pos x="34" y="406"/>
                </a:cxn>
                <a:cxn ang="0">
                  <a:pos x="99" y="410"/>
                </a:cxn>
                <a:cxn ang="0">
                  <a:pos x="75" y="0"/>
                </a:cxn>
                <a:cxn ang="0">
                  <a:pos x="0" y="7"/>
                </a:cxn>
                <a:cxn ang="0">
                  <a:pos x="0" y="7"/>
                </a:cxn>
              </a:cxnLst>
              <a:rect l="0" t="0" r="r" b="b"/>
              <a:pathLst>
                <a:path w="99" h="410">
                  <a:moveTo>
                    <a:pt x="0" y="7"/>
                  </a:moveTo>
                  <a:lnTo>
                    <a:pt x="34" y="406"/>
                  </a:lnTo>
                  <a:lnTo>
                    <a:pt x="99" y="410"/>
                  </a:lnTo>
                  <a:lnTo>
                    <a:pt x="75" y="0"/>
                  </a:lnTo>
                  <a:lnTo>
                    <a:pt x="0" y="7"/>
                  </a:lnTo>
                  <a:lnTo>
                    <a:pt x="0" y="7"/>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66" name="Freeform 194"/>
            <p:cNvSpPr>
              <a:spLocks/>
            </p:cNvSpPr>
            <p:nvPr/>
          </p:nvSpPr>
          <p:spPr bwMode="auto">
            <a:xfrm>
              <a:off x="2117" y="2979"/>
              <a:ext cx="235" cy="157"/>
            </a:xfrm>
            <a:custGeom>
              <a:avLst/>
              <a:gdLst/>
              <a:ahLst/>
              <a:cxnLst>
                <a:cxn ang="0">
                  <a:pos x="31" y="373"/>
                </a:cxn>
                <a:cxn ang="0">
                  <a:pos x="41" y="260"/>
                </a:cxn>
                <a:cxn ang="0">
                  <a:pos x="54" y="193"/>
                </a:cxn>
                <a:cxn ang="0">
                  <a:pos x="71" y="131"/>
                </a:cxn>
                <a:cxn ang="0">
                  <a:pos x="84" y="105"/>
                </a:cxn>
                <a:cxn ang="0">
                  <a:pos x="98" y="80"/>
                </a:cxn>
                <a:cxn ang="0">
                  <a:pos x="133" y="47"/>
                </a:cxn>
                <a:cxn ang="0">
                  <a:pos x="154" y="34"/>
                </a:cxn>
                <a:cxn ang="0">
                  <a:pos x="175" y="25"/>
                </a:cxn>
                <a:cxn ang="0">
                  <a:pos x="197" y="16"/>
                </a:cxn>
                <a:cxn ang="0">
                  <a:pos x="242" y="7"/>
                </a:cxn>
                <a:cxn ang="0">
                  <a:pos x="311" y="0"/>
                </a:cxn>
                <a:cxn ang="0">
                  <a:pos x="398" y="18"/>
                </a:cxn>
                <a:cxn ang="0">
                  <a:pos x="427" y="32"/>
                </a:cxn>
                <a:cxn ang="0">
                  <a:pos x="470" y="63"/>
                </a:cxn>
                <a:cxn ang="0">
                  <a:pos x="500" y="95"/>
                </a:cxn>
                <a:cxn ang="0">
                  <a:pos x="530" y="131"/>
                </a:cxn>
                <a:cxn ang="0">
                  <a:pos x="561" y="168"/>
                </a:cxn>
                <a:cxn ang="0">
                  <a:pos x="585" y="204"/>
                </a:cxn>
                <a:cxn ang="0">
                  <a:pos x="607" y="235"/>
                </a:cxn>
                <a:cxn ang="0">
                  <a:pos x="641" y="283"/>
                </a:cxn>
                <a:cxn ang="0">
                  <a:pos x="707" y="377"/>
                </a:cxn>
                <a:cxn ang="0">
                  <a:pos x="475" y="400"/>
                </a:cxn>
                <a:cxn ang="0">
                  <a:pos x="459" y="316"/>
                </a:cxn>
                <a:cxn ang="0">
                  <a:pos x="443" y="270"/>
                </a:cxn>
                <a:cxn ang="0">
                  <a:pos x="423" y="227"/>
                </a:cxn>
                <a:cxn ang="0">
                  <a:pos x="393" y="193"/>
                </a:cxn>
                <a:cxn ang="0">
                  <a:pos x="376" y="182"/>
                </a:cxn>
                <a:cxn ang="0">
                  <a:pos x="357" y="173"/>
                </a:cxn>
                <a:cxn ang="0">
                  <a:pos x="317" y="169"/>
                </a:cxn>
                <a:cxn ang="0">
                  <a:pos x="260" y="186"/>
                </a:cxn>
                <a:cxn ang="0">
                  <a:pos x="242" y="197"/>
                </a:cxn>
                <a:cxn ang="0">
                  <a:pos x="227" y="206"/>
                </a:cxn>
                <a:cxn ang="0">
                  <a:pos x="184" y="248"/>
                </a:cxn>
                <a:cxn ang="0">
                  <a:pos x="162" y="277"/>
                </a:cxn>
                <a:cxn ang="0">
                  <a:pos x="136" y="327"/>
                </a:cxn>
                <a:cxn ang="0">
                  <a:pos x="128" y="418"/>
                </a:cxn>
                <a:cxn ang="0">
                  <a:pos x="0" y="464"/>
                </a:cxn>
                <a:cxn ang="0">
                  <a:pos x="30" y="424"/>
                </a:cxn>
              </a:cxnLst>
              <a:rect l="0" t="0" r="r" b="b"/>
              <a:pathLst>
                <a:path w="707" h="472">
                  <a:moveTo>
                    <a:pt x="30" y="424"/>
                  </a:moveTo>
                  <a:lnTo>
                    <a:pt x="31" y="373"/>
                  </a:lnTo>
                  <a:lnTo>
                    <a:pt x="34" y="321"/>
                  </a:lnTo>
                  <a:lnTo>
                    <a:pt x="41" y="260"/>
                  </a:lnTo>
                  <a:lnTo>
                    <a:pt x="47" y="227"/>
                  </a:lnTo>
                  <a:lnTo>
                    <a:pt x="54" y="193"/>
                  </a:lnTo>
                  <a:lnTo>
                    <a:pt x="60" y="161"/>
                  </a:lnTo>
                  <a:lnTo>
                    <a:pt x="71" y="131"/>
                  </a:lnTo>
                  <a:lnTo>
                    <a:pt x="77" y="118"/>
                  </a:lnTo>
                  <a:lnTo>
                    <a:pt x="84" y="105"/>
                  </a:lnTo>
                  <a:lnTo>
                    <a:pt x="91" y="92"/>
                  </a:lnTo>
                  <a:lnTo>
                    <a:pt x="98" y="80"/>
                  </a:lnTo>
                  <a:lnTo>
                    <a:pt x="114" y="61"/>
                  </a:lnTo>
                  <a:lnTo>
                    <a:pt x="133" y="47"/>
                  </a:lnTo>
                  <a:lnTo>
                    <a:pt x="143" y="40"/>
                  </a:lnTo>
                  <a:lnTo>
                    <a:pt x="154" y="34"/>
                  </a:lnTo>
                  <a:lnTo>
                    <a:pt x="165" y="30"/>
                  </a:lnTo>
                  <a:lnTo>
                    <a:pt x="175" y="25"/>
                  </a:lnTo>
                  <a:lnTo>
                    <a:pt x="187" y="22"/>
                  </a:lnTo>
                  <a:lnTo>
                    <a:pt x="197" y="16"/>
                  </a:lnTo>
                  <a:lnTo>
                    <a:pt x="220" y="11"/>
                  </a:lnTo>
                  <a:lnTo>
                    <a:pt x="242" y="7"/>
                  </a:lnTo>
                  <a:lnTo>
                    <a:pt x="266" y="3"/>
                  </a:lnTo>
                  <a:lnTo>
                    <a:pt x="311" y="0"/>
                  </a:lnTo>
                  <a:lnTo>
                    <a:pt x="357" y="7"/>
                  </a:lnTo>
                  <a:lnTo>
                    <a:pt x="398" y="18"/>
                  </a:lnTo>
                  <a:lnTo>
                    <a:pt x="419" y="26"/>
                  </a:lnTo>
                  <a:lnTo>
                    <a:pt x="427" y="32"/>
                  </a:lnTo>
                  <a:lnTo>
                    <a:pt x="437" y="37"/>
                  </a:lnTo>
                  <a:lnTo>
                    <a:pt x="470" y="63"/>
                  </a:lnTo>
                  <a:lnTo>
                    <a:pt x="485" y="78"/>
                  </a:lnTo>
                  <a:lnTo>
                    <a:pt x="500" y="95"/>
                  </a:lnTo>
                  <a:lnTo>
                    <a:pt x="515" y="114"/>
                  </a:lnTo>
                  <a:lnTo>
                    <a:pt x="530" y="131"/>
                  </a:lnTo>
                  <a:lnTo>
                    <a:pt x="545" y="150"/>
                  </a:lnTo>
                  <a:lnTo>
                    <a:pt x="561" y="168"/>
                  </a:lnTo>
                  <a:lnTo>
                    <a:pt x="573" y="186"/>
                  </a:lnTo>
                  <a:lnTo>
                    <a:pt x="585" y="204"/>
                  </a:lnTo>
                  <a:lnTo>
                    <a:pt x="596" y="220"/>
                  </a:lnTo>
                  <a:lnTo>
                    <a:pt x="607" y="235"/>
                  </a:lnTo>
                  <a:lnTo>
                    <a:pt x="625" y="260"/>
                  </a:lnTo>
                  <a:lnTo>
                    <a:pt x="641" y="283"/>
                  </a:lnTo>
                  <a:lnTo>
                    <a:pt x="704" y="305"/>
                  </a:lnTo>
                  <a:lnTo>
                    <a:pt x="707" y="377"/>
                  </a:lnTo>
                  <a:lnTo>
                    <a:pt x="479" y="439"/>
                  </a:lnTo>
                  <a:lnTo>
                    <a:pt x="475" y="400"/>
                  </a:lnTo>
                  <a:lnTo>
                    <a:pt x="470" y="363"/>
                  </a:lnTo>
                  <a:lnTo>
                    <a:pt x="459" y="316"/>
                  </a:lnTo>
                  <a:lnTo>
                    <a:pt x="452" y="293"/>
                  </a:lnTo>
                  <a:lnTo>
                    <a:pt x="443" y="270"/>
                  </a:lnTo>
                  <a:lnTo>
                    <a:pt x="434" y="248"/>
                  </a:lnTo>
                  <a:lnTo>
                    <a:pt x="423" y="227"/>
                  </a:lnTo>
                  <a:lnTo>
                    <a:pt x="409" y="208"/>
                  </a:lnTo>
                  <a:lnTo>
                    <a:pt x="393" y="193"/>
                  </a:lnTo>
                  <a:lnTo>
                    <a:pt x="384" y="187"/>
                  </a:lnTo>
                  <a:lnTo>
                    <a:pt x="376" y="182"/>
                  </a:lnTo>
                  <a:lnTo>
                    <a:pt x="366" y="176"/>
                  </a:lnTo>
                  <a:lnTo>
                    <a:pt x="357" y="173"/>
                  </a:lnTo>
                  <a:lnTo>
                    <a:pt x="337" y="171"/>
                  </a:lnTo>
                  <a:lnTo>
                    <a:pt x="317" y="169"/>
                  </a:lnTo>
                  <a:lnTo>
                    <a:pt x="278" y="177"/>
                  </a:lnTo>
                  <a:lnTo>
                    <a:pt x="260" y="186"/>
                  </a:lnTo>
                  <a:lnTo>
                    <a:pt x="252" y="191"/>
                  </a:lnTo>
                  <a:lnTo>
                    <a:pt x="242" y="197"/>
                  </a:lnTo>
                  <a:lnTo>
                    <a:pt x="235" y="201"/>
                  </a:lnTo>
                  <a:lnTo>
                    <a:pt x="227" y="206"/>
                  </a:lnTo>
                  <a:lnTo>
                    <a:pt x="212" y="220"/>
                  </a:lnTo>
                  <a:lnTo>
                    <a:pt x="184" y="248"/>
                  </a:lnTo>
                  <a:lnTo>
                    <a:pt x="172" y="263"/>
                  </a:lnTo>
                  <a:lnTo>
                    <a:pt x="162" y="277"/>
                  </a:lnTo>
                  <a:lnTo>
                    <a:pt x="146" y="304"/>
                  </a:lnTo>
                  <a:lnTo>
                    <a:pt x="136" y="327"/>
                  </a:lnTo>
                  <a:lnTo>
                    <a:pt x="129" y="370"/>
                  </a:lnTo>
                  <a:lnTo>
                    <a:pt x="128" y="418"/>
                  </a:lnTo>
                  <a:lnTo>
                    <a:pt x="128" y="472"/>
                  </a:lnTo>
                  <a:lnTo>
                    <a:pt x="0" y="464"/>
                  </a:lnTo>
                  <a:lnTo>
                    <a:pt x="30" y="424"/>
                  </a:lnTo>
                  <a:lnTo>
                    <a:pt x="30" y="424"/>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67" name="Freeform 195"/>
            <p:cNvSpPr>
              <a:spLocks/>
            </p:cNvSpPr>
            <p:nvPr/>
          </p:nvSpPr>
          <p:spPr bwMode="auto">
            <a:xfrm>
              <a:off x="2194" y="2941"/>
              <a:ext cx="206" cy="160"/>
            </a:xfrm>
            <a:custGeom>
              <a:avLst/>
              <a:gdLst/>
              <a:ahLst/>
              <a:cxnLst>
                <a:cxn ang="0">
                  <a:pos x="110" y="8"/>
                </a:cxn>
                <a:cxn ang="0">
                  <a:pos x="135" y="20"/>
                </a:cxn>
                <a:cxn ang="0">
                  <a:pos x="165" y="36"/>
                </a:cxn>
                <a:cxn ang="0">
                  <a:pos x="183" y="45"/>
                </a:cxn>
                <a:cxn ang="0">
                  <a:pos x="201" y="55"/>
                </a:cxn>
                <a:cxn ang="0">
                  <a:pos x="219" y="67"/>
                </a:cxn>
                <a:cxn ang="0">
                  <a:pos x="238" y="80"/>
                </a:cxn>
                <a:cxn ang="0">
                  <a:pos x="256" y="93"/>
                </a:cxn>
                <a:cxn ang="0">
                  <a:pos x="293" y="126"/>
                </a:cxn>
                <a:cxn ang="0">
                  <a:pos x="326" y="161"/>
                </a:cxn>
                <a:cxn ang="0">
                  <a:pos x="354" y="194"/>
                </a:cxn>
                <a:cxn ang="0">
                  <a:pos x="377" y="223"/>
                </a:cxn>
                <a:cxn ang="0">
                  <a:pos x="405" y="257"/>
                </a:cxn>
                <a:cxn ang="0">
                  <a:pos x="425" y="286"/>
                </a:cxn>
                <a:cxn ang="0">
                  <a:pos x="450" y="293"/>
                </a:cxn>
                <a:cxn ang="0">
                  <a:pos x="547" y="301"/>
                </a:cxn>
                <a:cxn ang="0">
                  <a:pos x="605" y="359"/>
                </a:cxn>
                <a:cxn ang="0">
                  <a:pos x="617" y="417"/>
                </a:cxn>
                <a:cxn ang="0">
                  <a:pos x="607" y="444"/>
                </a:cxn>
                <a:cxn ang="0">
                  <a:pos x="591" y="459"/>
                </a:cxn>
                <a:cxn ang="0">
                  <a:pos x="565" y="468"/>
                </a:cxn>
                <a:cxn ang="0">
                  <a:pos x="505" y="477"/>
                </a:cxn>
                <a:cxn ang="0">
                  <a:pos x="461" y="455"/>
                </a:cxn>
                <a:cxn ang="0">
                  <a:pos x="507" y="461"/>
                </a:cxn>
                <a:cxn ang="0">
                  <a:pos x="563" y="435"/>
                </a:cxn>
                <a:cxn ang="0">
                  <a:pos x="561" y="386"/>
                </a:cxn>
                <a:cxn ang="0">
                  <a:pos x="541" y="359"/>
                </a:cxn>
                <a:cxn ang="0">
                  <a:pos x="527" y="349"/>
                </a:cxn>
                <a:cxn ang="0">
                  <a:pos x="494" y="344"/>
                </a:cxn>
                <a:cxn ang="0">
                  <a:pos x="449" y="362"/>
                </a:cxn>
                <a:cxn ang="0">
                  <a:pos x="413" y="389"/>
                </a:cxn>
                <a:cxn ang="0">
                  <a:pos x="399" y="345"/>
                </a:cxn>
                <a:cxn ang="0">
                  <a:pos x="384" y="311"/>
                </a:cxn>
                <a:cxn ang="0">
                  <a:pos x="368" y="283"/>
                </a:cxn>
                <a:cxn ang="0">
                  <a:pos x="348" y="252"/>
                </a:cxn>
                <a:cxn ang="0">
                  <a:pos x="325" y="221"/>
                </a:cxn>
                <a:cxn ang="0">
                  <a:pos x="300" y="191"/>
                </a:cxn>
                <a:cxn ang="0">
                  <a:pos x="277" y="162"/>
                </a:cxn>
                <a:cxn ang="0">
                  <a:pos x="242" y="125"/>
                </a:cxn>
                <a:cxn ang="0">
                  <a:pos x="198" y="85"/>
                </a:cxn>
                <a:cxn ang="0">
                  <a:pos x="176" y="70"/>
                </a:cxn>
                <a:cxn ang="0">
                  <a:pos x="154" y="59"/>
                </a:cxn>
                <a:cxn ang="0">
                  <a:pos x="132" y="49"/>
                </a:cxn>
                <a:cxn ang="0">
                  <a:pos x="106" y="40"/>
                </a:cxn>
                <a:cxn ang="0">
                  <a:pos x="80" y="31"/>
                </a:cxn>
                <a:cxn ang="0">
                  <a:pos x="33" y="18"/>
                </a:cxn>
                <a:cxn ang="0">
                  <a:pos x="0" y="9"/>
                </a:cxn>
                <a:cxn ang="0">
                  <a:pos x="86" y="0"/>
                </a:cxn>
              </a:cxnLst>
              <a:rect l="0" t="0" r="r" b="b"/>
              <a:pathLst>
                <a:path w="617" h="480">
                  <a:moveTo>
                    <a:pt x="86" y="0"/>
                  </a:moveTo>
                  <a:lnTo>
                    <a:pt x="110" y="8"/>
                  </a:lnTo>
                  <a:lnTo>
                    <a:pt x="121" y="15"/>
                  </a:lnTo>
                  <a:lnTo>
                    <a:pt x="135" y="20"/>
                  </a:lnTo>
                  <a:lnTo>
                    <a:pt x="150" y="27"/>
                  </a:lnTo>
                  <a:lnTo>
                    <a:pt x="165" y="36"/>
                  </a:lnTo>
                  <a:lnTo>
                    <a:pt x="173" y="40"/>
                  </a:lnTo>
                  <a:lnTo>
                    <a:pt x="183" y="45"/>
                  </a:lnTo>
                  <a:lnTo>
                    <a:pt x="193" y="49"/>
                  </a:lnTo>
                  <a:lnTo>
                    <a:pt x="201" y="55"/>
                  </a:lnTo>
                  <a:lnTo>
                    <a:pt x="210" y="60"/>
                  </a:lnTo>
                  <a:lnTo>
                    <a:pt x="219" y="67"/>
                  </a:lnTo>
                  <a:lnTo>
                    <a:pt x="228" y="73"/>
                  </a:lnTo>
                  <a:lnTo>
                    <a:pt x="238" y="80"/>
                  </a:lnTo>
                  <a:lnTo>
                    <a:pt x="248" y="86"/>
                  </a:lnTo>
                  <a:lnTo>
                    <a:pt x="256" y="93"/>
                  </a:lnTo>
                  <a:lnTo>
                    <a:pt x="275" y="110"/>
                  </a:lnTo>
                  <a:lnTo>
                    <a:pt x="293" y="126"/>
                  </a:lnTo>
                  <a:lnTo>
                    <a:pt x="310" y="144"/>
                  </a:lnTo>
                  <a:lnTo>
                    <a:pt x="326" y="161"/>
                  </a:lnTo>
                  <a:lnTo>
                    <a:pt x="340" y="179"/>
                  </a:lnTo>
                  <a:lnTo>
                    <a:pt x="354" y="194"/>
                  </a:lnTo>
                  <a:lnTo>
                    <a:pt x="368" y="209"/>
                  </a:lnTo>
                  <a:lnTo>
                    <a:pt x="377" y="223"/>
                  </a:lnTo>
                  <a:lnTo>
                    <a:pt x="388" y="235"/>
                  </a:lnTo>
                  <a:lnTo>
                    <a:pt x="405" y="257"/>
                  </a:lnTo>
                  <a:lnTo>
                    <a:pt x="417" y="275"/>
                  </a:lnTo>
                  <a:lnTo>
                    <a:pt x="425" y="286"/>
                  </a:lnTo>
                  <a:lnTo>
                    <a:pt x="432" y="297"/>
                  </a:lnTo>
                  <a:lnTo>
                    <a:pt x="450" y="293"/>
                  </a:lnTo>
                  <a:lnTo>
                    <a:pt x="496" y="290"/>
                  </a:lnTo>
                  <a:lnTo>
                    <a:pt x="547" y="301"/>
                  </a:lnTo>
                  <a:lnTo>
                    <a:pt x="591" y="336"/>
                  </a:lnTo>
                  <a:lnTo>
                    <a:pt x="605" y="359"/>
                  </a:lnTo>
                  <a:lnTo>
                    <a:pt x="613" y="380"/>
                  </a:lnTo>
                  <a:lnTo>
                    <a:pt x="617" y="417"/>
                  </a:lnTo>
                  <a:lnTo>
                    <a:pt x="614" y="432"/>
                  </a:lnTo>
                  <a:lnTo>
                    <a:pt x="607" y="444"/>
                  </a:lnTo>
                  <a:lnTo>
                    <a:pt x="596" y="455"/>
                  </a:lnTo>
                  <a:lnTo>
                    <a:pt x="591" y="459"/>
                  </a:lnTo>
                  <a:lnTo>
                    <a:pt x="583" y="463"/>
                  </a:lnTo>
                  <a:lnTo>
                    <a:pt x="565" y="468"/>
                  </a:lnTo>
                  <a:lnTo>
                    <a:pt x="545" y="473"/>
                  </a:lnTo>
                  <a:lnTo>
                    <a:pt x="505" y="477"/>
                  </a:lnTo>
                  <a:lnTo>
                    <a:pt x="461" y="480"/>
                  </a:lnTo>
                  <a:lnTo>
                    <a:pt x="461" y="455"/>
                  </a:lnTo>
                  <a:lnTo>
                    <a:pt x="475" y="458"/>
                  </a:lnTo>
                  <a:lnTo>
                    <a:pt x="507" y="461"/>
                  </a:lnTo>
                  <a:lnTo>
                    <a:pt x="541" y="457"/>
                  </a:lnTo>
                  <a:lnTo>
                    <a:pt x="563" y="435"/>
                  </a:lnTo>
                  <a:lnTo>
                    <a:pt x="565" y="403"/>
                  </a:lnTo>
                  <a:lnTo>
                    <a:pt x="561" y="386"/>
                  </a:lnTo>
                  <a:lnTo>
                    <a:pt x="551" y="371"/>
                  </a:lnTo>
                  <a:lnTo>
                    <a:pt x="541" y="359"/>
                  </a:lnTo>
                  <a:lnTo>
                    <a:pt x="534" y="352"/>
                  </a:lnTo>
                  <a:lnTo>
                    <a:pt x="527" y="349"/>
                  </a:lnTo>
                  <a:lnTo>
                    <a:pt x="511" y="344"/>
                  </a:lnTo>
                  <a:lnTo>
                    <a:pt x="494" y="344"/>
                  </a:lnTo>
                  <a:lnTo>
                    <a:pt x="463" y="353"/>
                  </a:lnTo>
                  <a:lnTo>
                    <a:pt x="449" y="362"/>
                  </a:lnTo>
                  <a:lnTo>
                    <a:pt x="435" y="370"/>
                  </a:lnTo>
                  <a:lnTo>
                    <a:pt x="413" y="389"/>
                  </a:lnTo>
                  <a:lnTo>
                    <a:pt x="410" y="378"/>
                  </a:lnTo>
                  <a:lnTo>
                    <a:pt x="399" y="345"/>
                  </a:lnTo>
                  <a:lnTo>
                    <a:pt x="390" y="323"/>
                  </a:lnTo>
                  <a:lnTo>
                    <a:pt x="384" y="311"/>
                  </a:lnTo>
                  <a:lnTo>
                    <a:pt x="376" y="297"/>
                  </a:lnTo>
                  <a:lnTo>
                    <a:pt x="368" y="283"/>
                  </a:lnTo>
                  <a:lnTo>
                    <a:pt x="359" y="268"/>
                  </a:lnTo>
                  <a:lnTo>
                    <a:pt x="348" y="252"/>
                  </a:lnTo>
                  <a:lnTo>
                    <a:pt x="337" y="236"/>
                  </a:lnTo>
                  <a:lnTo>
                    <a:pt x="325" y="221"/>
                  </a:lnTo>
                  <a:lnTo>
                    <a:pt x="312" y="206"/>
                  </a:lnTo>
                  <a:lnTo>
                    <a:pt x="300" y="191"/>
                  </a:lnTo>
                  <a:lnTo>
                    <a:pt x="289" y="176"/>
                  </a:lnTo>
                  <a:lnTo>
                    <a:pt x="277" y="162"/>
                  </a:lnTo>
                  <a:lnTo>
                    <a:pt x="266" y="148"/>
                  </a:lnTo>
                  <a:lnTo>
                    <a:pt x="242" y="125"/>
                  </a:lnTo>
                  <a:lnTo>
                    <a:pt x="220" y="103"/>
                  </a:lnTo>
                  <a:lnTo>
                    <a:pt x="198" y="85"/>
                  </a:lnTo>
                  <a:lnTo>
                    <a:pt x="187" y="77"/>
                  </a:lnTo>
                  <a:lnTo>
                    <a:pt x="176" y="70"/>
                  </a:lnTo>
                  <a:lnTo>
                    <a:pt x="165" y="63"/>
                  </a:lnTo>
                  <a:lnTo>
                    <a:pt x="154" y="59"/>
                  </a:lnTo>
                  <a:lnTo>
                    <a:pt x="143" y="53"/>
                  </a:lnTo>
                  <a:lnTo>
                    <a:pt x="132" y="49"/>
                  </a:lnTo>
                  <a:lnTo>
                    <a:pt x="118" y="45"/>
                  </a:lnTo>
                  <a:lnTo>
                    <a:pt x="106" y="40"/>
                  </a:lnTo>
                  <a:lnTo>
                    <a:pt x="92" y="36"/>
                  </a:lnTo>
                  <a:lnTo>
                    <a:pt x="80" y="31"/>
                  </a:lnTo>
                  <a:lnTo>
                    <a:pt x="55" y="23"/>
                  </a:lnTo>
                  <a:lnTo>
                    <a:pt x="33" y="18"/>
                  </a:lnTo>
                  <a:lnTo>
                    <a:pt x="16" y="14"/>
                  </a:lnTo>
                  <a:lnTo>
                    <a:pt x="0" y="9"/>
                  </a:lnTo>
                  <a:lnTo>
                    <a:pt x="86" y="0"/>
                  </a:lnTo>
                  <a:lnTo>
                    <a:pt x="86" y="0"/>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68" name="Freeform 196"/>
            <p:cNvSpPr>
              <a:spLocks/>
            </p:cNvSpPr>
            <p:nvPr/>
          </p:nvSpPr>
          <p:spPr bwMode="auto">
            <a:xfrm>
              <a:off x="2130" y="3075"/>
              <a:ext cx="232" cy="132"/>
            </a:xfrm>
            <a:custGeom>
              <a:avLst/>
              <a:gdLst/>
              <a:ahLst/>
              <a:cxnLst>
                <a:cxn ang="0">
                  <a:pos x="0" y="204"/>
                </a:cxn>
                <a:cxn ang="0">
                  <a:pos x="14" y="258"/>
                </a:cxn>
                <a:cxn ang="0">
                  <a:pos x="33" y="293"/>
                </a:cxn>
                <a:cxn ang="0">
                  <a:pos x="59" y="329"/>
                </a:cxn>
                <a:cxn ang="0">
                  <a:pos x="87" y="353"/>
                </a:cxn>
                <a:cxn ang="0">
                  <a:pos x="108" y="365"/>
                </a:cxn>
                <a:cxn ang="0">
                  <a:pos x="128" y="375"/>
                </a:cxn>
                <a:cxn ang="0">
                  <a:pos x="160" y="386"/>
                </a:cxn>
                <a:cxn ang="0">
                  <a:pos x="201" y="394"/>
                </a:cxn>
                <a:cxn ang="0">
                  <a:pos x="281" y="393"/>
                </a:cxn>
                <a:cxn ang="0">
                  <a:pos x="329" y="379"/>
                </a:cxn>
                <a:cxn ang="0">
                  <a:pos x="356" y="366"/>
                </a:cxn>
                <a:cxn ang="0">
                  <a:pos x="375" y="354"/>
                </a:cxn>
                <a:cxn ang="0">
                  <a:pos x="400" y="333"/>
                </a:cxn>
                <a:cxn ang="0">
                  <a:pos x="431" y="307"/>
                </a:cxn>
                <a:cxn ang="0">
                  <a:pos x="462" y="280"/>
                </a:cxn>
                <a:cxn ang="0">
                  <a:pos x="493" y="288"/>
                </a:cxn>
                <a:cxn ang="0">
                  <a:pos x="565" y="295"/>
                </a:cxn>
                <a:cxn ang="0">
                  <a:pos x="633" y="278"/>
                </a:cxn>
                <a:cxn ang="0">
                  <a:pos x="651" y="263"/>
                </a:cxn>
                <a:cxn ang="0">
                  <a:pos x="692" y="208"/>
                </a:cxn>
                <a:cxn ang="0">
                  <a:pos x="470" y="189"/>
                </a:cxn>
                <a:cxn ang="0">
                  <a:pos x="419" y="0"/>
                </a:cxn>
                <a:cxn ang="0">
                  <a:pos x="411" y="160"/>
                </a:cxn>
                <a:cxn ang="0">
                  <a:pos x="394" y="225"/>
                </a:cxn>
                <a:cxn ang="0">
                  <a:pos x="378" y="260"/>
                </a:cxn>
                <a:cxn ang="0">
                  <a:pos x="354" y="285"/>
                </a:cxn>
                <a:cxn ang="0">
                  <a:pos x="334" y="302"/>
                </a:cxn>
                <a:cxn ang="0">
                  <a:pos x="318" y="311"/>
                </a:cxn>
                <a:cxn ang="0">
                  <a:pos x="303" y="320"/>
                </a:cxn>
                <a:cxn ang="0">
                  <a:pos x="280" y="331"/>
                </a:cxn>
                <a:cxn ang="0">
                  <a:pos x="248" y="339"/>
                </a:cxn>
                <a:cxn ang="0">
                  <a:pos x="188" y="336"/>
                </a:cxn>
                <a:cxn ang="0">
                  <a:pos x="161" y="321"/>
                </a:cxn>
                <a:cxn ang="0">
                  <a:pos x="134" y="280"/>
                </a:cxn>
                <a:cxn ang="0">
                  <a:pos x="119" y="249"/>
                </a:cxn>
                <a:cxn ang="0">
                  <a:pos x="105" y="222"/>
                </a:cxn>
                <a:cxn ang="0">
                  <a:pos x="90" y="186"/>
                </a:cxn>
                <a:cxn ang="0">
                  <a:pos x="70" y="141"/>
                </a:cxn>
                <a:cxn ang="0">
                  <a:pos x="1" y="124"/>
                </a:cxn>
              </a:cxnLst>
              <a:rect l="0" t="0" r="r" b="b"/>
              <a:pathLst>
                <a:path w="696" h="395">
                  <a:moveTo>
                    <a:pt x="1" y="124"/>
                  </a:moveTo>
                  <a:lnTo>
                    <a:pt x="0" y="204"/>
                  </a:lnTo>
                  <a:lnTo>
                    <a:pt x="7" y="240"/>
                  </a:lnTo>
                  <a:lnTo>
                    <a:pt x="14" y="258"/>
                  </a:lnTo>
                  <a:lnTo>
                    <a:pt x="22" y="277"/>
                  </a:lnTo>
                  <a:lnTo>
                    <a:pt x="33" y="293"/>
                  </a:lnTo>
                  <a:lnTo>
                    <a:pt x="44" y="313"/>
                  </a:lnTo>
                  <a:lnTo>
                    <a:pt x="59" y="329"/>
                  </a:lnTo>
                  <a:lnTo>
                    <a:pt x="79" y="346"/>
                  </a:lnTo>
                  <a:lnTo>
                    <a:pt x="87" y="353"/>
                  </a:lnTo>
                  <a:lnTo>
                    <a:pt x="98" y="359"/>
                  </a:lnTo>
                  <a:lnTo>
                    <a:pt x="108" y="365"/>
                  </a:lnTo>
                  <a:lnTo>
                    <a:pt x="119" y="370"/>
                  </a:lnTo>
                  <a:lnTo>
                    <a:pt x="128" y="375"/>
                  </a:lnTo>
                  <a:lnTo>
                    <a:pt x="139" y="379"/>
                  </a:lnTo>
                  <a:lnTo>
                    <a:pt x="160" y="386"/>
                  </a:lnTo>
                  <a:lnTo>
                    <a:pt x="182" y="391"/>
                  </a:lnTo>
                  <a:lnTo>
                    <a:pt x="201" y="394"/>
                  </a:lnTo>
                  <a:lnTo>
                    <a:pt x="243" y="395"/>
                  </a:lnTo>
                  <a:lnTo>
                    <a:pt x="281" y="393"/>
                  </a:lnTo>
                  <a:lnTo>
                    <a:pt x="316" y="384"/>
                  </a:lnTo>
                  <a:lnTo>
                    <a:pt x="329" y="379"/>
                  </a:lnTo>
                  <a:lnTo>
                    <a:pt x="343" y="373"/>
                  </a:lnTo>
                  <a:lnTo>
                    <a:pt x="356" y="366"/>
                  </a:lnTo>
                  <a:lnTo>
                    <a:pt x="365" y="361"/>
                  </a:lnTo>
                  <a:lnTo>
                    <a:pt x="375" y="354"/>
                  </a:lnTo>
                  <a:lnTo>
                    <a:pt x="383" y="347"/>
                  </a:lnTo>
                  <a:lnTo>
                    <a:pt x="400" y="333"/>
                  </a:lnTo>
                  <a:lnTo>
                    <a:pt x="416" y="320"/>
                  </a:lnTo>
                  <a:lnTo>
                    <a:pt x="431" y="307"/>
                  </a:lnTo>
                  <a:lnTo>
                    <a:pt x="452" y="288"/>
                  </a:lnTo>
                  <a:lnTo>
                    <a:pt x="462" y="280"/>
                  </a:lnTo>
                  <a:lnTo>
                    <a:pt x="477" y="285"/>
                  </a:lnTo>
                  <a:lnTo>
                    <a:pt x="493" y="288"/>
                  </a:lnTo>
                  <a:lnTo>
                    <a:pt x="515" y="292"/>
                  </a:lnTo>
                  <a:lnTo>
                    <a:pt x="565" y="295"/>
                  </a:lnTo>
                  <a:lnTo>
                    <a:pt x="613" y="287"/>
                  </a:lnTo>
                  <a:lnTo>
                    <a:pt x="633" y="278"/>
                  </a:lnTo>
                  <a:lnTo>
                    <a:pt x="641" y="270"/>
                  </a:lnTo>
                  <a:lnTo>
                    <a:pt x="651" y="263"/>
                  </a:lnTo>
                  <a:lnTo>
                    <a:pt x="675" y="233"/>
                  </a:lnTo>
                  <a:lnTo>
                    <a:pt x="692" y="208"/>
                  </a:lnTo>
                  <a:lnTo>
                    <a:pt x="696" y="196"/>
                  </a:lnTo>
                  <a:lnTo>
                    <a:pt x="470" y="189"/>
                  </a:lnTo>
                  <a:lnTo>
                    <a:pt x="487" y="93"/>
                  </a:lnTo>
                  <a:lnTo>
                    <a:pt x="419" y="0"/>
                  </a:lnTo>
                  <a:lnTo>
                    <a:pt x="416" y="113"/>
                  </a:lnTo>
                  <a:lnTo>
                    <a:pt x="411" y="160"/>
                  </a:lnTo>
                  <a:lnTo>
                    <a:pt x="401" y="204"/>
                  </a:lnTo>
                  <a:lnTo>
                    <a:pt x="394" y="225"/>
                  </a:lnTo>
                  <a:lnTo>
                    <a:pt x="386" y="244"/>
                  </a:lnTo>
                  <a:lnTo>
                    <a:pt x="378" y="260"/>
                  </a:lnTo>
                  <a:lnTo>
                    <a:pt x="367" y="273"/>
                  </a:lnTo>
                  <a:lnTo>
                    <a:pt x="354" y="285"/>
                  </a:lnTo>
                  <a:lnTo>
                    <a:pt x="340" y="296"/>
                  </a:lnTo>
                  <a:lnTo>
                    <a:pt x="334" y="302"/>
                  </a:lnTo>
                  <a:lnTo>
                    <a:pt x="327" y="306"/>
                  </a:lnTo>
                  <a:lnTo>
                    <a:pt x="318" y="311"/>
                  </a:lnTo>
                  <a:lnTo>
                    <a:pt x="312" y="315"/>
                  </a:lnTo>
                  <a:lnTo>
                    <a:pt x="303" y="320"/>
                  </a:lnTo>
                  <a:lnTo>
                    <a:pt x="296" y="324"/>
                  </a:lnTo>
                  <a:lnTo>
                    <a:pt x="280" y="331"/>
                  </a:lnTo>
                  <a:lnTo>
                    <a:pt x="263" y="335"/>
                  </a:lnTo>
                  <a:lnTo>
                    <a:pt x="248" y="339"/>
                  </a:lnTo>
                  <a:lnTo>
                    <a:pt x="216" y="342"/>
                  </a:lnTo>
                  <a:lnTo>
                    <a:pt x="188" y="336"/>
                  </a:lnTo>
                  <a:lnTo>
                    <a:pt x="175" y="329"/>
                  </a:lnTo>
                  <a:lnTo>
                    <a:pt x="161" y="321"/>
                  </a:lnTo>
                  <a:lnTo>
                    <a:pt x="141" y="295"/>
                  </a:lnTo>
                  <a:lnTo>
                    <a:pt x="134" y="280"/>
                  </a:lnTo>
                  <a:lnTo>
                    <a:pt x="126" y="265"/>
                  </a:lnTo>
                  <a:lnTo>
                    <a:pt x="119" y="249"/>
                  </a:lnTo>
                  <a:lnTo>
                    <a:pt x="112" y="236"/>
                  </a:lnTo>
                  <a:lnTo>
                    <a:pt x="105" y="222"/>
                  </a:lnTo>
                  <a:lnTo>
                    <a:pt x="99" y="209"/>
                  </a:lnTo>
                  <a:lnTo>
                    <a:pt x="90" y="186"/>
                  </a:lnTo>
                  <a:lnTo>
                    <a:pt x="76" y="153"/>
                  </a:lnTo>
                  <a:lnTo>
                    <a:pt x="70" y="141"/>
                  </a:lnTo>
                  <a:lnTo>
                    <a:pt x="1" y="124"/>
                  </a:lnTo>
                  <a:lnTo>
                    <a:pt x="1" y="124"/>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69" name="Freeform 197"/>
            <p:cNvSpPr>
              <a:spLocks/>
            </p:cNvSpPr>
            <p:nvPr/>
          </p:nvSpPr>
          <p:spPr bwMode="auto">
            <a:xfrm>
              <a:off x="2197" y="3078"/>
              <a:ext cx="48" cy="72"/>
            </a:xfrm>
            <a:custGeom>
              <a:avLst/>
              <a:gdLst/>
              <a:ahLst/>
              <a:cxnLst>
                <a:cxn ang="0">
                  <a:pos x="41" y="8"/>
                </a:cxn>
                <a:cxn ang="0">
                  <a:pos x="0" y="61"/>
                </a:cxn>
                <a:cxn ang="0">
                  <a:pos x="1" y="147"/>
                </a:cxn>
                <a:cxn ang="0">
                  <a:pos x="40" y="218"/>
                </a:cxn>
                <a:cxn ang="0">
                  <a:pos x="96" y="211"/>
                </a:cxn>
                <a:cxn ang="0">
                  <a:pos x="131" y="164"/>
                </a:cxn>
                <a:cxn ang="0">
                  <a:pos x="145" y="92"/>
                </a:cxn>
                <a:cxn ang="0">
                  <a:pos x="123" y="35"/>
                </a:cxn>
                <a:cxn ang="0">
                  <a:pos x="88" y="0"/>
                </a:cxn>
                <a:cxn ang="0">
                  <a:pos x="41" y="8"/>
                </a:cxn>
                <a:cxn ang="0">
                  <a:pos x="41" y="8"/>
                </a:cxn>
              </a:cxnLst>
              <a:rect l="0" t="0" r="r" b="b"/>
              <a:pathLst>
                <a:path w="145" h="218">
                  <a:moveTo>
                    <a:pt x="41" y="8"/>
                  </a:moveTo>
                  <a:lnTo>
                    <a:pt x="0" y="61"/>
                  </a:lnTo>
                  <a:lnTo>
                    <a:pt x="1" y="147"/>
                  </a:lnTo>
                  <a:lnTo>
                    <a:pt x="40" y="218"/>
                  </a:lnTo>
                  <a:lnTo>
                    <a:pt x="96" y="211"/>
                  </a:lnTo>
                  <a:lnTo>
                    <a:pt x="131" y="164"/>
                  </a:lnTo>
                  <a:lnTo>
                    <a:pt x="145" y="92"/>
                  </a:lnTo>
                  <a:lnTo>
                    <a:pt x="123" y="35"/>
                  </a:lnTo>
                  <a:lnTo>
                    <a:pt x="88" y="0"/>
                  </a:lnTo>
                  <a:lnTo>
                    <a:pt x="41" y="8"/>
                  </a:lnTo>
                  <a:lnTo>
                    <a:pt x="41" y="8"/>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70" name="Freeform 198"/>
            <p:cNvSpPr>
              <a:spLocks/>
            </p:cNvSpPr>
            <p:nvPr/>
          </p:nvSpPr>
          <p:spPr bwMode="auto">
            <a:xfrm>
              <a:off x="1615" y="3081"/>
              <a:ext cx="534" cy="194"/>
            </a:xfrm>
            <a:custGeom>
              <a:avLst/>
              <a:gdLst/>
              <a:ahLst/>
              <a:cxnLst>
                <a:cxn ang="0">
                  <a:pos x="2" y="303"/>
                </a:cxn>
                <a:cxn ang="0">
                  <a:pos x="13" y="369"/>
                </a:cxn>
                <a:cxn ang="0">
                  <a:pos x="28" y="410"/>
                </a:cxn>
                <a:cxn ang="0">
                  <a:pos x="51" y="451"/>
                </a:cxn>
                <a:cxn ang="0">
                  <a:pos x="84" y="490"/>
                </a:cxn>
                <a:cxn ang="0">
                  <a:pos x="112" y="510"/>
                </a:cxn>
                <a:cxn ang="0">
                  <a:pos x="130" y="521"/>
                </a:cxn>
                <a:cxn ang="0">
                  <a:pos x="157" y="537"/>
                </a:cxn>
                <a:cxn ang="0">
                  <a:pos x="182" y="546"/>
                </a:cxn>
                <a:cxn ang="0">
                  <a:pos x="206" y="557"/>
                </a:cxn>
                <a:cxn ang="0">
                  <a:pos x="231" y="565"/>
                </a:cxn>
                <a:cxn ang="0">
                  <a:pos x="275" y="575"/>
                </a:cxn>
                <a:cxn ang="0">
                  <a:pos x="355" y="581"/>
                </a:cxn>
                <a:cxn ang="0">
                  <a:pos x="423" y="567"/>
                </a:cxn>
                <a:cxn ang="0">
                  <a:pos x="454" y="554"/>
                </a:cxn>
                <a:cxn ang="0">
                  <a:pos x="481" y="539"/>
                </a:cxn>
                <a:cxn ang="0">
                  <a:pos x="502" y="526"/>
                </a:cxn>
                <a:cxn ang="0">
                  <a:pos x="531" y="502"/>
                </a:cxn>
                <a:cxn ang="0">
                  <a:pos x="568" y="465"/>
                </a:cxn>
                <a:cxn ang="0">
                  <a:pos x="592" y="437"/>
                </a:cxn>
                <a:cxn ang="0">
                  <a:pos x="1602" y="279"/>
                </a:cxn>
                <a:cxn ang="0">
                  <a:pos x="612" y="294"/>
                </a:cxn>
                <a:cxn ang="0">
                  <a:pos x="579" y="91"/>
                </a:cxn>
                <a:cxn ang="0">
                  <a:pos x="575" y="281"/>
                </a:cxn>
                <a:cxn ang="0">
                  <a:pos x="561" y="360"/>
                </a:cxn>
                <a:cxn ang="0">
                  <a:pos x="545" y="406"/>
                </a:cxn>
                <a:cxn ang="0">
                  <a:pos x="521" y="440"/>
                </a:cxn>
                <a:cxn ang="0">
                  <a:pos x="495" y="468"/>
                </a:cxn>
                <a:cxn ang="0">
                  <a:pos x="473" y="483"/>
                </a:cxn>
                <a:cxn ang="0">
                  <a:pos x="458" y="492"/>
                </a:cxn>
                <a:cxn ang="0">
                  <a:pos x="434" y="505"/>
                </a:cxn>
                <a:cxn ang="0">
                  <a:pos x="401" y="513"/>
                </a:cxn>
                <a:cxn ang="0">
                  <a:pos x="353" y="517"/>
                </a:cxn>
                <a:cxn ang="0">
                  <a:pos x="293" y="499"/>
                </a:cxn>
                <a:cxn ang="0">
                  <a:pos x="265" y="487"/>
                </a:cxn>
                <a:cxn ang="0">
                  <a:pos x="242" y="477"/>
                </a:cxn>
                <a:cxn ang="0">
                  <a:pos x="204" y="459"/>
                </a:cxn>
                <a:cxn ang="0">
                  <a:pos x="157" y="376"/>
                </a:cxn>
                <a:cxn ang="0">
                  <a:pos x="142" y="303"/>
                </a:cxn>
                <a:cxn ang="0">
                  <a:pos x="130" y="169"/>
                </a:cxn>
                <a:cxn ang="0">
                  <a:pos x="149" y="80"/>
                </a:cxn>
                <a:cxn ang="0">
                  <a:pos x="171" y="0"/>
                </a:cxn>
                <a:cxn ang="0">
                  <a:pos x="0" y="275"/>
                </a:cxn>
              </a:cxnLst>
              <a:rect l="0" t="0" r="r" b="b"/>
              <a:pathLst>
                <a:path w="1602" h="581">
                  <a:moveTo>
                    <a:pt x="0" y="275"/>
                  </a:moveTo>
                  <a:lnTo>
                    <a:pt x="2" y="303"/>
                  </a:lnTo>
                  <a:lnTo>
                    <a:pt x="5" y="333"/>
                  </a:lnTo>
                  <a:lnTo>
                    <a:pt x="13" y="369"/>
                  </a:lnTo>
                  <a:lnTo>
                    <a:pt x="20" y="389"/>
                  </a:lnTo>
                  <a:lnTo>
                    <a:pt x="28" y="410"/>
                  </a:lnTo>
                  <a:lnTo>
                    <a:pt x="38" y="431"/>
                  </a:lnTo>
                  <a:lnTo>
                    <a:pt x="51" y="451"/>
                  </a:lnTo>
                  <a:lnTo>
                    <a:pt x="67" y="470"/>
                  </a:lnTo>
                  <a:lnTo>
                    <a:pt x="84" y="490"/>
                  </a:lnTo>
                  <a:lnTo>
                    <a:pt x="106" y="506"/>
                  </a:lnTo>
                  <a:lnTo>
                    <a:pt x="112" y="510"/>
                  </a:lnTo>
                  <a:lnTo>
                    <a:pt x="118" y="514"/>
                  </a:lnTo>
                  <a:lnTo>
                    <a:pt x="130" y="521"/>
                  </a:lnTo>
                  <a:lnTo>
                    <a:pt x="144" y="528"/>
                  </a:lnTo>
                  <a:lnTo>
                    <a:pt x="157" y="537"/>
                  </a:lnTo>
                  <a:lnTo>
                    <a:pt x="170" y="542"/>
                  </a:lnTo>
                  <a:lnTo>
                    <a:pt x="182" y="546"/>
                  </a:lnTo>
                  <a:lnTo>
                    <a:pt x="195" y="552"/>
                  </a:lnTo>
                  <a:lnTo>
                    <a:pt x="206" y="557"/>
                  </a:lnTo>
                  <a:lnTo>
                    <a:pt x="218" y="560"/>
                  </a:lnTo>
                  <a:lnTo>
                    <a:pt x="231" y="565"/>
                  </a:lnTo>
                  <a:lnTo>
                    <a:pt x="253" y="571"/>
                  </a:lnTo>
                  <a:lnTo>
                    <a:pt x="275" y="575"/>
                  </a:lnTo>
                  <a:lnTo>
                    <a:pt x="317" y="581"/>
                  </a:lnTo>
                  <a:lnTo>
                    <a:pt x="355" y="581"/>
                  </a:lnTo>
                  <a:lnTo>
                    <a:pt x="392" y="575"/>
                  </a:lnTo>
                  <a:lnTo>
                    <a:pt x="423" y="567"/>
                  </a:lnTo>
                  <a:lnTo>
                    <a:pt x="440" y="561"/>
                  </a:lnTo>
                  <a:lnTo>
                    <a:pt x="454" y="554"/>
                  </a:lnTo>
                  <a:lnTo>
                    <a:pt x="468" y="548"/>
                  </a:lnTo>
                  <a:lnTo>
                    <a:pt x="481" y="539"/>
                  </a:lnTo>
                  <a:lnTo>
                    <a:pt x="495" y="530"/>
                  </a:lnTo>
                  <a:lnTo>
                    <a:pt x="502" y="526"/>
                  </a:lnTo>
                  <a:lnTo>
                    <a:pt x="507" y="521"/>
                  </a:lnTo>
                  <a:lnTo>
                    <a:pt x="531" y="502"/>
                  </a:lnTo>
                  <a:lnTo>
                    <a:pt x="552" y="483"/>
                  </a:lnTo>
                  <a:lnTo>
                    <a:pt x="568" y="465"/>
                  </a:lnTo>
                  <a:lnTo>
                    <a:pt x="581" y="451"/>
                  </a:lnTo>
                  <a:lnTo>
                    <a:pt x="592" y="437"/>
                  </a:lnTo>
                  <a:lnTo>
                    <a:pt x="1180" y="307"/>
                  </a:lnTo>
                  <a:lnTo>
                    <a:pt x="1602" y="279"/>
                  </a:lnTo>
                  <a:lnTo>
                    <a:pt x="1595" y="192"/>
                  </a:lnTo>
                  <a:lnTo>
                    <a:pt x="612" y="294"/>
                  </a:lnTo>
                  <a:lnTo>
                    <a:pt x="619" y="165"/>
                  </a:lnTo>
                  <a:lnTo>
                    <a:pt x="579" y="91"/>
                  </a:lnTo>
                  <a:lnTo>
                    <a:pt x="579" y="224"/>
                  </a:lnTo>
                  <a:lnTo>
                    <a:pt x="575" y="281"/>
                  </a:lnTo>
                  <a:lnTo>
                    <a:pt x="567" y="336"/>
                  </a:lnTo>
                  <a:lnTo>
                    <a:pt x="561" y="360"/>
                  </a:lnTo>
                  <a:lnTo>
                    <a:pt x="554" y="385"/>
                  </a:lnTo>
                  <a:lnTo>
                    <a:pt x="545" y="406"/>
                  </a:lnTo>
                  <a:lnTo>
                    <a:pt x="534" y="424"/>
                  </a:lnTo>
                  <a:lnTo>
                    <a:pt x="521" y="440"/>
                  </a:lnTo>
                  <a:lnTo>
                    <a:pt x="509" y="454"/>
                  </a:lnTo>
                  <a:lnTo>
                    <a:pt x="495" y="468"/>
                  </a:lnTo>
                  <a:lnTo>
                    <a:pt x="481" y="479"/>
                  </a:lnTo>
                  <a:lnTo>
                    <a:pt x="473" y="483"/>
                  </a:lnTo>
                  <a:lnTo>
                    <a:pt x="466" y="488"/>
                  </a:lnTo>
                  <a:lnTo>
                    <a:pt x="458" y="492"/>
                  </a:lnTo>
                  <a:lnTo>
                    <a:pt x="450" y="497"/>
                  </a:lnTo>
                  <a:lnTo>
                    <a:pt x="434" y="505"/>
                  </a:lnTo>
                  <a:lnTo>
                    <a:pt x="418" y="510"/>
                  </a:lnTo>
                  <a:lnTo>
                    <a:pt x="401" y="513"/>
                  </a:lnTo>
                  <a:lnTo>
                    <a:pt x="386" y="516"/>
                  </a:lnTo>
                  <a:lnTo>
                    <a:pt x="353" y="517"/>
                  </a:lnTo>
                  <a:lnTo>
                    <a:pt x="321" y="512"/>
                  </a:lnTo>
                  <a:lnTo>
                    <a:pt x="293" y="499"/>
                  </a:lnTo>
                  <a:lnTo>
                    <a:pt x="277" y="494"/>
                  </a:lnTo>
                  <a:lnTo>
                    <a:pt x="265" y="487"/>
                  </a:lnTo>
                  <a:lnTo>
                    <a:pt x="251" y="483"/>
                  </a:lnTo>
                  <a:lnTo>
                    <a:pt x="242" y="477"/>
                  </a:lnTo>
                  <a:lnTo>
                    <a:pt x="221" y="468"/>
                  </a:lnTo>
                  <a:lnTo>
                    <a:pt x="204" y="459"/>
                  </a:lnTo>
                  <a:lnTo>
                    <a:pt x="178" y="429"/>
                  </a:lnTo>
                  <a:lnTo>
                    <a:pt x="157" y="376"/>
                  </a:lnTo>
                  <a:lnTo>
                    <a:pt x="149" y="340"/>
                  </a:lnTo>
                  <a:lnTo>
                    <a:pt x="142" y="303"/>
                  </a:lnTo>
                  <a:lnTo>
                    <a:pt x="133" y="231"/>
                  </a:lnTo>
                  <a:lnTo>
                    <a:pt x="130" y="169"/>
                  </a:lnTo>
                  <a:lnTo>
                    <a:pt x="137" y="121"/>
                  </a:lnTo>
                  <a:lnTo>
                    <a:pt x="149" y="80"/>
                  </a:lnTo>
                  <a:lnTo>
                    <a:pt x="160" y="41"/>
                  </a:lnTo>
                  <a:lnTo>
                    <a:pt x="171" y="0"/>
                  </a:lnTo>
                  <a:lnTo>
                    <a:pt x="69" y="117"/>
                  </a:lnTo>
                  <a:lnTo>
                    <a:pt x="0" y="275"/>
                  </a:lnTo>
                  <a:lnTo>
                    <a:pt x="0" y="275"/>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71" name="Freeform 199"/>
            <p:cNvSpPr>
              <a:spLocks/>
            </p:cNvSpPr>
            <p:nvPr/>
          </p:nvSpPr>
          <p:spPr bwMode="auto">
            <a:xfrm>
              <a:off x="1697" y="3110"/>
              <a:ext cx="83" cy="113"/>
            </a:xfrm>
            <a:custGeom>
              <a:avLst/>
              <a:gdLst/>
              <a:ahLst/>
              <a:cxnLst>
                <a:cxn ang="0">
                  <a:pos x="4" y="124"/>
                </a:cxn>
                <a:cxn ang="0">
                  <a:pos x="36" y="40"/>
                </a:cxn>
                <a:cxn ang="0">
                  <a:pos x="100" y="0"/>
                </a:cxn>
                <a:cxn ang="0">
                  <a:pos x="183" y="1"/>
                </a:cxn>
                <a:cxn ang="0">
                  <a:pos x="233" y="59"/>
                </a:cxn>
                <a:cxn ang="0">
                  <a:pos x="249" y="135"/>
                </a:cxn>
                <a:cxn ang="0">
                  <a:pos x="238" y="234"/>
                </a:cxn>
                <a:cxn ang="0">
                  <a:pos x="188" y="305"/>
                </a:cxn>
                <a:cxn ang="0">
                  <a:pos x="126" y="337"/>
                </a:cxn>
                <a:cxn ang="0">
                  <a:pos x="62" y="318"/>
                </a:cxn>
                <a:cxn ang="0">
                  <a:pos x="19" y="264"/>
                </a:cxn>
                <a:cxn ang="0">
                  <a:pos x="0" y="180"/>
                </a:cxn>
                <a:cxn ang="0">
                  <a:pos x="4" y="124"/>
                </a:cxn>
                <a:cxn ang="0">
                  <a:pos x="4" y="124"/>
                </a:cxn>
              </a:cxnLst>
              <a:rect l="0" t="0" r="r" b="b"/>
              <a:pathLst>
                <a:path w="249" h="337">
                  <a:moveTo>
                    <a:pt x="4" y="124"/>
                  </a:moveTo>
                  <a:lnTo>
                    <a:pt x="36" y="40"/>
                  </a:lnTo>
                  <a:lnTo>
                    <a:pt x="100" y="0"/>
                  </a:lnTo>
                  <a:lnTo>
                    <a:pt x="183" y="1"/>
                  </a:lnTo>
                  <a:lnTo>
                    <a:pt x="233" y="59"/>
                  </a:lnTo>
                  <a:lnTo>
                    <a:pt x="249" y="135"/>
                  </a:lnTo>
                  <a:lnTo>
                    <a:pt x="238" y="234"/>
                  </a:lnTo>
                  <a:lnTo>
                    <a:pt x="188" y="305"/>
                  </a:lnTo>
                  <a:lnTo>
                    <a:pt x="126" y="337"/>
                  </a:lnTo>
                  <a:lnTo>
                    <a:pt x="62" y="318"/>
                  </a:lnTo>
                  <a:lnTo>
                    <a:pt x="19" y="264"/>
                  </a:lnTo>
                  <a:lnTo>
                    <a:pt x="0" y="180"/>
                  </a:lnTo>
                  <a:lnTo>
                    <a:pt x="4" y="124"/>
                  </a:lnTo>
                  <a:lnTo>
                    <a:pt x="4" y="124"/>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sp>
          <p:nvSpPr>
            <p:cNvPr id="3272" name="Freeform 200"/>
            <p:cNvSpPr>
              <a:spLocks/>
            </p:cNvSpPr>
            <p:nvPr/>
          </p:nvSpPr>
          <p:spPr bwMode="auto">
            <a:xfrm>
              <a:off x="1248" y="3208"/>
              <a:ext cx="443" cy="100"/>
            </a:xfrm>
            <a:custGeom>
              <a:avLst/>
              <a:gdLst/>
              <a:ahLst/>
              <a:cxnLst>
                <a:cxn ang="0">
                  <a:pos x="1141" y="0"/>
                </a:cxn>
                <a:cxn ang="0">
                  <a:pos x="606" y="49"/>
                </a:cxn>
                <a:cxn ang="0">
                  <a:pos x="0" y="193"/>
                </a:cxn>
                <a:cxn ang="0">
                  <a:pos x="433" y="155"/>
                </a:cxn>
                <a:cxn ang="0">
                  <a:pos x="134" y="270"/>
                </a:cxn>
                <a:cxn ang="0">
                  <a:pos x="718" y="175"/>
                </a:cxn>
                <a:cxn ang="0">
                  <a:pos x="444" y="299"/>
                </a:cxn>
                <a:cxn ang="0">
                  <a:pos x="945" y="199"/>
                </a:cxn>
                <a:cxn ang="0">
                  <a:pos x="810" y="278"/>
                </a:cxn>
                <a:cxn ang="0">
                  <a:pos x="1330" y="160"/>
                </a:cxn>
                <a:cxn ang="0">
                  <a:pos x="1141" y="0"/>
                </a:cxn>
                <a:cxn ang="0">
                  <a:pos x="1141" y="0"/>
                </a:cxn>
              </a:cxnLst>
              <a:rect l="0" t="0" r="r" b="b"/>
              <a:pathLst>
                <a:path w="1330" h="299">
                  <a:moveTo>
                    <a:pt x="1141" y="0"/>
                  </a:moveTo>
                  <a:lnTo>
                    <a:pt x="606" y="49"/>
                  </a:lnTo>
                  <a:lnTo>
                    <a:pt x="0" y="193"/>
                  </a:lnTo>
                  <a:lnTo>
                    <a:pt x="433" y="155"/>
                  </a:lnTo>
                  <a:lnTo>
                    <a:pt x="134" y="270"/>
                  </a:lnTo>
                  <a:lnTo>
                    <a:pt x="718" y="175"/>
                  </a:lnTo>
                  <a:lnTo>
                    <a:pt x="444" y="299"/>
                  </a:lnTo>
                  <a:lnTo>
                    <a:pt x="945" y="199"/>
                  </a:lnTo>
                  <a:lnTo>
                    <a:pt x="810" y="278"/>
                  </a:lnTo>
                  <a:lnTo>
                    <a:pt x="1330" y="160"/>
                  </a:lnTo>
                  <a:lnTo>
                    <a:pt x="1141" y="0"/>
                  </a:lnTo>
                  <a:lnTo>
                    <a:pt x="1141" y="0"/>
                  </a:lnTo>
                  <a:close/>
                </a:path>
              </a:pathLst>
            </a:custGeom>
            <a:solidFill>
              <a:schemeClr val="bg2"/>
            </a:solidFill>
            <a:ln w="9525">
              <a:solidFill>
                <a:schemeClr val="tx1"/>
              </a:solidFill>
              <a:round/>
              <a:headEnd/>
              <a:tailEnd/>
            </a:ln>
          </p:spPr>
          <p:txBody>
            <a:bodyPr>
              <a:prstTxWarp prst="textNoShape">
                <a:avLst/>
              </a:prstTxWarp>
            </a:bodyPr>
            <a:lstStyle/>
            <a:p>
              <a:endParaRPr lang="en-US"/>
            </a:p>
          </p:txBody>
        </p:sp>
      </p:grpSp>
      <p:grpSp>
        <p:nvGrpSpPr>
          <p:cNvPr id="3" name="Group 236"/>
          <p:cNvGrpSpPr>
            <a:grpSpLocks/>
          </p:cNvGrpSpPr>
          <p:nvPr/>
        </p:nvGrpSpPr>
        <p:grpSpPr bwMode="auto">
          <a:xfrm>
            <a:off x="3886200" y="4765675"/>
            <a:ext cx="1828800" cy="908050"/>
            <a:chOff x="2448" y="2496"/>
            <a:chExt cx="1152" cy="572"/>
          </a:xfrm>
        </p:grpSpPr>
        <p:sp>
          <p:nvSpPr>
            <p:cNvPr id="3273" name="Freeform 201"/>
            <p:cNvSpPr>
              <a:spLocks/>
            </p:cNvSpPr>
            <p:nvPr/>
          </p:nvSpPr>
          <p:spPr bwMode="auto">
            <a:xfrm>
              <a:off x="2578" y="2617"/>
              <a:ext cx="349" cy="259"/>
            </a:xfrm>
            <a:custGeom>
              <a:avLst/>
              <a:gdLst/>
              <a:ahLst/>
              <a:cxnLst>
                <a:cxn ang="0">
                  <a:pos x="952" y="0"/>
                </a:cxn>
                <a:cxn ang="0">
                  <a:pos x="195" y="70"/>
                </a:cxn>
                <a:cxn ang="0">
                  <a:pos x="0" y="247"/>
                </a:cxn>
                <a:cxn ang="0">
                  <a:pos x="5" y="776"/>
                </a:cxn>
                <a:cxn ang="0">
                  <a:pos x="129" y="774"/>
                </a:cxn>
                <a:cxn ang="0">
                  <a:pos x="148" y="249"/>
                </a:cxn>
                <a:cxn ang="0">
                  <a:pos x="359" y="282"/>
                </a:cxn>
                <a:cxn ang="0">
                  <a:pos x="226" y="121"/>
                </a:cxn>
                <a:cxn ang="0">
                  <a:pos x="1047" y="37"/>
                </a:cxn>
                <a:cxn ang="0">
                  <a:pos x="952" y="0"/>
                </a:cxn>
                <a:cxn ang="0">
                  <a:pos x="952" y="0"/>
                </a:cxn>
              </a:cxnLst>
              <a:rect l="0" t="0" r="r" b="b"/>
              <a:pathLst>
                <a:path w="1047" h="776">
                  <a:moveTo>
                    <a:pt x="952" y="0"/>
                  </a:moveTo>
                  <a:lnTo>
                    <a:pt x="195" y="70"/>
                  </a:lnTo>
                  <a:lnTo>
                    <a:pt x="0" y="247"/>
                  </a:lnTo>
                  <a:lnTo>
                    <a:pt x="5" y="776"/>
                  </a:lnTo>
                  <a:lnTo>
                    <a:pt x="129" y="774"/>
                  </a:lnTo>
                  <a:lnTo>
                    <a:pt x="148" y="249"/>
                  </a:lnTo>
                  <a:lnTo>
                    <a:pt x="359" y="282"/>
                  </a:lnTo>
                  <a:lnTo>
                    <a:pt x="226" y="121"/>
                  </a:lnTo>
                  <a:lnTo>
                    <a:pt x="1047" y="37"/>
                  </a:lnTo>
                  <a:lnTo>
                    <a:pt x="952" y="0"/>
                  </a:lnTo>
                  <a:lnTo>
                    <a:pt x="952" y="0"/>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74" name="Freeform 202"/>
            <p:cNvSpPr>
              <a:spLocks/>
            </p:cNvSpPr>
            <p:nvPr/>
          </p:nvSpPr>
          <p:spPr bwMode="auto">
            <a:xfrm>
              <a:off x="2452" y="2708"/>
              <a:ext cx="878" cy="217"/>
            </a:xfrm>
            <a:custGeom>
              <a:avLst/>
              <a:gdLst/>
              <a:ahLst/>
              <a:cxnLst>
                <a:cxn ang="0">
                  <a:pos x="214" y="40"/>
                </a:cxn>
                <a:cxn ang="0">
                  <a:pos x="169" y="65"/>
                </a:cxn>
                <a:cxn ang="0">
                  <a:pos x="135" y="88"/>
                </a:cxn>
                <a:cxn ang="0">
                  <a:pos x="71" y="152"/>
                </a:cxn>
                <a:cxn ang="0">
                  <a:pos x="25" y="235"/>
                </a:cxn>
                <a:cxn ang="0">
                  <a:pos x="9" y="412"/>
                </a:cxn>
                <a:cxn ang="0">
                  <a:pos x="35" y="478"/>
                </a:cxn>
                <a:cxn ang="0">
                  <a:pos x="86" y="519"/>
                </a:cxn>
                <a:cxn ang="0">
                  <a:pos x="146" y="537"/>
                </a:cxn>
                <a:cxn ang="0">
                  <a:pos x="1122" y="617"/>
                </a:cxn>
                <a:cxn ang="0">
                  <a:pos x="1238" y="500"/>
                </a:cxn>
                <a:cxn ang="0">
                  <a:pos x="1282" y="428"/>
                </a:cxn>
                <a:cxn ang="0">
                  <a:pos x="1332" y="383"/>
                </a:cxn>
                <a:cxn ang="0">
                  <a:pos x="1373" y="363"/>
                </a:cxn>
                <a:cxn ang="0">
                  <a:pos x="1527" y="370"/>
                </a:cxn>
                <a:cxn ang="0">
                  <a:pos x="1592" y="399"/>
                </a:cxn>
                <a:cxn ang="0">
                  <a:pos x="1662" y="485"/>
                </a:cxn>
                <a:cxn ang="0">
                  <a:pos x="1701" y="651"/>
                </a:cxn>
                <a:cxn ang="0">
                  <a:pos x="1917" y="511"/>
                </a:cxn>
                <a:cxn ang="0">
                  <a:pos x="1850" y="446"/>
                </a:cxn>
                <a:cxn ang="0">
                  <a:pos x="1784" y="388"/>
                </a:cxn>
                <a:cxn ang="0">
                  <a:pos x="1716" y="335"/>
                </a:cxn>
                <a:cxn ang="0">
                  <a:pos x="1675" y="306"/>
                </a:cxn>
                <a:cxn ang="0">
                  <a:pos x="1635" y="278"/>
                </a:cxn>
                <a:cxn ang="0">
                  <a:pos x="1593" y="253"/>
                </a:cxn>
                <a:cxn ang="0">
                  <a:pos x="1553" y="235"/>
                </a:cxn>
                <a:cxn ang="0">
                  <a:pos x="1487" y="215"/>
                </a:cxn>
                <a:cxn ang="0">
                  <a:pos x="1392" y="231"/>
                </a:cxn>
                <a:cxn ang="0">
                  <a:pos x="1334" y="259"/>
                </a:cxn>
                <a:cxn ang="0">
                  <a:pos x="1293" y="286"/>
                </a:cxn>
                <a:cxn ang="0">
                  <a:pos x="1267" y="304"/>
                </a:cxn>
                <a:cxn ang="0">
                  <a:pos x="1241" y="322"/>
                </a:cxn>
                <a:cxn ang="0">
                  <a:pos x="1217" y="340"/>
                </a:cxn>
                <a:cxn ang="0">
                  <a:pos x="1184" y="366"/>
                </a:cxn>
                <a:cxn ang="0">
                  <a:pos x="1146" y="390"/>
                </a:cxn>
                <a:cxn ang="0">
                  <a:pos x="1096" y="402"/>
                </a:cxn>
                <a:cxn ang="0">
                  <a:pos x="1075" y="329"/>
                </a:cxn>
                <a:cxn ang="0">
                  <a:pos x="1108" y="267"/>
                </a:cxn>
                <a:cxn ang="0">
                  <a:pos x="1068" y="129"/>
                </a:cxn>
                <a:cxn ang="0">
                  <a:pos x="1045" y="138"/>
                </a:cxn>
                <a:cxn ang="0">
                  <a:pos x="1002" y="201"/>
                </a:cxn>
                <a:cxn ang="0">
                  <a:pos x="964" y="297"/>
                </a:cxn>
                <a:cxn ang="0">
                  <a:pos x="922" y="344"/>
                </a:cxn>
                <a:cxn ang="0">
                  <a:pos x="838" y="352"/>
                </a:cxn>
                <a:cxn ang="0">
                  <a:pos x="773" y="282"/>
                </a:cxn>
                <a:cxn ang="0">
                  <a:pos x="775" y="190"/>
                </a:cxn>
                <a:cxn ang="0">
                  <a:pos x="733" y="0"/>
                </a:cxn>
                <a:cxn ang="0">
                  <a:pos x="383" y="385"/>
                </a:cxn>
                <a:cxn ang="0">
                  <a:pos x="335" y="413"/>
                </a:cxn>
                <a:cxn ang="0">
                  <a:pos x="261" y="438"/>
                </a:cxn>
                <a:cxn ang="0">
                  <a:pos x="140" y="384"/>
                </a:cxn>
                <a:cxn ang="0">
                  <a:pos x="93" y="267"/>
                </a:cxn>
                <a:cxn ang="0">
                  <a:pos x="127" y="145"/>
                </a:cxn>
                <a:cxn ang="0">
                  <a:pos x="214" y="55"/>
                </a:cxn>
              </a:cxnLst>
              <a:rect l="0" t="0" r="r" b="b"/>
              <a:pathLst>
                <a:path w="2634" h="651">
                  <a:moveTo>
                    <a:pt x="248" y="24"/>
                  </a:moveTo>
                  <a:lnTo>
                    <a:pt x="242" y="28"/>
                  </a:lnTo>
                  <a:lnTo>
                    <a:pt x="225" y="35"/>
                  </a:lnTo>
                  <a:lnTo>
                    <a:pt x="214" y="40"/>
                  </a:lnTo>
                  <a:lnTo>
                    <a:pt x="200" y="47"/>
                  </a:lnTo>
                  <a:lnTo>
                    <a:pt x="185" y="55"/>
                  </a:lnTo>
                  <a:lnTo>
                    <a:pt x="177" y="61"/>
                  </a:lnTo>
                  <a:lnTo>
                    <a:pt x="169" y="65"/>
                  </a:lnTo>
                  <a:lnTo>
                    <a:pt x="160" y="69"/>
                  </a:lnTo>
                  <a:lnTo>
                    <a:pt x="153" y="76"/>
                  </a:lnTo>
                  <a:lnTo>
                    <a:pt x="144" y="83"/>
                  </a:lnTo>
                  <a:lnTo>
                    <a:pt x="135" y="88"/>
                  </a:lnTo>
                  <a:lnTo>
                    <a:pt x="119" y="102"/>
                  </a:lnTo>
                  <a:lnTo>
                    <a:pt x="101" y="117"/>
                  </a:lnTo>
                  <a:lnTo>
                    <a:pt x="86" y="134"/>
                  </a:lnTo>
                  <a:lnTo>
                    <a:pt x="71" y="152"/>
                  </a:lnTo>
                  <a:lnTo>
                    <a:pt x="57" y="171"/>
                  </a:lnTo>
                  <a:lnTo>
                    <a:pt x="44" y="191"/>
                  </a:lnTo>
                  <a:lnTo>
                    <a:pt x="33" y="213"/>
                  </a:lnTo>
                  <a:lnTo>
                    <a:pt x="25" y="235"/>
                  </a:lnTo>
                  <a:lnTo>
                    <a:pt x="11" y="274"/>
                  </a:lnTo>
                  <a:lnTo>
                    <a:pt x="0" y="348"/>
                  </a:lnTo>
                  <a:lnTo>
                    <a:pt x="2" y="381"/>
                  </a:lnTo>
                  <a:lnTo>
                    <a:pt x="9" y="412"/>
                  </a:lnTo>
                  <a:lnTo>
                    <a:pt x="17" y="440"/>
                  </a:lnTo>
                  <a:lnTo>
                    <a:pt x="22" y="454"/>
                  </a:lnTo>
                  <a:lnTo>
                    <a:pt x="28" y="467"/>
                  </a:lnTo>
                  <a:lnTo>
                    <a:pt x="35" y="478"/>
                  </a:lnTo>
                  <a:lnTo>
                    <a:pt x="44" y="489"/>
                  </a:lnTo>
                  <a:lnTo>
                    <a:pt x="64" y="507"/>
                  </a:lnTo>
                  <a:lnTo>
                    <a:pt x="73" y="513"/>
                  </a:lnTo>
                  <a:lnTo>
                    <a:pt x="86" y="519"/>
                  </a:lnTo>
                  <a:lnTo>
                    <a:pt x="97" y="523"/>
                  </a:lnTo>
                  <a:lnTo>
                    <a:pt x="108" y="527"/>
                  </a:lnTo>
                  <a:lnTo>
                    <a:pt x="129" y="533"/>
                  </a:lnTo>
                  <a:lnTo>
                    <a:pt x="146" y="537"/>
                  </a:lnTo>
                  <a:lnTo>
                    <a:pt x="162" y="537"/>
                  </a:lnTo>
                  <a:lnTo>
                    <a:pt x="979" y="562"/>
                  </a:lnTo>
                  <a:lnTo>
                    <a:pt x="1118" y="527"/>
                  </a:lnTo>
                  <a:lnTo>
                    <a:pt x="1122" y="617"/>
                  </a:lnTo>
                  <a:lnTo>
                    <a:pt x="1213" y="560"/>
                  </a:lnTo>
                  <a:lnTo>
                    <a:pt x="1224" y="530"/>
                  </a:lnTo>
                  <a:lnTo>
                    <a:pt x="1230" y="515"/>
                  </a:lnTo>
                  <a:lnTo>
                    <a:pt x="1238" y="500"/>
                  </a:lnTo>
                  <a:lnTo>
                    <a:pt x="1247" y="483"/>
                  </a:lnTo>
                  <a:lnTo>
                    <a:pt x="1257" y="464"/>
                  </a:lnTo>
                  <a:lnTo>
                    <a:pt x="1268" y="447"/>
                  </a:lnTo>
                  <a:lnTo>
                    <a:pt x="1282" y="428"/>
                  </a:lnTo>
                  <a:lnTo>
                    <a:pt x="1297" y="412"/>
                  </a:lnTo>
                  <a:lnTo>
                    <a:pt x="1314" y="396"/>
                  </a:lnTo>
                  <a:lnTo>
                    <a:pt x="1322" y="390"/>
                  </a:lnTo>
                  <a:lnTo>
                    <a:pt x="1332" y="383"/>
                  </a:lnTo>
                  <a:lnTo>
                    <a:pt x="1341" y="377"/>
                  </a:lnTo>
                  <a:lnTo>
                    <a:pt x="1351" y="372"/>
                  </a:lnTo>
                  <a:lnTo>
                    <a:pt x="1362" y="366"/>
                  </a:lnTo>
                  <a:lnTo>
                    <a:pt x="1373" y="363"/>
                  </a:lnTo>
                  <a:lnTo>
                    <a:pt x="1395" y="358"/>
                  </a:lnTo>
                  <a:lnTo>
                    <a:pt x="1442" y="357"/>
                  </a:lnTo>
                  <a:lnTo>
                    <a:pt x="1486" y="359"/>
                  </a:lnTo>
                  <a:lnTo>
                    <a:pt x="1527" y="370"/>
                  </a:lnTo>
                  <a:lnTo>
                    <a:pt x="1547" y="377"/>
                  </a:lnTo>
                  <a:lnTo>
                    <a:pt x="1566" y="385"/>
                  </a:lnTo>
                  <a:lnTo>
                    <a:pt x="1584" y="395"/>
                  </a:lnTo>
                  <a:lnTo>
                    <a:pt x="1592" y="399"/>
                  </a:lnTo>
                  <a:lnTo>
                    <a:pt x="1599" y="405"/>
                  </a:lnTo>
                  <a:lnTo>
                    <a:pt x="1626" y="428"/>
                  </a:lnTo>
                  <a:lnTo>
                    <a:pt x="1648" y="454"/>
                  </a:lnTo>
                  <a:lnTo>
                    <a:pt x="1662" y="485"/>
                  </a:lnTo>
                  <a:lnTo>
                    <a:pt x="1673" y="516"/>
                  </a:lnTo>
                  <a:lnTo>
                    <a:pt x="1682" y="545"/>
                  </a:lnTo>
                  <a:lnTo>
                    <a:pt x="1693" y="599"/>
                  </a:lnTo>
                  <a:lnTo>
                    <a:pt x="1701" y="651"/>
                  </a:lnTo>
                  <a:lnTo>
                    <a:pt x="2623" y="560"/>
                  </a:lnTo>
                  <a:lnTo>
                    <a:pt x="2634" y="507"/>
                  </a:lnTo>
                  <a:lnTo>
                    <a:pt x="1931" y="526"/>
                  </a:lnTo>
                  <a:lnTo>
                    <a:pt x="1917" y="511"/>
                  </a:lnTo>
                  <a:lnTo>
                    <a:pt x="1899" y="493"/>
                  </a:lnTo>
                  <a:lnTo>
                    <a:pt x="1877" y="472"/>
                  </a:lnTo>
                  <a:lnTo>
                    <a:pt x="1863" y="460"/>
                  </a:lnTo>
                  <a:lnTo>
                    <a:pt x="1850" y="446"/>
                  </a:lnTo>
                  <a:lnTo>
                    <a:pt x="1833" y="432"/>
                  </a:lnTo>
                  <a:lnTo>
                    <a:pt x="1817" y="418"/>
                  </a:lnTo>
                  <a:lnTo>
                    <a:pt x="1800" y="403"/>
                  </a:lnTo>
                  <a:lnTo>
                    <a:pt x="1784" y="388"/>
                  </a:lnTo>
                  <a:lnTo>
                    <a:pt x="1764" y="373"/>
                  </a:lnTo>
                  <a:lnTo>
                    <a:pt x="1745" y="358"/>
                  </a:lnTo>
                  <a:lnTo>
                    <a:pt x="1726" y="341"/>
                  </a:lnTo>
                  <a:lnTo>
                    <a:pt x="1716" y="335"/>
                  </a:lnTo>
                  <a:lnTo>
                    <a:pt x="1705" y="326"/>
                  </a:lnTo>
                  <a:lnTo>
                    <a:pt x="1695" y="319"/>
                  </a:lnTo>
                  <a:lnTo>
                    <a:pt x="1684" y="313"/>
                  </a:lnTo>
                  <a:lnTo>
                    <a:pt x="1675" y="306"/>
                  </a:lnTo>
                  <a:lnTo>
                    <a:pt x="1664" y="297"/>
                  </a:lnTo>
                  <a:lnTo>
                    <a:pt x="1655" y="290"/>
                  </a:lnTo>
                  <a:lnTo>
                    <a:pt x="1646" y="284"/>
                  </a:lnTo>
                  <a:lnTo>
                    <a:pt x="1635" y="278"/>
                  </a:lnTo>
                  <a:lnTo>
                    <a:pt x="1625" y="271"/>
                  </a:lnTo>
                  <a:lnTo>
                    <a:pt x="1614" y="266"/>
                  </a:lnTo>
                  <a:lnTo>
                    <a:pt x="1604" y="259"/>
                  </a:lnTo>
                  <a:lnTo>
                    <a:pt x="1593" y="253"/>
                  </a:lnTo>
                  <a:lnTo>
                    <a:pt x="1584" y="249"/>
                  </a:lnTo>
                  <a:lnTo>
                    <a:pt x="1573" y="244"/>
                  </a:lnTo>
                  <a:lnTo>
                    <a:pt x="1563" y="240"/>
                  </a:lnTo>
                  <a:lnTo>
                    <a:pt x="1553" y="235"/>
                  </a:lnTo>
                  <a:lnTo>
                    <a:pt x="1544" y="231"/>
                  </a:lnTo>
                  <a:lnTo>
                    <a:pt x="1524" y="224"/>
                  </a:lnTo>
                  <a:lnTo>
                    <a:pt x="1505" y="219"/>
                  </a:lnTo>
                  <a:lnTo>
                    <a:pt x="1487" y="215"/>
                  </a:lnTo>
                  <a:lnTo>
                    <a:pt x="1471" y="213"/>
                  </a:lnTo>
                  <a:lnTo>
                    <a:pt x="1436" y="216"/>
                  </a:lnTo>
                  <a:lnTo>
                    <a:pt x="1407" y="226"/>
                  </a:lnTo>
                  <a:lnTo>
                    <a:pt x="1392" y="231"/>
                  </a:lnTo>
                  <a:lnTo>
                    <a:pt x="1377" y="237"/>
                  </a:lnTo>
                  <a:lnTo>
                    <a:pt x="1362" y="244"/>
                  </a:lnTo>
                  <a:lnTo>
                    <a:pt x="1348" y="252"/>
                  </a:lnTo>
                  <a:lnTo>
                    <a:pt x="1334" y="259"/>
                  </a:lnTo>
                  <a:lnTo>
                    <a:pt x="1321" y="267"/>
                  </a:lnTo>
                  <a:lnTo>
                    <a:pt x="1307" y="277"/>
                  </a:lnTo>
                  <a:lnTo>
                    <a:pt x="1300" y="282"/>
                  </a:lnTo>
                  <a:lnTo>
                    <a:pt x="1293" y="286"/>
                  </a:lnTo>
                  <a:lnTo>
                    <a:pt x="1286" y="290"/>
                  </a:lnTo>
                  <a:lnTo>
                    <a:pt x="1279" y="296"/>
                  </a:lnTo>
                  <a:lnTo>
                    <a:pt x="1272" y="299"/>
                  </a:lnTo>
                  <a:lnTo>
                    <a:pt x="1267" y="304"/>
                  </a:lnTo>
                  <a:lnTo>
                    <a:pt x="1260" y="308"/>
                  </a:lnTo>
                  <a:lnTo>
                    <a:pt x="1254" y="313"/>
                  </a:lnTo>
                  <a:lnTo>
                    <a:pt x="1247" y="318"/>
                  </a:lnTo>
                  <a:lnTo>
                    <a:pt x="1241" y="322"/>
                  </a:lnTo>
                  <a:lnTo>
                    <a:pt x="1234" y="328"/>
                  </a:lnTo>
                  <a:lnTo>
                    <a:pt x="1228" y="332"/>
                  </a:lnTo>
                  <a:lnTo>
                    <a:pt x="1223" y="336"/>
                  </a:lnTo>
                  <a:lnTo>
                    <a:pt x="1217" y="340"/>
                  </a:lnTo>
                  <a:lnTo>
                    <a:pt x="1212" y="344"/>
                  </a:lnTo>
                  <a:lnTo>
                    <a:pt x="1206" y="350"/>
                  </a:lnTo>
                  <a:lnTo>
                    <a:pt x="1194" y="358"/>
                  </a:lnTo>
                  <a:lnTo>
                    <a:pt x="1184" y="366"/>
                  </a:lnTo>
                  <a:lnTo>
                    <a:pt x="1173" y="373"/>
                  </a:lnTo>
                  <a:lnTo>
                    <a:pt x="1163" y="380"/>
                  </a:lnTo>
                  <a:lnTo>
                    <a:pt x="1154" y="385"/>
                  </a:lnTo>
                  <a:lnTo>
                    <a:pt x="1146" y="390"/>
                  </a:lnTo>
                  <a:lnTo>
                    <a:pt x="1137" y="395"/>
                  </a:lnTo>
                  <a:lnTo>
                    <a:pt x="1121" y="402"/>
                  </a:lnTo>
                  <a:lnTo>
                    <a:pt x="1107" y="405"/>
                  </a:lnTo>
                  <a:lnTo>
                    <a:pt x="1096" y="402"/>
                  </a:lnTo>
                  <a:lnTo>
                    <a:pt x="1086" y="395"/>
                  </a:lnTo>
                  <a:lnTo>
                    <a:pt x="1077" y="373"/>
                  </a:lnTo>
                  <a:lnTo>
                    <a:pt x="1072" y="351"/>
                  </a:lnTo>
                  <a:lnTo>
                    <a:pt x="1075" y="329"/>
                  </a:lnTo>
                  <a:lnTo>
                    <a:pt x="1082" y="311"/>
                  </a:lnTo>
                  <a:lnTo>
                    <a:pt x="1092" y="293"/>
                  </a:lnTo>
                  <a:lnTo>
                    <a:pt x="1099" y="281"/>
                  </a:lnTo>
                  <a:lnTo>
                    <a:pt x="1108" y="267"/>
                  </a:lnTo>
                  <a:lnTo>
                    <a:pt x="1112" y="165"/>
                  </a:lnTo>
                  <a:lnTo>
                    <a:pt x="1088" y="145"/>
                  </a:lnTo>
                  <a:lnTo>
                    <a:pt x="1078" y="138"/>
                  </a:lnTo>
                  <a:lnTo>
                    <a:pt x="1068" y="129"/>
                  </a:lnTo>
                  <a:lnTo>
                    <a:pt x="1061" y="124"/>
                  </a:lnTo>
                  <a:lnTo>
                    <a:pt x="1056" y="121"/>
                  </a:lnTo>
                  <a:lnTo>
                    <a:pt x="1050" y="117"/>
                  </a:lnTo>
                  <a:lnTo>
                    <a:pt x="1045" y="138"/>
                  </a:lnTo>
                  <a:lnTo>
                    <a:pt x="1035" y="158"/>
                  </a:lnTo>
                  <a:lnTo>
                    <a:pt x="1028" y="169"/>
                  </a:lnTo>
                  <a:lnTo>
                    <a:pt x="1019" y="182"/>
                  </a:lnTo>
                  <a:lnTo>
                    <a:pt x="1002" y="201"/>
                  </a:lnTo>
                  <a:lnTo>
                    <a:pt x="990" y="212"/>
                  </a:lnTo>
                  <a:lnTo>
                    <a:pt x="977" y="216"/>
                  </a:lnTo>
                  <a:lnTo>
                    <a:pt x="972" y="275"/>
                  </a:lnTo>
                  <a:lnTo>
                    <a:pt x="964" y="297"/>
                  </a:lnTo>
                  <a:lnTo>
                    <a:pt x="958" y="310"/>
                  </a:lnTo>
                  <a:lnTo>
                    <a:pt x="951" y="321"/>
                  </a:lnTo>
                  <a:lnTo>
                    <a:pt x="933" y="337"/>
                  </a:lnTo>
                  <a:lnTo>
                    <a:pt x="922" y="344"/>
                  </a:lnTo>
                  <a:lnTo>
                    <a:pt x="908" y="350"/>
                  </a:lnTo>
                  <a:lnTo>
                    <a:pt x="881" y="355"/>
                  </a:lnTo>
                  <a:lnTo>
                    <a:pt x="858" y="357"/>
                  </a:lnTo>
                  <a:lnTo>
                    <a:pt x="838" y="352"/>
                  </a:lnTo>
                  <a:lnTo>
                    <a:pt x="822" y="346"/>
                  </a:lnTo>
                  <a:lnTo>
                    <a:pt x="796" y="321"/>
                  </a:lnTo>
                  <a:lnTo>
                    <a:pt x="783" y="303"/>
                  </a:lnTo>
                  <a:lnTo>
                    <a:pt x="773" y="282"/>
                  </a:lnTo>
                  <a:lnTo>
                    <a:pt x="768" y="259"/>
                  </a:lnTo>
                  <a:lnTo>
                    <a:pt x="767" y="235"/>
                  </a:lnTo>
                  <a:lnTo>
                    <a:pt x="769" y="212"/>
                  </a:lnTo>
                  <a:lnTo>
                    <a:pt x="775" y="190"/>
                  </a:lnTo>
                  <a:lnTo>
                    <a:pt x="782" y="172"/>
                  </a:lnTo>
                  <a:lnTo>
                    <a:pt x="789" y="157"/>
                  </a:lnTo>
                  <a:lnTo>
                    <a:pt x="796" y="143"/>
                  </a:lnTo>
                  <a:lnTo>
                    <a:pt x="733" y="0"/>
                  </a:lnTo>
                  <a:lnTo>
                    <a:pt x="707" y="500"/>
                  </a:lnTo>
                  <a:lnTo>
                    <a:pt x="426" y="491"/>
                  </a:lnTo>
                  <a:lnTo>
                    <a:pt x="390" y="380"/>
                  </a:lnTo>
                  <a:lnTo>
                    <a:pt x="383" y="385"/>
                  </a:lnTo>
                  <a:lnTo>
                    <a:pt x="375" y="390"/>
                  </a:lnTo>
                  <a:lnTo>
                    <a:pt x="364" y="396"/>
                  </a:lnTo>
                  <a:lnTo>
                    <a:pt x="350" y="405"/>
                  </a:lnTo>
                  <a:lnTo>
                    <a:pt x="335" y="413"/>
                  </a:lnTo>
                  <a:lnTo>
                    <a:pt x="317" y="420"/>
                  </a:lnTo>
                  <a:lnTo>
                    <a:pt x="301" y="427"/>
                  </a:lnTo>
                  <a:lnTo>
                    <a:pt x="282" y="435"/>
                  </a:lnTo>
                  <a:lnTo>
                    <a:pt x="261" y="438"/>
                  </a:lnTo>
                  <a:lnTo>
                    <a:pt x="221" y="440"/>
                  </a:lnTo>
                  <a:lnTo>
                    <a:pt x="184" y="429"/>
                  </a:lnTo>
                  <a:lnTo>
                    <a:pt x="152" y="403"/>
                  </a:lnTo>
                  <a:lnTo>
                    <a:pt x="140" y="384"/>
                  </a:lnTo>
                  <a:lnTo>
                    <a:pt x="127" y="366"/>
                  </a:lnTo>
                  <a:lnTo>
                    <a:pt x="118" y="350"/>
                  </a:lnTo>
                  <a:lnTo>
                    <a:pt x="109" y="332"/>
                  </a:lnTo>
                  <a:lnTo>
                    <a:pt x="93" y="267"/>
                  </a:lnTo>
                  <a:lnTo>
                    <a:pt x="95" y="212"/>
                  </a:lnTo>
                  <a:lnTo>
                    <a:pt x="104" y="187"/>
                  </a:lnTo>
                  <a:lnTo>
                    <a:pt x="113" y="167"/>
                  </a:lnTo>
                  <a:lnTo>
                    <a:pt x="127" y="145"/>
                  </a:lnTo>
                  <a:lnTo>
                    <a:pt x="146" y="123"/>
                  </a:lnTo>
                  <a:lnTo>
                    <a:pt x="170" y="99"/>
                  </a:lnTo>
                  <a:lnTo>
                    <a:pt x="193" y="76"/>
                  </a:lnTo>
                  <a:lnTo>
                    <a:pt x="214" y="55"/>
                  </a:lnTo>
                  <a:lnTo>
                    <a:pt x="232" y="39"/>
                  </a:lnTo>
                  <a:lnTo>
                    <a:pt x="248" y="24"/>
                  </a:lnTo>
                  <a:lnTo>
                    <a:pt x="248" y="24"/>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75" name="Freeform 203"/>
            <p:cNvSpPr>
              <a:spLocks/>
            </p:cNvSpPr>
            <p:nvPr/>
          </p:nvSpPr>
          <p:spPr bwMode="auto">
            <a:xfrm>
              <a:off x="2451" y="2864"/>
              <a:ext cx="389" cy="88"/>
            </a:xfrm>
            <a:custGeom>
              <a:avLst/>
              <a:gdLst/>
              <a:ahLst/>
              <a:cxnLst>
                <a:cxn ang="0">
                  <a:pos x="35" y="16"/>
                </a:cxn>
                <a:cxn ang="0">
                  <a:pos x="10" y="55"/>
                </a:cxn>
                <a:cxn ang="0">
                  <a:pos x="2" y="123"/>
                </a:cxn>
                <a:cxn ang="0">
                  <a:pos x="15" y="154"/>
                </a:cxn>
                <a:cxn ang="0">
                  <a:pos x="33" y="170"/>
                </a:cxn>
                <a:cxn ang="0">
                  <a:pos x="54" y="181"/>
                </a:cxn>
                <a:cxn ang="0">
                  <a:pos x="97" y="195"/>
                </a:cxn>
                <a:cxn ang="0">
                  <a:pos x="153" y="207"/>
                </a:cxn>
                <a:cxn ang="0">
                  <a:pos x="224" y="218"/>
                </a:cxn>
                <a:cxn ang="0">
                  <a:pos x="303" y="229"/>
                </a:cxn>
                <a:cxn ang="0">
                  <a:pos x="392" y="238"/>
                </a:cxn>
                <a:cxn ang="0">
                  <a:pos x="484" y="246"/>
                </a:cxn>
                <a:cxn ang="0">
                  <a:pos x="673" y="258"/>
                </a:cxn>
                <a:cxn ang="0">
                  <a:pos x="930" y="264"/>
                </a:cxn>
                <a:cxn ang="0">
                  <a:pos x="1093" y="254"/>
                </a:cxn>
                <a:cxn ang="0">
                  <a:pos x="1147" y="207"/>
                </a:cxn>
                <a:cxn ang="0">
                  <a:pos x="1169" y="95"/>
                </a:cxn>
                <a:cxn ang="0">
                  <a:pos x="1150" y="110"/>
                </a:cxn>
                <a:cxn ang="0">
                  <a:pos x="1132" y="122"/>
                </a:cxn>
                <a:cxn ang="0">
                  <a:pos x="1107" y="134"/>
                </a:cxn>
                <a:cxn ang="0">
                  <a:pos x="1074" y="147"/>
                </a:cxn>
                <a:cxn ang="0">
                  <a:pos x="1032" y="159"/>
                </a:cxn>
                <a:cxn ang="0">
                  <a:pos x="983" y="169"/>
                </a:cxn>
                <a:cxn ang="0">
                  <a:pos x="875" y="176"/>
                </a:cxn>
                <a:cxn ang="0">
                  <a:pos x="469" y="169"/>
                </a:cxn>
                <a:cxn ang="0">
                  <a:pos x="259" y="154"/>
                </a:cxn>
                <a:cxn ang="0">
                  <a:pos x="148" y="140"/>
                </a:cxn>
                <a:cxn ang="0">
                  <a:pos x="76" y="122"/>
                </a:cxn>
                <a:cxn ang="0">
                  <a:pos x="46" y="89"/>
                </a:cxn>
                <a:cxn ang="0">
                  <a:pos x="44" y="51"/>
                </a:cxn>
                <a:cxn ang="0">
                  <a:pos x="61" y="20"/>
                </a:cxn>
                <a:cxn ang="0">
                  <a:pos x="80" y="1"/>
                </a:cxn>
                <a:cxn ang="0">
                  <a:pos x="48" y="0"/>
                </a:cxn>
              </a:cxnLst>
              <a:rect l="0" t="0" r="r" b="b"/>
              <a:pathLst>
                <a:path w="1169" h="264">
                  <a:moveTo>
                    <a:pt x="48" y="0"/>
                  </a:moveTo>
                  <a:lnTo>
                    <a:pt x="35" y="16"/>
                  </a:lnTo>
                  <a:lnTo>
                    <a:pt x="22" y="33"/>
                  </a:lnTo>
                  <a:lnTo>
                    <a:pt x="10" y="55"/>
                  </a:lnTo>
                  <a:lnTo>
                    <a:pt x="0" y="108"/>
                  </a:lnTo>
                  <a:lnTo>
                    <a:pt x="2" y="123"/>
                  </a:lnTo>
                  <a:lnTo>
                    <a:pt x="9" y="139"/>
                  </a:lnTo>
                  <a:lnTo>
                    <a:pt x="15" y="154"/>
                  </a:lnTo>
                  <a:lnTo>
                    <a:pt x="29" y="168"/>
                  </a:lnTo>
                  <a:lnTo>
                    <a:pt x="33" y="170"/>
                  </a:lnTo>
                  <a:lnTo>
                    <a:pt x="39" y="176"/>
                  </a:lnTo>
                  <a:lnTo>
                    <a:pt x="54" y="181"/>
                  </a:lnTo>
                  <a:lnTo>
                    <a:pt x="72" y="188"/>
                  </a:lnTo>
                  <a:lnTo>
                    <a:pt x="97" y="195"/>
                  </a:lnTo>
                  <a:lnTo>
                    <a:pt x="123" y="201"/>
                  </a:lnTo>
                  <a:lnTo>
                    <a:pt x="153" y="207"/>
                  </a:lnTo>
                  <a:lnTo>
                    <a:pt x="186" y="213"/>
                  </a:lnTo>
                  <a:lnTo>
                    <a:pt x="224" y="218"/>
                  </a:lnTo>
                  <a:lnTo>
                    <a:pt x="262" y="224"/>
                  </a:lnTo>
                  <a:lnTo>
                    <a:pt x="303" y="229"/>
                  </a:lnTo>
                  <a:lnTo>
                    <a:pt x="346" y="234"/>
                  </a:lnTo>
                  <a:lnTo>
                    <a:pt x="392" y="238"/>
                  </a:lnTo>
                  <a:lnTo>
                    <a:pt x="437" y="243"/>
                  </a:lnTo>
                  <a:lnTo>
                    <a:pt x="484" y="246"/>
                  </a:lnTo>
                  <a:lnTo>
                    <a:pt x="579" y="253"/>
                  </a:lnTo>
                  <a:lnTo>
                    <a:pt x="673" y="258"/>
                  </a:lnTo>
                  <a:lnTo>
                    <a:pt x="765" y="261"/>
                  </a:lnTo>
                  <a:lnTo>
                    <a:pt x="930" y="264"/>
                  </a:lnTo>
                  <a:lnTo>
                    <a:pt x="1054" y="261"/>
                  </a:lnTo>
                  <a:lnTo>
                    <a:pt x="1093" y="254"/>
                  </a:lnTo>
                  <a:lnTo>
                    <a:pt x="1114" y="247"/>
                  </a:lnTo>
                  <a:lnTo>
                    <a:pt x="1147" y="207"/>
                  </a:lnTo>
                  <a:lnTo>
                    <a:pt x="1163" y="155"/>
                  </a:lnTo>
                  <a:lnTo>
                    <a:pt x="1169" y="95"/>
                  </a:lnTo>
                  <a:lnTo>
                    <a:pt x="1156" y="104"/>
                  </a:lnTo>
                  <a:lnTo>
                    <a:pt x="1150" y="110"/>
                  </a:lnTo>
                  <a:lnTo>
                    <a:pt x="1143" y="115"/>
                  </a:lnTo>
                  <a:lnTo>
                    <a:pt x="1132" y="122"/>
                  </a:lnTo>
                  <a:lnTo>
                    <a:pt x="1121" y="128"/>
                  </a:lnTo>
                  <a:lnTo>
                    <a:pt x="1107" y="134"/>
                  </a:lnTo>
                  <a:lnTo>
                    <a:pt x="1090" y="141"/>
                  </a:lnTo>
                  <a:lnTo>
                    <a:pt x="1074" y="147"/>
                  </a:lnTo>
                  <a:lnTo>
                    <a:pt x="1054" y="154"/>
                  </a:lnTo>
                  <a:lnTo>
                    <a:pt x="1032" y="159"/>
                  </a:lnTo>
                  <a:lnTo>
                    <a:pt x="1009" y="163"/>
                  </a:lnTo>
                  <a:lnTo>
                    <a:pt x="983" y="169"/>
                  </a:lnTo>
                  <a:lnTo>
                    <a:pt x="955" y="172"/>
                  </a:lnTo>
                  <a:lnTo>
                    <a:pt x="875" y="176"/>
                  </a:lnTo>
                  <a:lnTo>
                    <a:pt x="758" y="177"/>
                  </a:lnTo>
                  <a:lnTo>
                    <a:pt x="469" y="169"/>
                  </a:lnTo>
                  <a:lnTo>
                    <a:pt x="325" y="161"/>
                  </a:lnTo>
                  <a:lnTo>
                    <a:pt x="259" y="154"/>
                  </a:lnTo>
                  <a:lnTo>
                    <a:pt x="199" y="147"/>
                  </a:lnTo>
                  <a:lnTo>
                    <a:pt x="148" y="140"/>
                  </a:lnTo>
                  <a:lnTo>
                    <a:pt x="106" y="132"/>
                  </a:lnTo>
                  <a:lnTo>
                    <a:pt x="76" y="122"/>
                  </a:lnTo>
                  <a:lnTo>
                    <a:pt x="60" y="111"/>
                  </a:lnTo>
                  <a:lnTo>
                    <a:pt x="46" y="89"/>
                  </a:lnTo>
                  <a:lnTo>
                    <a:pt x="43" y="70"/>
                  </a:lnTo>
                  <a:lnTo>
                    <a:pt x="44" y="51"/>
                  </a:lnTo>
                  <a:lnTo>
                    <a:pt x="51" y="34"/>
                  </a:lnTo>
                  <a:lnTo>
                    <a:pt x="61" y="20"/>
                  </a:lnTo>
                  <a:lnTo>
                    <a:pt x="69" y="9"/>
                  </a:lnTo>
                  <a:lnTo>
                    <a:pt x="80" y="1"/>
                  </a:lnTo>
                  <a:lnTo>
                    <a:pt x="48" y="0"/>
                  </a:lnTo>
                  <a:lnTo>
                    <a:pt x="48" y="0"/>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76" name="Freeform 204"/>
            <p:cNvSpPr>
              <a:spLocks/>
            </p:cNvSpPr>
            <p:nvPr/>
          </p:nvSpPr>
          <p:spPr bwMode="auto">
            <a:xfrm>
              <a:off x="2542" y="2930"/>
              <a:ext cx="166" cy="72"/>
            </a:xfrm>
            <a:custGeom>
              <a:avLst/>
              <a:gdLst/>
              <a:ahLst/>
              <a:cxnLst>
                <a:cxn ang="0">
                  <a:pos x="0" y="0"/>
                </a:cxn>
                <a:cxn ang="0">
                  <a:pos x="4" y="19"/>
                </a:cxn>
                <a:cxn ang="0">
                  <a:pos x="8" y="41"/>
                </a:cxn>
                <a:cxn ang="0">
                  <a:pos x="18" y="69"/>
                </a:cxn>
                <a:cxn ang="0">
                  <a:pos x="25" y="84"/>
                </a:cxn>
                <a:cxn ang="0">
                  <a:pos x="33" y="99"/>
                </a:cxn>
                <a:cxn ang="0">
                  <a:pos x="41" y="114"/>
                </a:cxn>
                <a:cxn ang="0">
                  <a:pos x="54" y="130"/>
                </a:cxn>
                <a:cxn ang="0">
                  <a:pos x="66" y="143"/>
                </a:cxn>
                <a:cxn ang="0">
                  <a:pos x="81" y="157"/>
                </a:cxn>
                <a:cxn ang="0">
                  <a:pos x="90" y="164"/>
                </a:cxn>
                <a:cxn ang="0">
                  <a:pos x="99" y="169"/>
                </a:cxn>
                <a:cxn ang="0">
                  <a:pos x="108" y="176"/>
                </a:cxn>
                <a:cxn ang="0">
                  <a:pos x="119" y="182"/>
                </a:cxn>
                <a:cxn ang="0">
                  <a:pos x="128" y="187"/>
                </a:cxn>
                <a:cxn ang="0">
                  <a:pos x="139" y="191"/>
                </a:cxn>
                <a:cxn ang="0">
                  <a:pos x="149" y="196"/>
                </a:cxn>
                <a:cxn ang="0">
                  <a:pos x="160" y="200"/>
                </a:cxn>
                <a:cxn ang="0">
                  <a:pos x="182" y="207"/>
                </a:cxn>
                <a:cxn ang="0">
                  <a:pos x="203" y="211"/>
                </a:cxn>
                <a:cxn ang="0">
                  <a:pos x="245" y="215"/>
                </a:cxn>
                <a:cxn ang="0">
                  <a:pos x="285" y="215"/>
                </a:cxn>
                <a:cxn ang="0">
                  <a:pos x="324" y="209"/>
                </a:cxn>
                <a:cxn ang="0">
                  <a:pos x="357" y="201"/>
                </a:cxn>
                <a:cxn ang="0">
                  <a:pos x="372" y="197"/>
                </a:cxn>
                <a:cxn ang="0">
                  <a:pos x="386" y="191"/>
                </a:cxn>
                <a:cxn ang="0">
                  <a:pos x="397" y="185"/>
                </a:cxn>
                <a:cxn ang="0">
                  <a:pos x="408" y="178"/>
                </a:cxn>
                <a:cxn ang="0">
                  <a:pos x="426" y="161"/>
                </a:cxn>
                <a:cxn ang="0">
                  <a:pos x="444" y="141"/>
                </a:cxn>
                <a:cxn ang="0">
                  <a:pos x="459" y="117"/>
                </a:cxn>
                <a:cxn ang="0">
                  <a:pos x="471" y="92"/>
                </a:cxn>
                <a:cxn ang="0">
                  <a:pos x="484" y="70"/>
                </a:cxn>
                <a:cxn ang="0">
                  <a:pos x="492" y="52"/>
                </a:cxn>
                <a:cxn ang="0">
                  <a:pos x="499" y="35"/>
                </a:cxn>
                <a:cxn ang="0">
                  <a:pos x="0" y="0"/>
                </a:cxn>
                <a:cxn ang="0">
                  <a:pos x="0" y="0"/>
                </a:cxn>
              </a:cxnLst>
              <a:rect l="0" t="0" r="r" b="b"/>
              <a:pathLst>
                <a:path w="499" h="215">
                  <a:moveTo>
                    <a:pt x="0" y="0"/>
                  </a:moveTo>
                  <a:lnTo>
                    <a:pt x="4" y="19"/>
                  </a:lnTo>
                  <a:lnTo>
                    <a:pt x="8" y="41"/>
                  </a:lnTo>
                  <a:lnTo>
                    <a:pt x="18" y="69"/>
                  </a:lnTo>
                  <a:lnTo>
                    <a:pt x="25" y="84"/>
                  </a:lnTo>
                  <a:lnTo>
                    <a:pt x="33" y="99"/>
                  </a:lnTo>
                  <a:lnTo>
                    <a:pt x="41" y="114"/>
                  </a:lnTo>
                  <a:lnTo>
                    <a:pt x="54" y="130"/>
                  </a:lnTo>
                  <a:lnTo>
                    <a:pt x="66" y="143"/>
                  </a:lnTo>
                  <a:lnTo>
                    <a:pt x="81" y="157"/>
                  </a:lnTo>
                  <a:lnTo>
                    <a:pt x="90" y="164"/>
                  </a:lnTo>
                  <a:lnTo>
                    <a:pt x="99" y="169"/>
                  </a:lnTo>
                  <a:lnTo>
                    <a:pt x="108" y="176"/>
                  </a:lnTo>
                  <a:lnTo>
                    <a:pt x="119" y="182"/>
                  </a:lnTo>
                  <a:lnTo>
                    <a:pt x="128" y="187"/>
                  </a:lnTo>
                  <a:lnTo>
                    <a:pt x="139" y="191"/>
                  </a:lnTo>
                  <a:lnTo>
                    <a:pt x="149" y="196"/>
                  </a:lnTo>
                  <a:lnTo>
                    <a:pt x="160" y="200"/>
                  </a:lnTo>
                  <a:lnTo>
                    <a:pt x="182" y="207"/>
                  </a:lnTo>
                  <a:lnTo>
                    <a:pt x="203" y="211"/>
                  </a:lnTo>
                  <a:lnTo>
                    <a:pt x="245" y="215"/>
                  </a:lnTo>
                  <a:lnTo>
                    <a:pt x="285" y="215"/>
                  </a:lnTo>
                  <a:lnTo>
                    <a:pt x="324" y="209"/>
                  </a:lnTo>
                  <a:lnTo>
                    <a:pt x="357" y="201"/>
                  </a:lnTo>
                  <a:lnTo>
                    <a:pt x="372" y="197"/>
                  </a:lnTo>
                  <a:lnTo>
                    <a:pt x="386" y="191"/>
                  </a:lnTo>
                  <a:lnTo>
                    <a:pt x="397" y="185"/>
                  </a:lnTo>
                  <a:lnTo>
                    <a:pt x="408" y="178"/>
                  </a:lnTo>
                  <a:lnTo>
                    <a:pt x="426" y="161"/>
                  </a:lnTo>
                  <a:lnTo>
                    <a:pt x="444" y="141"/>
                  </a:lnTo>
                  <a:lnTo>
                    <a:pt x="459" y="117"/>
                  </a:lnTo>
                  <a:lnTo>
                    <a:pt x="471" y="92"/>
                  </a:lnTo>
                  <a:lnTo>
                    <a:pt x="484" y="70"/>
                  </a:lnTo>
                  <a:lnTo>
                    <a:pt x="492" y="52"/>
                  </a:lnTo>
                  <a:lnTo>
                    <a:pt x="499" y="35"/>
                  </a:lnTo>
                  <a:lnTo>
                    <a:pt x="0" y="0"/>
                  </a:lnTo>
                  <a:lnTo>
                    <a:pt x="0" y="0"/>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77" name="Freeform 205"/>
            <p:cNvSpPr>
              <a:spLocks/>
            </p:cNvSpPr>
            <p:nvPr/>
          </p:nvSpPr>
          <p:spPr bwMode="auto">
            <a:xfrm>
              <a:off x="2695" y="2673"/>
              <a:ext cx="730" cy="192"/>
            </a:xfrm>
            <a:custGeom>
              <a:avLst/>
              <a:gdLst/>
              <a:ahLst/>
              <a:cxnLst>
                <a:cxn ang="0">
                  <a:pos x="42" y="266"/>
                </a:cxn>
                <a:cxn ang="0">
                  <a:pos x="57" y="252"/>
                </a:cxn>
                <a:cxn ang="0">
                  <a:pos x="71" y="245"/>
                </a:cxn>
                <a:cxn ang="0">
                  <a:pos x="95" y="237"/>
                </a:cxn>
                <a:cxn ang="0">
                  <a:pos x="135" y="240"/>
                </a:cxn>
                <a:cxn ang="0">
                  <a:pos x="166" y="253"/>
                </a:cxn>
                <a:cxn ang="0">
                  <a:pos x="206" y="284"/>
                </a:cxn>
                <a:cxn ang="0">
                  <a:pos x="232" y="335"/>
                </a:cxn>
                <a:cxn ang="0">
                  <a:pos x="244" y="438"/>
                </a:cxn>
                <a:cxn ang="0">
                  <a:pos x="269" y="406"/>
                </a:cxn>
                <a:cxn ang="0">
                  <a:pos x="284" y="341"/>
                </a:cxn>
                <a:cxn ang="0">
                  <a:pos x="273" y="307"/>
                </a:cxn>
                <a:cxn ang="0">
                  <a:pos x="257" y="278"/>
                </a:cxn>
                <a:cxn ang="0">
                  <a:pos x="239" y="252"/>
                </a:cxn>
                <a:cxn ang="0">
                  <a:pos x="210" y="229"/>
                </a:cxn>
                <a:cxn ang="0">
                  <a:pos x="184" y="218"/>
                </a:cxn>
                <a:cxn ang="0">
                  <a:pos x="146" y="205"/>
                </a:cxn>
                <a:cxn ang="0">
                  <a:pos x="149" y="200"/>
                </a:cxn>
                <a:cxn ang="0">
                  <a:pos x="221" y="193"/>
                </a:cxn>
                <a:cxn ang="0">
                  <a:pos x="287" y="208"/>
                </a:cxn>
                <a:cxn ang="0">
                  <a:pos x="317" y="224"/>
                </a:cxn>
                <a:cxn ang="0">
                  <a:pos x="345" y="249"/>
                </a:cxn>
                <a:cxn ang="0">
                  <a:pos x="357" y="241"/>
                </a:cxn>
                <a:cxn ang="0">
                  <a:pos x="378" y="227"/>
                </a:cxn>
                <a:cxn ang="0">
                  <a:pos x="400" y="215"/>
                </a:cxn>
                <a:cxn ang="0">
                  <a:pos x="418" y="205"/>
                </a:cxn>
                <a:cxn ang="0">
                  <a:pos x="437" y="197"/>
                </a:cxn>
                <a:cxn ang="0">
                  <a:pos x="458" y="190"/>
                </a:cxn>
                <a:cxn ang="0">
                  <a:pos x="492" y="178"/>
                </a:cxn>
                <a:cxn ang="0">
                  <a:pos x="545" y="167"/>
                </a:cxn>
                <a:cxn ang="0">
                  <a:pos x="630" y="163"/>
                </a:cxn>
                <a:cxn ang="0">
                  <a:pos x="831" y="185"/>
                </a:cxn>
                <a:cxn ang="0">
                  <a:pos x="866" y="198"/>
                </a:cxn>
                <a:cxn ang="0">
                  <a:pos x="884" y="208"/>
                </a:cxn>
                <a:cxn ang="0">
                  <a:pos x="904" y="219"/>
                </a:cxn>
                <a:cxn ang="0">
                  <a:pos x="926" y="231"/>
                </a:cxn>
                <a:cxn ang="0">
                  <a:pos x="953" y="246"/>
                </a:cxn>
                <a:cxn ang="0">
                  <a:pos x="973" y="260"/>
                </a:cxn>
                <a:cxn ang="0">
                  <a:pos x="1006" y="286"/>
                </a:cxn>
                <a:cxn ang="0">
                  <a:pos x="1059" y="335"/>
                </a:cxn>
                <a:cxn ang="0">
                  <a:pos x="1085" y="363"/>
                </a:cxn>
                <a:cxn ang="0">
                  <a:pos x="1110" y="390"/>
                </a:cxn>
                <a:cxn ang="0">
                  <a:pos x="1133" y="419"/>
                </a:cxn>
                <a:cxn ang="0">
                  <a:pos x="1155" y="445"/>
                </a:cxn>
                <a:cxn ang="0">
                  <a:pos x="1176" y="472"/>
                </a:cxn>
                <a:cxn ang="0">
                  <a:pos x="1212" y="518"/>
                </a:cxn>
                <a:cxn ang="0">
                  <a:pos x="1236" y="553"/>
                </a:cxn>
                <a:cxn ang="0">
                  <a:pos x="1253" y="575"/>
                </a:cxn>
                <a:cxn ang="0">
                  <a:pos x="1830" y="502"/>
                </a:cxn>
                <a:cxn ang="0">
                  <a:pos x="1819" y="384"/>
                </a:cxn>
                <a:cxn ang="0">
                  <a:pos x="1837" y="313"/>
                </a:cxn>
                <a:cxn ang="0">
                  <a:pos x="1850" y="289"/>
                </a:cxn>
                <a:cxn ang="0">
                  <a:pos x="1865" y="266"/>
                </a:cxn>
                <a:cxn ang="0">
                  <a:pos x="1903" y="222"/>
                </a:cxn>
                <a:cxn ang="0">
                  <a:pos x="1935" y="189"/>
                </a:cxn>
                <a:cxn ang="0">
                  <a:pos x="1968" y="152"/>
                </a:cxn>
                <a:cxn ang="0">
                  <a:pos x="2000" y="124"/>
                </a:cxn>
                <a:cxn ang="0">
                  <a:pos x="2016" y="116"/>
                </a:cxn>
                <a:cxn ang="0">
                  <a:pos x="2062" y="106"/>
                </a:cxn>
                <a:cxn ang="0">
                  <a:pos x="2156" y="99"/>
                </a:cxn>
                <a:cxn ang="0">
                  <a:pos x="2088" y="0"/>
                </a:cxn>
                <a:cxn ang="0">
                  <a:pos x="0" y="94"/>
                </a:cxn>
                <a:cxn ang="0">
                  <a:pos x="33" y="273"/>
                </a:cxn>
              </a:cxnLst>
              <a:rect l="0" t="0" r="r" b="b"/>
              <a:pathLst>
                <a:path w="2189" h="575">
                  <a:moveTo>
                    <a:pt x="33" y="273"/>
                  </a:moveTo>
                  <a:lnTo>
                    <a:pt x="42" y="266"/>
                  </a:lnTo>
                  <a:lnTo>
                    <a:pt x="51" y="258"/>
                  </a:lnTo>
                  <a:lnTo>
                    <a:pt x="57" y="252"/>
                  </a:lnTo>
                  <a:lnTo>
                    <a:pt x="64" y="249"/>
                  </a:lnTo>
                  <a:lnTo>
                    <a:pt x="71" y="245"/>
                  </a:lnTo>
                  <a:lnTo>
                    <a:pt x="79" y="242"/>
                  </a:lnTo>
                  <a:lnTo>
                    <a:pt x="95" y="237"/>
                  </a:lnTo>
                  <a:lnTo>
                    <a:pt x="115" y="235"/>
                  </a:lnTo>
                  <a:lnTo>
                    <a:pt x="135" y="240"/>
                  </a:lnTo>
                  <a:lnTo>
                    <a:pt x="155" y="248"/>
                  </a:lnTo>
                  <a:lnTo>
                    <a:pt x="166" y="253"/>
                  </a:lnTo>
                  <a:lnTo>
                    <a:pt x="174" y="259"/>
                  </a:lnTo>
                  <a:lnTo>
                    <a:pt x="206" y="284"/>
                  </a:lnTo>
                  <a:lnTo>
                    <a:pt x="225" y="311"/>
                  </a:lnTo>
                  <a:lnTo>
                    <a:pt x="232" y="335"/>
                  </a:lnTo>
                  <a:lnTo>
                    <a:pt x="237" y="396"/>
                  </a:lnTo>
                  <a:lnTo>
                    <a:pt x="244" y="438"/>
                  </a:lnTo>
                  <a:lnTo>
                    <a:pt x="251" y="430"/>
                  </a:lnTo>
                  <a:lnTo>
                    <a:pt x="269" y="406"/>
                  </a:lnTo>
                  <a:lnTo>
                    <a:pt x="281" y="374"/>
                  </a:lnTo>
                  <a:lnTo>
                    <a:pt x="284" y="341"/>
                  </a:lnTo>
                  <a:lnTo>
                    <a:pt x="280" y="324"/>
                  </a:lnTo>
                  <a:lnTo>
                    <a:pt x="273" y="307"/>
                  </a:lnTo>
                  <a:lnTo>
                    <a:pt x="266" y="292"/>
                  </a:lnTo>
                  <a:lnTo>
                    <a:pt x="257" y="278"/>
                  </a:lnTo>
                  <a:lnTo>
                    <a:pt x="248" y="264"/>
                  </a:lnTo>
                  <a:lnTo>
                    <a:pt x="239" y="252"/>
                  </a:lnTo>
                  <a:lnTo>
                    <a:pt x="221" y="235"/>
                  </a:lnTo>
                  <a:lnTo>
                    <a:pt x="210" y="229"/>
                  </a:lnTo>
                  <a:lnTo>
                    <a:pt x="197" y="223"/>
                  </a:lnTo>
                  <a:lnTo>
                    <a:pt x="184" y="218"/>
                  </a:lnTo>
                  <a:lnTo>
                    <a:pt x="170" y="212"/>
                  </a:lnTo>
                  <a:lnTo>
                    <a:pt x="146" y="205"/>
                  </a:lnTo>
                  <a:lnTo>
                    <a:pt x="137" y="204"/>
                  </a:lnTo>
                  <a:lnTo>
                    <a:pt x="149" y="200"/>
                  </a:lnTo>
                  <a:lnTo>
                    <a:pt x="179" y="194"/>
                  </a:lnTo>
                  <a:lnTo>
                    <a:pt x="221" y="193"/>
                  </a:lnTo>
                  <a:lnTo>
                    <a:pt x="266" y="200"/>
                  </a:lnTo>
                  <a:lnTo>
                    <a:pt x="287" y="208"/>
                  </a:lnTo>
                  <a:lnTo>
                    <a:pt x="304" y="216"/>
                  </a:lnTo>
                  <a:lnTo>
                    <a:pt x="317" y="224"/>
                  </a:lnTo>
                  <a:lnTo>
                    <a:pt x="328" y="231"/>
                  </a:lnTo>
                  <a:lnTo>
                    <a:pt x="345" y="249"/>
                  </a:lnTo>
                  <a:lnTo>
                    <a:pt x="350" y="245"/>
                  </a:lnTo>
                  <a:lnTo>
                    <a:pt x="357" y="241"/>
                  </a:lnTo>
                  <a:lnTo>
                    <a:pt x="367" y="234"/>
                  </a:lnTo>
                  <a:lnTo>
                    <a:pt x="378" y="227"/>
                  </a:lnTo>
                  <a:lnTo>
                    <a:pt x="393" y="219"/>
                  </a:lnTo>
                  <a:lnTo>
                    <a:pt x="400" y="215"/>
                  </a:lnTo>
                  <a:lnTo>
                    <a:pt x="410" y="211"/>
                  </a:lnTo>
                  <a:lnTo>
                    <a:pt x="418" y="205"/>
                  </a:lnTo>
                  <a:lnTo>
                    <a:pt x="428" y="202"/>
                  </a:lnTo>
                  <a:lnTo>
                    <a:pt x="437" y="197"/>
                  </a:lnTo>
                  <a:lnTo>
                    <a:pt x="447" y="193"/>
                  </a:lnTo>
                  <a:lnTo>
                    <a:pt x="458" y="190"/>
                  </a:lnTo>
                  <a:lnTo>
                    <a:pt x="470" y="185"/>
                  </a:lnTo>
                  <a:lnTo>
                    <a:pt x="492" y="178"/>
                  </a:lnTo>
                  <a:lnTo>
                    <a:pt x="518" y="172"/>
                  </a:lnTo>
                  <a:lnTo>
                    <a:pt x="545" y="167"/>
                  </a:lnTo>
                  <a:lnTo>
                    <a:pt x="572" y="164"/>
                  </a:lnTo>
                  <a:lnTo>
                    <a:pt x="630" y="163"/>
                  </a:lnTo>
                  <a:lnTo>
                    <a:pt x="800" y="175"/>
                  </a:lnTo>
                  <a:lnTo>
                    <a:pt x="831" y="185"/>
                  </a:lnTo>
                  <a:lnTo>
                    <a:pt x="848" y="190"/>
                  </a:lnTo>
                  <a:lnTo>
                    <a:pt x="866" y="198"/>
                  </a:lnTo>
                  <a:lnTo>
                    <a:pt x="875" y="202"/>
                  </a:lnTo>
                  <a:lnTo>
                    <a:pt x="884" y="208"/>
                  </a:lnTo>
                  <a:lnTo>
                    <a:pt x="895" y="212"/>
                  </a:lnTo>
                  <a:lnTo>
                    <a:pt x="904" y="219"/>
                  </a:lnTo>
                  <a:lnTo>
                    <a:pt x="917" y="224"/>
                  </a:lnTo>
                  <a:lnTo>
                    <a:pt x="926" y="231"/>
                  </a:lnTo>
                  <a:lnTo>
                    <a:pt x="940" y="238"/>
                  </a:lnTo>
                  <a:lnTo>
                    <a:pt x="953" y="246"/>
                  </a:lnTo>
                  <a:lnTo>
                    <a:pt x="966" y="256"/>
                  </a:lnTo>
                  <a:lnTo>
                    <a:pt x="973" y="260"/>
                  </a:lnTo>
                  <a:lnTo>
                    <a:pt x="980" y="266"/>
                  </a:lnTo>
                  <a:lnTo>
                    <a:pt x="1006" y="286"/>
                  </a:lnTo>
                  <a:lnTo>
                    <a:pt x="1032" y="311"/>
                  </a:lnTo>
                  <a:lnTo>
                    <a:pt x="1059" y="335"/>
                  </a:lnTo>
                  <a:lnTo>
                    <a:pt x="1072" y="350"/>
                  </a:lnTo>
                  <a:lnTo>
                    <a:pt x="1085" y="363"/>
                  </a:lnTo>
                  <a:lnTo>
                    <a:pt x="1097" y="376"/>
                  </a:lnTo>
                  <a:lnTo>
                    <a:pt x="1110" y="390"/>
                  </a:lnTo>
                  <a:lnTo>
                    <a:pt x="1122" y="403"/>
                  </a:lnTo>
                  <a:lnTo>
                    <a:pt x="1133" y="419"/>
                  </a:lnTo>
                  <a:lnTo>
                    <a:pt x="1144" y="432"/>
                  </a:lnTo>
                  <a:lnTo>
                    <a:pt x="1155" y="445"/>
                  </a:lnTo>
                  <a:lnTo>
                    <a:pt x="1166" y="458"/>
                  </a:lnTo>
                  <a:lnTo>
                    <a:pt x="1176" y="472"/>
                  </a:lnTo>
                  <a:lnTo>
                    <a:pt x="1195" y="496"/>
                  </a:lnTo>
                  <a:lnTo>
                    <a:pt x="1212" y="518"/>
                  </a:lnTo>
                  <a:lnTo>
                    <a:pt x="1225" y="538"/>
                  </a:lnTo>
                  <a:lnTo>
                    <a:pt x="1236" y="553"/>
                  </a:lnTo>
                  <a:lnTo>
                    <a:pt x="1246" y="566"/>
                  </a:lnTo>
                  <a:lnTo>
                    <a:pt x="1253" y="575"/>
                  </a:lnTo>
                  <a:lnTo>
                    <a:pt x="1839" y="533"/>
                  </a:lnTo>
                  <a:lnTo>
                    <a:pt x="1830" y="502"/>
                  </a:lnTo>
                  <a:lnTo>
                    <a:pt x="1818" y="431"/>
                  </a:lnTo>
                  <a:lnTo>
                    <a:pt x="1819" y="384"/>
                  </a:lnTo>
                  <a:lnTo>
                    <a:pt x="1829" y="336"/>
                  </a:lnTo>
                  <a:lnTo>
                    <a:pt x="1837" y="313"/>
                  </a:lnTo>
                  <a:lnTo>
                    <a:pt x="1843" y="300"/>
                  </a:lnTo>
                  <a:lnTo>
                    <a:pt x="1850" y="289"/>
                  </a:lnTo>
                  <a:lnTo>
                    <a:pt x="1857" y="277"/>
                  </a:lnTo>
                  <a:lnTo>
                    <a:pt x="1865" y="266"/>
                  </a:lnTo>
                  <a:lnTo>
                    <a:pt x="1884" y="244"/>
                  </a:lnTo>
                  <a:lnTo>
                    <a:pt x="1903" y="222"/>
                  </a:lnTo>
                  <a:lnTo>
                    <a:pt x="1920" y="205"/>
                  </a:lnTo>
                  <a:lnTo>
                    <a:pt x="1935" y="189"/>
                  </a:lnTo>
                  <a:lnTo>
                    <a:pt x="1947" y="175"/>
                  </a:lnTo>
                  <a:lnTo>
                    <a:pt x="1968" y="152"/>
                  </a:lnTo>
                  <a:lnTo>
                    <a:pt x="1986" y="135"/>
                  </a:lnTo>
                  <a:lnTo>
                    <a:pt x="2000" y="124"/>
                  </a:lnTo>
                  <a:lnTo>
                    <a:pt x="2008" y="120"/>
                  </a:lnTo>
                  <a:lnTo>
                    <a:pt x="2016" y="116"/>
                  </a:lnTo>
                  <a:lnTo>
                    <a:pt x="2036" y="110"/>
                  </a:lnTo>
                  <a:lnTo>
                    <a:pt x="2062" y="106"/>
                  </a:lnTo>
                  <a:lnTo>
                    <a:pt x="2116" y="102"/>
                  </a:lnTo>
                  <a:lnTo>
                    <a:pt x="2156" y="99"/>
                  </a:lnTo>
                  <a:lnTo>
                    <a:pt x="2189" y="99"/>
                  </a:lnTo>
                  <a:lnTo>
                    <a:pt x="2088" y="0"/>
                  </a:lnTo>
                  <a:lnTo>
                    <a:pt x="1232" y="17"/>
                  </a:lnTo>
                  <a:lnTo>
                    <a:pt x="0" y="94"/>
                  </a:lnTo>
                  <a:lnTo>
                    <a:pt x="33" y="273"/>
                  </a:lnTo>
                  <a:lnTo>
                    <a:pt x="33" y="273"/>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78" name="Freeform 206"/>
            <p:cNvSpPr>
              <a:spLocks/>
            </p:cNvSpPr>
            <p:nvPr/>
          </p:nvSpPr>
          <p:spPr bwMode="auto">
            <a:xfrm>
              <a:off x="2503" y="2744"/>
              <a:ext cx="80" cy="85"/>
            </a:xfrm>
            <a:custGeom>
              <a:avLst/>
              <a:gdLst/>
              <a:ahLst/>
              <a:cxnLst>
                <a:cxn ang="0">
                  <a:pos x="43" y="237"/>
                </a:cxn>
                <a:cxn ang="0">
                  <a:pos x="36" y="229"/>
                </a:cxn>
                <a:cxn ang="0">
                  <a:pos x="21" y="204"/>
                </a:cxn>
                <a:cxn ang="0">
                  <a:pos x="7" y="168"/>
                </a:cxn>
                <a:cxn ang="0">
                  <a:pos x="0" y="121"/>
                </a:cxn>
                <a:cxn ang="0">
                  <a:pos x="4" y="96"/>
                </a:cxn>
                <a:cxn ang="0">
                  <a:pos x="13" y="73"/>
                </a:cxn>
                <a:cxn ang="0">
                  <a:pos x="20" y="62"/>
                </a:cxn>
                <a:cxn ang="0">
                  <a:pos x="25" y="52"/>
                </a:cxn>
                <a:cxn ang="0">
                  <a:pos x="40" y="33"/>
                </a:cxn>
                <a:cxn ang="0">
                  <a:pos x="61" y="18"/>
                </a:cxn>
                <a:cxn ang="0">
                  <a:pos x="71" y="12"/>
                </a:cxn>
                <a:cxn ang="0">
                  <a:pos x="82" y="8"/>
                </a:cxn>
                <a:cxn ang="0">
                  <a:pos x="93" y="3"/>
                </a:cxn>
                <a:cxn ang="0">
                  <a:pos x="105" y="0"/>
                </a:cxn>
                <a:cxn ang="0">
                  <a:pos x="129" y="0"/>
                </a:cxn>
                <a:cxn ang="0">
                  <a:pos x="175" y="8"/>
                </a:cxn>
                <a:cxn ang="0">
                  <a:pos x="193" y="18"/>
                </a:cxn>
                <a:cxn ang="0">
                  <a:pos x="202" y="23"/>
                </a:cxn>
                <a:cxn ang="0">
                  <a:pos x="208" y="29"/>
                </a:cxn>
                <a:cxn ang="0">
                  <a:pos x="230" y="54"/>
                </a:cxn>
                <a:cxn ang="0">
                  <a:pos x="239" y="77"/>
                </a:cxn>
                <a:cxn ang="0">
                  <a:pos x="240" y="149"/>
                </a:cxn>
                <a:cxn ang="0">
                  <a:pos x="239" y="198"/>
                </a:cxn>
                <a:cxn ang="0">
                  <a:pos x="230" y="207"/>
                </a:cxn>
                <a:cxn ang="0">
                  <a:pos x="206" y="224"/>
                </a:cxn>
                <a:cxn ang="0">
                  <a:pos x="197" y="230"/>
                </a:cxn>
                <a:cxn ang="0">
                  <a:pos x="191" y="235"/>
                </a:cxn>
                <a:cxn ang="0">
                  <a:pos x="182" y="240"/>
                </a:cxn>
                <a:cxn ang="0">
                  <a:pos x="175" y="245"/>
                </a:cxn>
                <a:cxn ang="0">
                  <a:pos x="163" y="252"/>
                </a:cxn>
                <a:cxn ang="0">
                  <a:pos x="149" y="255"/>
                </a:cxn>
                <a:cxn ang="0">
                  <a:pos x="102" y="253"/>
                </a:cxn>
                <a:cxn ang="0">
                  <a:pos x="79" y="249"/>
                </a:cxn>
                <a:cxn ang="0">
                  <a:pos x="82" y="224"/>
                </a:cxn>
                <a:cxn ang="0">
                  <a:pos x="166" y="165"/>
                </a:cxn>
                <a:cxn ang="0">
                  <a:pos x="175" y="123"/>
                </a:cxn>
                <a:cxn ang="0">
                  <a:pos x="174" y="84"/>
                </a:cxn>
                <a:cxn ang="0">
                  <a:pos x="168" y="70"/>
                </a:cxn>
                <a:cxn ang="0">
                  <a:pos x="159" y="58"/>
                </a:cxn>
                <a:cxn ang="0">
                  <a:pos x="153" y="54"/>
                </a:cxn>
                <a:cxn ang="0">
                  <a:pos x="148" y="50"/>
                </a:cxn>
                <a:cxn ang="0">
                  <a:pos x="133" y="46"/>
                </a:cxn>
                <a:cxn ang="0">
                  <a:pos x="101" y="43"/>
                </a:cxn>
                <a:cxn ang="0">
                  <a:pos x="75" y="47"/>
                </a:cxn>
                <a:cxn ang="0">
                  <a:pos x="53" y="62"/>
                </a:cxn>
                <a:cxn ang="0">
                  <a:pos x="36" y="84"/>
                </a:cxn>
                <a:cxn ang="0">
                  <a:pos x="33" y="117"/>
                </a:cxn>
                <a:cxn ang="0">
                  <a:pos x="36" y="135"/>
                </a:cxn>
                <a:cxn ang="0">
                  <a:pos x="42" y="153"/>
                </a:cxn>
                <a:cxn ang="0">
                  <a:pos x="49" y="168"/>
                </a:cxn>
                <a:cxn ang="0">
                  <a:pos x="55" y="182"/>
                </a:cxn>
                <a:cxn ang="0">
                  <a:pos x="61" y="193"/>
                </a:cxn>
                <a:cxn ang="0">
                  <a:pos x="43" y="237"/>
                </a:cxn>
                <a:cxn ang="0">
                  <a:pos x="43" y="237"/>
                </a:cxn>
              </a:cxnLst>
              <a:rect l="0" t="0" r="r" b="b"/>
              <a:pathLst>
                <a:path w="240" h="255">
                  <a:moveTo>
                    <a:pt x="43" y="237"/>
                  </a:moveTo>
                  <a:lnTo>
                    <a:pt x="36" y="229"/>
                  </a:lnTo>
                  <a:lnTo>
                    <a:pt x="21" y="204"/>
                  </a:lnTo>
                  <a:lnTo>
                    <a:pt x="7" y="168"/>
                  </a:lnTo>
                  <a:lnTo>
                    <a:pt x="0" y="121"/>
                  </a:lnTo>
                  <a:lnTo>
                    <a:pt x="4" y="96"/>
                  </a:lnTo>
                  <a:lnTo>
                    <a:pt x="13" y="73"/>
                  </a:lnTo>
                  <a:lnTo>
                    <a:pt x="20" y="62"/>
                  </a:lnTo>
                  <a:lnTo>
                    <a:pt x="25" y="52"/>
                  </a:lnTo>
                  <a:lnTo>
                    <a:pt x="40" y="33"/>
                  </a:lnTo>
                  <a:lnTo>
                    <a:pt x="61" y="18"/>
                  </a:lnTo>
                  <a:lnTo>
                    <a:pt x="71" y="12"/>
                  </a:lnTo>
                  <a:lnTo>
                    <a:pt x="82" y="8"/>
                  </a:lnTo>
                  <a:lnTo>
                    <a:pt x="93" y="3"/>
                  </a:lnTo>
                  <a:lnTo>
                    <a:pt x="105" y="0"/>
                  </a:lnTo>
                  <a:lnTo>
                    <a:pt x="129" y="0"/>
                  </a:lnTo>
                  <a:lnTo>
                    <a:pt x="175" y="8"/>
                  </a:lnTo>
                  <a:lnTo>
                    <a:pt x="193" y="18"/>
                  </a:lnTo>
                  <a:lnTo>
                    <a:pt x="202" y="23"/>
                  </a:lnTo>
                  <a:lnTo>
                    <a:pt x="208" y="29"/>
                  </a:lnTo>
                  <a:lnTo>
                    <a:pt x="230" y="54"/>
                  </a:lnTo>
                  <a:lnTo>
                    <a:pt x="239" y="77"/>
                  </a:lnTo>
                  <a:lnTo>
                    <a:pt x="240" y="149"/>
                  </a:lnTo>
                  <a:lnTo>
                    <a:pt x="239" y="198"/>
                  </a:lnTo>
                  <a:lnTo>
                    <a:pt x="230" y="207"/>
                  </a:lnTo>
                  <a:lnTo>
                    <a:pt x="206" y="224"/>
                  </a:lnTo>
                  <a:lnTo>
                    <a:pt x="197" y="230"/>
                  </a:lnTo>
                  <a:lnTo>
                    <a:pt x="191" y="235"/>
                  </a:lnTo>
                  <a:lnTo>
                    <a:pt x="182" y="240"/>
                  </a:lnTo>
                  <a:lnTo>
                    <a:pt x="175" y="245"/>
                  </a:lnTo>
                  <a:lnTo>
                    <a:pt x="163" y="252"/>
                  </a:lnTo>
                  <a:lnTo>
                    <a:pt x="149" y="255"/>
                  </a:lnTo>
                  <a:lnTo>
                    <a:pt x="102" y="253"/>
                  </a:lnTo>
                  <a:lnTo>
                    <a:pt x="79" y="249"/>
                  </a:lnTo>
                  <a:lnTo>
                    <a:pt x="82" y="224"/>
                  </a:lnTo>
                  <a:lnTo>
                    <a:pt x="166" y="165"/>
                  </a:lnTo>
                  <a:lnTo>
                    <a:pt x="175" y="123"/>
                  </a:lnTo>
                  <a:lnTo>
                    <a:pt x="174" y="84"/>
                  </a:lnTo>
                  <a:lnTo>
                    <a:pt x="168" y="70"/>
                  </a:lnTo>
                  <a:lnTo>
                    <a:pt x="159" y="58"/>
                  </a:lnTo>
                  <a:lnTo>
                    <a:pt x="153" y="54"/>
                  </a:lnTo>
                  <a:lnTo>
                    <a:pt x="148" y="50"/>
                  </a:lnTo>
                  <a:lnTo>
                    <a:pt x="133" y="46"/>
                  </a:lnTo>
                  <a:lnTo>
                    <a:pt x="101" y="43"/>
                  </a:lnTo>
                  <a:lnTo>
                    <a:pt x="75" y="47"/>
                  </a:lnTo>
                  <a:lnTo>
                    <a:pt x="53" y="62"/>
                  </a:lnTo>
                  <a:lnTo>
                    <a:pt x="36" y="84"/>
                  </a:lnTo>
                  <a:lnTo>
                    <a:pt x="33" y="117"/>
                  </a:lnTo>
                  <a:lnTo>
                    <a:pt x="36" y="135"/>
                  </a:lnTo>
                  <a:lnTo>
                    <a:pt x="42" y="153"/>
                  </a:lnTo>
                  <a:lnTo>
                    <a:pt x="49" y="168"/>
                  </a:lnTo>
                  <a:lnTo>
                    <a:pt x="55" y="182"/>
                  </a:lnTo>
                  <a:lnTo>
                    <a:pt x="61" y="193"/>
                  </a:lnTo>
                  <a:lnTo>
                    <a:pt x="43" y="237"/>
                  </a:lnTo>
                  <a:lnTo>
                    <a:pt x="43" y="237"/>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79" name="Freeform 207"/>
            <p:cNvSpPr>
              <a:spLocks/>
            </p:cNvSpPr>
            <p:nvPr/>
          </p:nvSpPr>
          <p:spPr bwMode="auto">
            <a:xfrm>
              <a:off x="2514" y="2804"/>
              <a:ext cx="28" cy="26"/>
            </a:xfrm>
            <a:custGeom>
              <a:avLst/>
              <a:gdLst/>
              <a:ahLst/>
              <a:cxnLst>
                <a:cxn ang="0">
                  <a:pos x="5" y="0"/>
                </a:cxn>
                <a:cxn ang="0">
                  <a:pos x="84" y="49"/>
                </a:cxn>
                <a:cxn ang="0">
                  <a:pos x="62" y="79"/>
                </a:cxn>
                <a:cxn ang="0">
                  <a:pos x="0" y="49"/>
                </a:cxn>
                <a:cxn ang="0">
                  <a:pos x="5" y="0"/>
                </a:cxn>
                <a:cxn ang="0">
                  <a:pos x="5" y="0"/>
                </a:cxn>
              </a:cxnLst>
              <a:rect l="0" t="0" r="r" b="b"/>
              <a:pathLst>
                <a:path w="84" h="79">
                  <a:moveTo>
                    <a:pt x="5" y="0"/>
                  </a:moveTo>
                  <a:lnTo>
                    <a:pt x="84" y="49"/>
                  </a:lnTo>
                  <a:lnTo>
                    <a:pt x="62" y="79"/>
                  </a:lnTo>
                  <a:lnTo>
                    <a:pt x="0" y="49"/>
                  </a:lnTo>
                  <a:lnTo>
                    <a:pt x="5" y="0"/>
                  </a:lnTo>
                  <a:lnTo>
                    <a:pt x="5" y="0"/>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80" name="Freeform 208"/>
            <p:cNvSpPr>
              <a:spLocks/>
            </p:cNvSpPr>
            <p:nvPr/>
          </p:nvSpPr>
          <p:spPr bwMode="auto">
            <a:xfrm>
              <a:off x="2862" y="2546"/>
              <a:ext cx="247" cy="117"/>
            </a:xfrm>
            <a:custGeom>
              <a:avLst/>
              <a:gdLst/>
              <a:ahLst/>
              <a:cxnLst>
                <a:cxn ang="0">
                  <a:pos x="0" y="250"/>
                </a:cxn>
                <a:cxn ang="0">
                  <a:pos x="75" y="0"/>
                </a:cxn>
                <a:cxn ang="0">
                  <a:pos x="676" y="32"/>
                </a:cxn>
                <a:cxn ang="0">
                  <a:pos x="689" y="47"/>
                </a:cxn>
                <a:cxn ang="0">
                  <a:pos x="702" y="66"/>
                </a:cxn>
                <a:cxn ang="0">
                  <a:pos x="716" y="88"/>
                </a:cxn>
                <a:cxn ang="0">
                  <a:pos x="738" y="147"/>
                </a:cxn>
                <a:cxn ang="0">
                  <a:pos x="742" y="182"/>
                </a:cxn>
                <a:cxn ang="0">
                  <a:pos x="741" y="215"/>
                </a:cxn>
                <a:cxn ang="0">
                  <a:pos x="733" y="249"/>
                </a:cxn>
                <a:cxn ang="0">
                  <a:pos x="722" y="277"/>
                </a:cxn>
                <a:cxn ang="0">
                  <a:pos x="716" y="289"/>
                </a:cxn>
                <a:cxn ang="0">
                  <a:pos x="711" y="300"/>
                </a:cxn>
                <a:cxn ang="0">
                  <a:pos x="698" y="319"/>
                </a:cxn>
                <a:cxn ang="0">
                  <a:pos x="684" y="334"/>
                </a:cxn>
                <a:cxn ang="0">
                  <a:pos x="678" y="341"/>
                </a:cxn>
                <a:cxn ang="0">
                  <a:pos x="671" y="345"/>
                </a:cxn>
                <a:cxn ang="0">
                  <a:pos x="657" y="351"/>
                </a:cxn>
                <a:cxn ang="0">
                  <a:pos x="642" y="352"/>
                </a:cxn>
                <a:cxn ang="0">
                  <a:pos x="621" y="350"/>
                </a:cxn>
                <a:cxn ang="0">
                  <a:pos x="607" y="344"/>
                </a:cxn>
                <a:cxn ang="0">
                  <a:pos x="591" y="340"/>
                </a:cxn>
                <a:cxn ang="0">
                  <a:pos x="571" y="333"/>
                </a:cxn>
                <a:cxn ang="0">
                  <a:pos x="551" y="326"/>
                </a:cxn>
                <a:cxn ang="0">
                  <a:pos x="529" y="319"/>
                </a:cxn>
                <a:cxn ang="0">
                  <a:pos x="507" y="311"/>
                </a:cxn>
                <a:cxn ang="0">
                  <a:pos x="483" y="304"/>
                </a:cxn>
                <a:cxn ang="0">
                  <a:pos x="458" y="296"/>
                </a:cxn>
                <a:cxn ang="0">
                  <a:pos x="435" y="289"/>
                </a:cxn>
                <a:cxn ang="0">
                  <a:pos x="413" y="282"/>
                </a:cxn>
                <a:cxn ang="0">
                  <a:pos x="388" y="277"/>
                </a:cxn>
                <a:cxn ang="0">
                  <a:pos x="367" y="272"/>
                </a:cxn>
                <a:cxn ang="0">
                  <a:pos x="328" y="268"/>
                </a:cxn>
                <a:cxn ang="0">
                  <a:pos x="235" y="264"/>
                </a:cxn>
                <a:cxn ang="0">
                  <a:pos x="126" y="257"/>
                </a:cxn>
                <a:cxn ang="0">
                  <a:pos x="38" y="252"/>
                </a:cxn>
                <a:cxn ang="0">
                  <a:pos x="0" y="250"/>
                </a:cxn>
                <a:cxn ang="0">
                  <a:pos x="0" y="250"/>
                </a:cxn>
              </a:cxnLst>
              <a:rect l="0" t="0" r="r" b="b"/>
              <a:pathLst>
                <a:path w="742" h="352">
                  <a:moveTo>
                    <a:pt x="0" y="250"/>
                  </a:moveTo>
                  <a:lnTo>
                    <a:pt x="75" y="0"/>
                  </a:lnTo>
                  <a:lnTo>
                    <a:pt x="676" y="32"/>
                  </a:lnTo>
                  <a:lnTo>
                    <a:pt x="689" y="47"/>
                  </a:lnTo>
                  <a:lnTo>
                    <a:pt x="702" y="66"/>
                  </a:lnTo>
                  <a:lnTo>
                    <a:pt x="716" y="88"/>
                  </a:lnTo>
                  <a:lnTo>
                    <a:pt x="738" y="147"/>
                  </a:lnTo>
                  <a:lnTo>
                    <a:pt x="742" y="182"/>
                  </a:lnTo>
                  <a:lnTo>
                    <a:pt x="741" y="215"/>
                  </a:lnTo>
                  <a:lnTo>
                    <a:pt x="733" y="249"/>
                  </a:lnTo>
                  <a:lnTo>
                    <a:pt x="722" y="277"/>
                  </a:lnTo>
                  <a:lnTo>
                    <a:pt x="716" y="289"/>
                  </a:lnTo>
                  <a:lnTo>
                    <a:pt x="711" y="300"/>
                  </a:lnTo>
                  <a:lnTo>
                    <a:pt x="698" y="319"/>
                  </a:lnTo>
                  <a:lnTo>
                    <a:pt x="684" y="334"/>
                  </a:lnTo>
                  <a:lnTo>
                    <a:pt x="678" y="341"/>
                  </a:lnTo>
                  <a:lnTo>
                    <a:pt x="671" y="345"/>
                  </a:lnTo>
                  <a:lnTo>
                    <a:pt x="657" y="351"/>
                  </a:lnTo>
                  <a:lnTo>
                    <a:pt x="642" y="352"/>
                  </a:lnTo>
                  <a:lnTo>
                    <a:pt x="621" y="350"/>
                  </a:lnTo>
                  <a:lnTo>
                    <a:pt x="607" y="344"/>
                  </a:lnTo>
                  <a:lnTo>
                    <a:pt x="591" y="340"/>
                  </a:lnTo>
                  <a:lnTo>
                    <a:pt x="571" y="333"/>
                  </a:lnTo>
                  <a:lnTo>
                    <a:pt x="551" y="326"/>
                  </a:lnTo>
                  <a:lnTo>
                    <a:pt x="529" y="319"/>
                  </a:lnTo>
                  <a:lnTo>
                    <a:pt x="507" y="311"/>
                  </a:lnTo>
                  <a:lnTo>
                    <a:pt x="483" y="304"/>
                  </a:lnTo>
                  <a:lnTo>
                    <a:pt x="458" y="296"/>
                  </a:lnTo>
                  <a:lnTo>
                    <a:pt x="435" y="289"/>
                  </a:lnTo>
                  <a:lnTo>
                    <a:pt x="413" y="282"/>
                  </a:lnTo>
                  <a:lnTo>
                    <a:pt x="388" y="277"/>
                  </a:lnTo>
                  <a:lnTo>
                    <a:pt x="367" y="272"/>
                  </a:lnTo>
                  <a:lnTo>
                    <a:pt x="328" y="268"/>
                  </a:lnTo>
                  <a:lnTo>
                    <a:pt x="235" y="264"/>
                  </a:lnTo>
                  <a:lnTo>
                    <a:pt x="126" y="257"/>
                  </a:lnTo>
                  <a:lnTo>
                    <a:pt x="38" y="252"/>
                  </a:lnTo>
                  <a:lnTo>
                    <a:pt x="0" y="250"/>
                  </a:lnTo>
                  <a:lnTo>
                    <a:pt x="0" y="250"/>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81" name="Freeform 209"/>
            <p:cNvSpPr>
              <a:spLocks/>
            </p:cNvSpPr>
            <p:nvPr/>
          </p:nvSpPr>
          <p:spPr bwMode="auto">
            <a:xfrm>
              <a:off x="2828" y="2496"/>
              <a:ext cx="596" cy="210"/>
            </a:xfrm>
            <a:custGeom>
              <a:avLst/>
              <a:gdLst/>
              <a:ahLst/>
              <a:cxnLst>
                <a:cxn ang="0">
                  <a:pos x="48" y="366"/>
                </a:cxn>
                <a:cxn ang="0">
                  <a:pos x="73" y="308"/>
                </a:cxn>
                <a:cxn ang="0">
                  <a:pos x="89" y="270"/>
                </a:cxn>
                <a:cxn ang="0">
                  <a:pos x="107" y="230"/>
                </a:cxn>
                <a:cxn ang="0">
                  <a:pos x="126" y="191"/>
                </a:cxn>
                <a:cxn ang="0">
                  <a:pos x="157" y="131"/>
                </a:cxn>
                <a:cxn ang="0">
                  <a:pos x="180" y="105"/>
                </a:cxn>
                <a:cxn ang="0">
                  <a:pos x="223" y="92"/>
                </a:cxn>
                <a:cxn ang="0">
                  <a:pos x="343" y="74"/>
                </a:cxn>
                <a:cxn ang="0">
                  <a:pos x="1526" y="102"/>
                </a:cxn>
                <a:cxn ang="0">
                  <a:pos x="1577" y="122"/>
                </a:cxn>
                <a:cxn ang="0">
                  <a:pos x="1604" y="140"/>
                </a:cxn>
                <a:cxn ang="0">
                  <a:pos x="1667" y="198"/>
                </a:cxn>
                <a:cxn ang="0">
                  <a:pos x="1701" y="244"/>
                </a:cxn>
                <a:cxn ang="0">
                  <a:pos x="1722" y="334"/>
                </a:cxn>
                <a:cxn ang="0">
                  <a:pos x="1703" y="380"/>
                </a:cxn>
                <a:cxn ang="0">
                  <a:pos x="1688" y="345"/>
                </a:cxn>
                <a:cxn ang="0">
                  <a:pos x="1660" y="303"/>
                </a:cxn>
                <a:cxn ang="0">
                  <a:pos x="1620" y="257"/>
                </a:cxn>
                <a:cxn ang="0">
                  <a:pos x="1575" y="223"/>
                </a:cxn>
                <a:cxn ang="0">
                  <a:pos x="1544" y="205"/>
                </a:cxn>
                <a:cxn ang="0">
                  <a:pos x="1496" y="187"/>
                </a:cxn>
                <a:cxn ang="0">
                  <a:pos x="1408" y="171"/>
                </a:cxn>
                <a:cxn ang="0">
                  <a:pos x="1277" y="155"/>
                </a:cxn>
                <a:cxn ang="0">
                  <a:pos x="1063" y="155"/>
                </a:cxn>
                <a:cxn ang="0">
                  <a:pos x="974" y="173"/>
                </a:cxn>
                <a:cxn ang="0">
                  <a:pos x="901" y="190"/>
                </a:cxn>
                <a:cxn ang="0">
                  <a:pos x="975" y="246"/>
                </a:cxn>
                <a:cxn ang="0">
                  <a:pos x="1110" y="233"/>
                </a:cxn>
                <a:cxn ang="0">
                  <a:pos x="1364" y="230"/>
                </a:cxn>
                <a:cxn ang="0">
                  <a:pos x="1480" y="255"/>
                </a:cxn>
                <a:cxn ang="0">
                  <a:pos x="1508" y="274"/>
                </a:cxn>
                <a:cxn ang="0">
                  <a:pos x="1554" y="308"/>
                </a:cxn>
                <a:cxn ang="0">
                  <a:pos x="1604" y="391"/>
                </a:cxn>
                <a:cxn ang="0">
                  <a:pos x="1594" y="577"/>
                </a:cxn>
                <a:cxn ang="0">
                  <a:pos x="1787" y="377"/>
                </a:cxn>
                <a:cxn ang="0">
                  <a:pos x="1765" y="266"/>
                </a:cxn>
                <a:cxn ang="0">
                  <a:pos x="1733" y="213"/>
                </a:cxn>
                <a:cxn ang="0">
                  <a:pos x="1689" y="167"/>
                </a:cxn>
                <a:cxn ang="0">
                  <a:pos x="1646" y="133"/>
                </a:cxn>
                <a:cxn ang="0">
                  <a:pos x="1620" y="114"/>
                </a:cxn>
                <a:cxn ang="0">
                  <a:pos x="1594" y="99"/>
                </a:cxn>
                <a:cxn ang="0">
                  <a:pos x="1568" y="87"/>
                </a:cxn>
                <a:cxn ang="0">
                  <a:pos x="1517" y="67"/>
                </a:cxn>
                <a:cxn ang="0">
                  <a:pos x="1411" y="50"/>
                </a:cxn>
                <a:cxn ang="0">
                  <a:pos x="1255" y="32"/>
                </a:cxn>
                <a:cxn ang="0">
                  <a:pos x="1077" y="14"/>
                </a:cxn>
                <a:cxn ang="0">
                  <a:pos x="858" y="1"/>
                </a:cxn>
                <a:cxn ang="0">
                  <a:pos x="456" y="17"/>
                </a:cxn>
                <a:cxn ang="0">
                  <a:pos x="250" y="37"/>
                </a:cxn>
                <a:cxn ang="0">
                  <a:pos x="177" y="58"/>
                </a:cxn>
                <a:cxn ang="0">
                  <a:pos x="126" y="91"/>
                </a:cxn>
                <a:cxn ang="0">
                  <a:pos x="84" y="140"/>
                </a:cxn>
                <a:cxn ang="0">
                  <a:pos x="31" y="407"/>
                </a:cxn>
              </a:cxnLst>
              <a:rect l="0" t="0" r="r" b="b"/>
              <a:pathLst>
                <a:path w="1788" h="629">
                  <a:moveTo>
                    <a:pt x="31" y="407"/>
                  </a:moveTo>
                  <a:lnTo>
                    <a:pt x="35" y="396"/>
                  </a:lnTo>
                  <a:lnTo>
                    <a:pt x="48" y="366"/>
                  </a:lnTo>
                  <a:lnTo>
                    <a:pt x="57" y="345"/>
                  </a:lnTo>
                  <a:lnTo>
                    <a:pt x="67" y="322"/>
                  </a:lnTo>
                  <a:lnTo>
                    <a:pt x="73" y="308"/>
                  </a:lnTo>
                  <a:lnTo>
                    <a:pt x="78" y="296"/>
                  </a:lnTo>
                  <a:lnTo>
                    <a:pt x="84" y="283"/>
                  </a:lnTo>
                  <a:lnTo>
                    <a:pt x="89" y="270"/>
                  </a:lnTo>
                  <a:lnTo>
                    <a:pt x="96" y="256"/>
                  </a:lnTo>
                  <a:lnTo>
                    <a:pt x="102" y="242"/>
                  </a:lnTo>
                  <a:lnTo>
                    <a:pt x="107" y="230"/>
                  </a:lnTo>
                  <a:lnTo>
                    <a:pt x="113" y="217"/>
                  </a:lnTo>
                  <a:lnTo>
                    <a:pt x="119" y="204"/>
                  </a:lnTo>
                  <a:lnTo>
                    <a:pt x="126" y="191"/>
                  </a:lnTo>
                  <a:lnTo>
                    <a:pt x="137" y="169"/>
                  </a:lnTo>
                  <a:lnTo>
                    <a:pt x="147" y="149"/>
                  </a:lnTo>
                  <a:lnTo>
                    <a:pt x="157" y="131"/>
                  </a:lnTo>
                  <a:lnTo>
                    <a:pt x="166" y="118"/>
                  </a:lnTo>
                  <a:lnTo>
                    <a:pt x="173" y="110"/>
                  </a:lnTo>
                  <a:lnTo>
                    <a:pt x="180" y="105"/>
                  </a:lnTo>
                  <a:lnTo>
                    <a:pt x="193" y="100"/>
                  </a:lnTo>
                  <a:lnTo>
                    <a:pt x="206" y="95"/>
                  </a:lnTo>
                  <a:lnTo>
                    <a:pt x="223" y="92"/>
                  </a:lnTo>
                  <a:lnTo>
                    <a:pt x="261" y="85"/>
                  </a:lnTo>
                  <a:lnTo>
                    <a:pt x="301" y="80"/>
                  </a:lnTo>
                  <a:lnTo>
                    <a:pt x="343" y="74"/>
                  </a:lnTo>
                  <a:lnTo>
                    <a:pt x="376" y="72"/>
                  </a:lnTo>
                  <a:lnTo>
                    <a:pt x="409" y="69"/>
                  </a:lnTo>
                  <a:lnTo>
                    <a:pt x="1526" y="102"/>
                  </a:lnTo>
                  <a:lnTo>
                    <a:pt x="1547" y="109"/>
                  </a:lnTo>
                  <a:lnTo>
                    <a:pt x="1566" y="118"/>
                  </a:lnTo>
                  <a:lnTo>
                    <a:pt x="1577" y="122"/>
                  </a:lnTo>
                  <a:lnTo>
                    <a:pt x="1587" y="128"/>
                  </a:lnTo>
                  <a:lnTo>
                    <a:pt x="1595" y="133"/>
                  </a:lnTo>
                  <a:lnTo>
                    <a:pt x="1604" y="140"/>
                  </a:lnTo>
                  <a:lnTo>
                    <a:pt x="1638" y="168"/>
                  </a:lnTo>
                  <a:lnTo>
                    <a:pt x="1653" y="183"/>
                  </a:lnTo>
                  <a:lnTo>
                    <a:pt x="1667" y="198"/>
                  </a:lnTo>
                  <a:lnTo>
                    <a:pt x="1679" y="213"/>
                  </a:lnTo>
                  <a:lnTo>
                    <a:pt x="1690" y="228"/>
                  </a:lnTo>
                  <a:lnTo>
                    <a:pt x="1701" y="244"/>
                  </a:lnTo>
                  <a:lnTo>
                    <a:pt x="1708" y="259"/>
                  </a:lnTo>
                  <a:lnTo>
                    <a:pt x="1725" y="304"/>
                  </a:lnTo>
                  <a:lnTo>
                    <a:pt x="1722" y="334"/>
                  </a:lnTo>
                  <a:lnTo>
                    <a:pt x="1715" y="359"/>
                  </a:lnTo>
                  <a:lnTo>
                    <a:pt x="1707" y="374"/>
                  </a:lnTo>
                  <a:lnTo>
                    <a:pt x="1703" y="380"/>
                  </a:lnTo>
                  <a:lnTo>
                    <a:pt x="1701" y="373"/>
                  </a:lnTo>
                  <a:lnTo>
                    <a:pt x="1693" y="356"/>
                  </a:lnTo>
                  <a:lnTo>
                    <a:pt x="1688" y="345"/>
                  </a:lnTo>
                  <a:lnTo>
                    <a:pt x="1679" y="332"/>
                  </a:lnTo>
                  <a:lnTo>
                    <a:pt x="1670" y="318"/>
                  </a:lnTo>
                  <a:lnTo>
                    <a:pt x="1660" y="303"/>
                  </a:lnTo>
                  <a:lnTo>
                    <a:pt x="1648" y="288"/>
                  </a:lnTo>
                  <a:lnTo>
                    <a:pt x="1634" y="272"/>
                  </a:lnTo>
                  <a:lnTo>
                    <a:pt x="1620" y="257"/>
                  </a:lnTo>
                  <a:lnTo>
                    <a:pt x="1602" y="242"/>
                  </a:lnTo>
                  <a:lnTo>
                    <a:pt x="1586" y="228"/>
                  </a:lnTo>
                  <a:lnTo>
                    <a:pt x="1575" y="223"/>
                  </a:lnTo>
                  <a:lnTo>
                    <a:pt x="1565" y="216"/>
                  </a:lnTo>
                  <a:lnTo>
                    <a:pt x="1554" y="209"/>
                  </a:lnTo>
                  <a:lnTo>
                    <a:pt x="1544" y="205"/>
                  </a:lnTo>
                  <a:lnTo>
                    <a:pt x="1533" y="201"/>
                  </a:lnTo>
                  <a:lnTo>
                    <a:pt x="1521" y="195"/>
                  </a:lnTo>
                  <a:lnTo>
                    <a:pt x="1496" y="187"/>
                  </a:lnTo>
                  <a:lnTo>
                    <a:pt x="1469" y="182"/>
                  </a:lnTo>
                  <a:lnTo>
                    <a:pt x="1438" y="175"/>
                  </a:lnTo>
                  <a:lnTo>
                    <a:pt x="1408" y="171"/>
                  </a:lnTo>
                  <a:lnTo>
                    <a:pt x="1378" y="165"/>
                  </a:lnTo>
                  <a:lnTo>
                    <a:pt x="1345" y="161"/>
                  </a:lnTo>
                  <a:lnTo>
                    <a:pt x="1277" y="155"/>
                  </a:lnTo>
                  <a:lnTo>
                    <a:pt x="1214" y="151"/>
                  </a:lnTo>
                  <a:lnTo>
                    <a:pt x="1156" y="150"/>
                  </a:lnTo>
                  <a:lnTo>
                    <a:pt x="1063" y="155"/>
                  </a:lnTo>
                  <a:lnTo>
                    <a:pt x="1032" y="162"/>
                  </a:lnTo>
                  <a:lnTo>
                    <a:pt x="1001" y="168"/>
                  </a:lnTo>
                  <a:lnTo>
                    <a:pt x="974" y="173"/>
                  </a:lnTo>
                  <a:lnTo>
                    <a:pt x="949" y="179"/>
                  </a:lnTo>
                  <a:lnTo>
                    <a:pt x="915" y="187"/>
                  </a:lnTo>
                  <a:lnTo>
                    <a:pt x="901" y="190"/>
                  </a:lnTo>
                  <a:lnTo>
                    <a:pt x="884" y="590"/>
                  </a:lnTo>
                  <a:lnTo>
                    <a:pt x="970" y="578"/>
                  </a:lnTo>
                  <a:lnTo>
                    <a:pt x="975" y="246"/>
                  </a:lnTo>
                  <a:lnTo>
                    <a:pt x="993" y="244"/>
                  </a:lnTo>
                  <a:lnTo>
                    <a:pt x="1040" y="238"/>
                  </a:lnTo>
                  <a:lnTo>
                    <a:pt x="1110" y="233"/>
                  </a:lnTo>
                  <a:lnTo>
                    <a:pt x="1193" y="227"/>
                  </a:lnTo>
                  <a:lnTo>
                    <a:pt x="1280" y="226"/>
                  </a:lnTo>
                  <a:lnTo>
                    <a:pt x="1364" y="230"/>
                  </a:lnTo>
                  <a:lnTo>
                    <a:pt x="1437" y="241"/>
                  </a:lnTo>
                  <a:lnTo>
                    <a:pt x="1466" y="249"/>
                  </a:lnTo>
                  <a:lnTo>
                    <a:pt x="1480" y="255"/>
                  </a:lnTo>
                  <a:lnTo>
                    <a:pt x="1491" y="263"/>
                  </a:lnTo>
                  <a:lnTo>
                    <a:pt x="1499" y="268"/>
                  </a:lnTo>
                  <a:lnTo>
                    <a:pt x="1508" y="274"/>
                  </a:lnTo>
                  <a:lnTo>
                    <a:pt x="1518" y="281"/>
                  </a:lnTo>
                  <a:lnTo>
                    <a:pt x="1526" y="286"/>
                  </a:lnTo>
                  <a:lnTo>
                    <a:pt x="1554" y="308"/>
                  </a:lnTo>
                  <a:lnTo>
                    <a:pt x="1575" y="330"/>
                  </a:lnTo>
                  <a:lnTo>
                    <a:pt x="1588" y="350"/>
                  </a:lnTo>
                  <a:lnTo>
                    <a:pt x="1604" y="391"/>
                  </a:lnTo>
                  <a:lnTo>
                    <a:pt x="1606" y="439"/>
                  </a:lnTo>
                  <a:lnTo>
                    <a:pt x="1599" y="534"/>
                  </a:lnTo>
                  <a:lnTo>
                    <a:pt x="1594" y="577"/>
                  </a:lnTo>
                  <a:lnTo>
                    <a:pt x="1780" y="629"/>
                  </a:lnTo>
                  <a:lnTo>
                    <a:pt x="1788" y="491"/>
                  </a:lnTo>
                  <a:lnTo>
                    <a:pt x="1787" y="377"/>
                  </a:lnTo>
                  <a:lnTo>
                    <a:pt x="1781" y="325"/>
                  </a:lnTo>
                  <a:lnTo>
                    <a:pt x="1772" y="283"/>
                  </a:lnTo>
                  <a:lnTo>
                    <a:pt x="1765" y="266"/>
                  </a:lnTo>
                  <a:lnTo>
                    <a:pt x="1757" y="248"/>
                  </a:lnTo>
                  <a:lnTo>
                    <a:pt x="1746" y="231"/>
                  </a:lnTo>
                  <a:lnTo>
                    <a:pt x="1733" y="213"/>
                  </a:lnTo>
                  <a:lnTo>
                    <a:pt x="1719" y="197"/>
                  </a:lnTo>
                  <a:lnTo>
                    <a:pt x="1704" y="182"/>
                  </a:lnTo>
                  <a:lnTo>
                    <a:pt x="1689" y="167"/>
                  </a:lnTo>
                  <a:lnTo>
                    <a:pt x="1671" y="153"/>
                  </a:lnTo>
                  <a:lnTo>
                    <a:pt x="1655" y="139"/>
                  </a:lnTo>
                  <a:lnTo>
                    <a:pt x="1646" y="133"/>
                  </a:lnTo>
                  <a:lnTo>
                    <a:pt x="1637" y="125"/>
                  </a:lnTo>
                  <a:lnTo>
                    <a:pt x="1628" y="120"/>
                  </a:lnTo>
                  <a:lnTo>
                    <a:pt x="1620" y="114"/>
                  </a:lnTo>
                  <a:lnTo>
                    <a:pt x="1610" y="110"/>
                  </a:lnTo>
                  <a:lnTo>
                    <a:pt x="1601" y="103"/>
                  </a:lnTo>
                  <a:lnTo>
                    <a:pt x="1594" y="99"/>
                  </a:lnTo>
                  <a:lnTo>
                    <a:pt x="1584" y="95"/>
                  </a:lnTo>
                  <a:lnTo>
                    <a:pt x="1576" y="89"/>
                  </a:lnTo>
                  <a:lnTo>
                    <a:pt x="1568" y="87"/>
                  </a:lnTo>
                  <a:lnTo>
                    <a:pt x="1553" y="80"/>
                  </a:lnTo>
                  <a:lnTo>
                    <a:pt x="1536" y="73"/>
                  </a:lnTo>
                  <a:lnTo>
                    <a:pt x="1517" y="67"/>
                  </a:lnTo>
                  <a:lnTo>
                    <a:pt x="1489" y="62"/>
                  </a:lnTo>
                  <a:lnTo>
                    <a:pt x="1452" y="56"/>
                  </a:lnTo>
                  <a:lnTo>
                    <a:pt x="1411" y="50"/>
                  </a:lnTo>
                  <a:lnTo>
                    <a:pt x="1362" y="43"/>
                  </a:lnTo>
                  <a:lnTo>
                    <a:pt x="1310" y="37"/>
                  </a:lnTo>
                  <a:lnTo>
                    <a:pt x="1255" y="32"/>
                  </a:lnTo>
                  <a:lnTo>
                    <a:pt x="1196" y="25"/>
                  </a:lnTo>
                  <a:lnTo>
                    <a:pt x="1136" y="19"/>
                  </a:lnTo>
                  <a:lnTo>
                    <a:pt x="1077" y="14"/>
                  </a:lnTo>
                  <a:lnTo>
                    <a:pt x="1019" y="10"/>
                  </a:lnTo>
                  <a:lnTo>
                    <a:pt x="961" y="6"/>
                  </a:lnTo>
                  <a:lnTo>
                    <a:pt x="858" y="1"/>
                  </a:lnTo>
                  <a:lnTo>
                    <a:pt x="775" y="0"/>
                  </a:lnTo>
                  <a:lnTo>
                    <a:pt x="621" y="6"/>
                  </a:lnTo>
                  <a:lnTo>
                    <a:pt x="456" y="17"/>
                  </a:lnTo>
                  <a:lnTo>
                    <a:pt x="377" y="22"/>
                  </a:lnTo>
                  <a:lnTo>
                    <a:pt x="308" y="29"/>
                  </a:lnTo>
                  <a:lnTo>
                    <a:pt x="250" y="37"/>
                  </a:lnTo>
                  <a:lnTo>
                    <a:pt x="208" y="47"/>
                  </a:lnTo>
                  <a:lnTo>
                    <a:pt x="193" y="51"/>
                  </a:lnTo>
                  <a:lnTo>
                    <a:pt x="177" y="58"/>
                  </a:lnTo>
                  <a:lnTo>
                    <a:pt x="164" y="65"/>
                  </a:lnTo>
                  <a:lnTo>
                    <a:pt x="150" y="73"/>
                  </a:lnTo>
                  <a:lnTo>
                    <a:pt x="126" y="91"/>
                  </a:lnTo>
                  <a:lnTo>
                    <a:pt x="108" y="110"/>
                  </a:lnTo>
                  <a:lnTo>
                    <a:pt x="93" y="125"/>
                  </a:lnTo>
                  <a:lnTo>
                    <a:pt x="84" y="140"/>
                  </a:lnTo>
                  <a:lnTo>
                    <a:pt x="75" y="154"/>
                  </a:lnTo>
                  <a:lnTo>
                    <a:pt x="0" y="416"/>
                  </a:lnTo>
                  <a:lnTo>
                    <a:pt x="31" y="407"/>
                  </a:lnTo>
                  <a:lnTo>
                    <a:pt x="31" y="407"/>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82" name="Freeform 210"/>
            <p:cNvSpPr>
              <a:spLocks/>
            </p:cNvSpPr>
            <p:nvPr/>
          </p:nvSpPr>
          <p:spPr bwMode="auto">
            <a:xfrm>
              <a:off x="3229" y="2550"/>
              <a:ext cx="33" cy="137"/>
            </a:xfrm>
            <a:custGeom>
              <a:avLst/>
              <a:gdLst/>
              <a:ahLst/>
              <a:cxnLst>
                <a:cxn ang="0">
                  <a:pos x="0" y="7"/>
                </a:cxn>
                <a:cxn ang="0">
                  <a:pos x="34" y="406"/>
                </a:cxn>
                <a:cxn ang="0">
                  <a:pos x="99" y="410"/>
                </a:cxn>
                <a:cxn ang="0">
                  <a:pos x="75" y="0"/>
                </a:cxn>
                <a:cxn ang="0">
                  <a:pos x="0" y="7"/>
                </a:cxn>
                <a:cxn ang="0">
                  <a:pos x="0" y="7"/>
                </a:cxn>
              </a:cxnLst>
              <a:rect l="0" t="0" r="r" b="b"/>
              <a:pathLst>
                <a:path w="99" h="410">
                  <a:moveTo>
                    <a:pt x="0" y="7"/>
                  </a:moveTo>
                  <a:lnTo>
                    <a:pt x="34" y="406"/>
                  </a:lnTo>
                  <a:lnTo>
                    <a:pt x="99" y="410"/>
                  </a:lnTo>
                  <a:lnTo>
                    <a:pt x="75" y="0"/>
                  </a:lnTo>
                  <a:lnTo>
                    <a:pt x="0" y="7"/>
                  </a:lnTo>
                  <a:lnTo>
                    <a:pt x="0" y="7"/>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83" name="Freeform 211"/>
            <p:cNvSpPr>
              <a:spLocks/>
            </p:cNvSpPr>
            <p:nvPr/>
          </p:nvSpPr>
          <p:spPr bwMode="auto">
            <a:xfrm>
              <a:off x="3317" y="2739"/>
              <a:ext cx="235" cy="157"/>
            </a:xfrm>
            <a:custGeom>
              <a:avLst/>
              <a:gdLst/>
              <a:ahLst/>
              <a:cxnLst>
                <a:cxn ang="0">
                  <a:pos x="31" y="373"/>
                </a:cxn>
                <a:cxn ang="0">
                  <a:pos x="41" y="260"/>
                </a:cxn>
                <a:cxn ang="0">
                  <a:pos x="54" y="193"/>
                </a:cxn>
                <a:cxn ang="0">
                  <a:pos x="71" y="131"/>
                </a:cxn>
                <a:cxn ang="0">
                  <a:pos x="84" y="105"/>
                </a:cxn>
                <a:cxn ang="0">
                  <a:pos x="98" y="80"/>
                </a:cxn>
                <a:cxn ang="0">
                  <a:pos x="133" y="47"/>
                </a:cxn>
                <a:cxn ang="0">
                  <a:pos x="154" y="34"/>
                </a:cxn>
                <a:cxn ang="0">
                  <a:pos x="175" y="25"/>
                </a:cxn>
                <a:cxn ang="0">
                  <a:pos x="197" y="16"/>
                </a:cxn>
                <a:cxn ang="0">
                  <a:pos x="242" y="7"/>
                </a:cxn>
                <a:cxn ang="0">
                  <a:pos x="311" y="0"/>
                </a:cxn>
                <a:cxn ang="0">
                  <a:pos x="398" y="18"/>
                </a:cxn>
                <a:cxn ang="0">
                  <a:pos x="427" y="32"/>
                </a:cxn>
                <a:cxn ang="0">
                  <a:pos x="470" y="63"/>
                </a:cxn>
                <a:cxn ang="0">
                  <a:pos x="500" y="95"/>
                </a:cxn>
                <a:cxn ang="0">
                  <a:pos x="530" y="131"/>
                </a:cxn>
                <a:cxn ang="0">
                  <a:pos x="561" y="168"/>
                </a:cxn>
                <a:cxn ang="0">
                  <a:pos x="585" y="204"/>
                </a:cxn>
                <a:cxn ang="0">
                  <a:pos x="607" y="235"/>
                </a:cxn>
                <a:cxn ang="0">
                  <a:pos x="641" y="283"/>
                </a:cxn>
                <a:cxn ang="0">
                  <a:pos x="707" y="377"/>
                </a:cxn>
                <a:cxn ang="0">
                  <a:pos x="475" y="400"/>
                </a:cxn>
                <a:cxn ang="0">
                  <a:pos x="459" y="316"/>
                </a:cxn>
                <a:cxn ang="0">
                  <a:pos x="443" y="270"/>
                </a:cxn>
                <a:cxn ang="0">
                  <a:pos x="423" y="227"/>
                </a:cxn>
                <a:cxn ang="0">
                  <a:pos x="393" y="193"/>
                </a:cxn>
                <a:cxn ang="0">
                  <a:pos x="376" y="182"/>
                </a:cxn>
                <a:cxn ang="0">
                  <a:pos x="357" y="173"/>
                </a:cxn>
                <a:cxn ang="0">
                  <a:pos x="317" y="169"/>
                </a:cxn>
                <a:cxn ang="0">
                  <a:pos x="260" y="186"/>
                </a:cxn>
                <a:cxn ang="0">
                  <a:pos x="242" y="197"/>
                </a:cxn>
                <a:cxn ang="0">
                  <a:pos x="227" y="206"/>
                </a:cxn>
                <a:cxn ang="0">
                  <a:pos x="184" y="248"/>
                </a:cxn>
                <a:cxn ang="0">
                  <a:pos x="162" y="277"/>
                </a:cxn>
                <a:cxn ang="0">
                  <a:pos x="136" y="327"/>
                </a:cxn>
                <a:cxn ang="0">
                  <a:pos x="128" y="418"/>
                </a:cxn>
                <a:cxn ang="0">
                  <a:pos x="0" y="464"/>
                </a:cxn>
                <a:cxn ang="0">
                  <a:pos x="30" y="424"/>
                </a:cxn>
              </a:cxnLst>
              <a:rect l="0" t="0" r="r" b="b"/>
              <a:pathLst>
                <a:path w="707" h="472">
                  <a:moveTo>
                    <a:pt x="30" y="424"/>
                  </a:moveTo>
                  <a:lnTo>
                    <a:pt x="31" y="373"/>
                  </a:lnTo>
                  <a:lnTo>
                    <a:pt x="34" y="321"/>
                  </a:lnTo>
                  <a:lnTo>
                    <a:pt x="41" y="260"/>
                  </a:lnTo>
                  <a:lnTo>
                    <a:pt x="47" y="227"/>
                  </a:lnTo>
                  <a:lnTo>
                    <a:pt x="54" y="193"/>
                  </a:lnTo>
                  <a:lnTo>
                    <a:pt x="60" y="161"/>
                  </a:lnTo>
                  <a:lnTo>
                    <a:pt x="71" y="131"/>
                  </a:lnTo>
                  <a:lnTo>
                    <a:pt x="77" y="118"/>
                  </a:lnTo>
                  <a:lnTo>
                    <a:pt x="84" y="105"/>
                  </a:lnTo>
                  <a:lnTo>
                    <a:pt x="91" y="92"/>
                  </a:lnTo>
                  <a:lnTo>
                    <a:pt x="98" y="80"/>
                  </a:lnTo>
                  <a:lnTo>
                    <a:pt x="114" y="61"/>
                  </a:lnTo>
                  <a:lnTo>
                    <a:pt x="133" y="47"/>
                  </a:lnTo>
                  <a:lnTo>
                    <a:pt x="143" y="40"/>
                  </a:lnTo>
                  <a:lnTo>
                    <a:pt x="154" y="34"/>
                  </a:lnTo>
                  <a:lnTo>
                    <a:pt x="165" y="30"/>
                  </a:lnTo>
                  <a:lnTo>
                    <a:pt x="175" y="25"/>
                  </a:lnTo>
                  <a:lnTo>
                    <a:pt x="187" y="22"/>
                  </a:lnTo>
                  <a:lnTo>
                    <a:pt x="197" y="16"/>
                  </a:lnTo>
                  <a:lnTo>
                    <a:pt x="220" y="11"/>
                  </a:lnTo>
                  <a:lnTo>
                    <a:pt x="242" y="7"/>
                  </a:lnTo>
                  <a:lnTo>
                    <a:pt x="266" y="3"/>
                  </a:lnTo>
                  <a:lnTo>
                    <a:pt x="311" y="0"/>
                  </a:lnTo>
                  <a:lnTo>
                    <a:pt x="357" y="7"/>
                  </a:lnTo>
                  <a:lnTo>
                    <a:pt x="398" y="18"/>
                  </a:lnTo>
                  <a:lnTo>
                    <a:pt x="419" y="26"/>
                  </a:lnTo>
                  <a:lnTo>
                    <a:pt x="427" y="32"/>
                  </a:lnTo>
                  <a:lnTo>
                    <a:pt x="437" y="37"/>
                  </a:lnTo>
                  <a:lnTo>
                    <a:pt x="470" y="63"/>
                  </a:lnTo>
                  <a:lnTo>
                    <a:pt x="485" y="78"/>
                  </a:lnTo>
                  <a:lnTo>
                    <a:pt x="500" y="95"/>
                  </a:lnTo>
                  <a:lnTo>
                    <a:pt x="515" y="114"/>
                  </a:lnTo>
                  <a:lnTo>
                    <a:pt x="530" y="131"/>
                  </a:lnTo>
                  <a:lnTo>
                    <a:pt x="545" y="150"/>
                  </a:lnTo>
                  <a:lnTo>
                    <a:pt x="561" y="168"/>
                  </a:lnTo>
                  <a:lnTo>
                    <a:pt x="573" y="186"/>
                  </a:lnTo>
                  <a:lnTo>
                    <a:pt x="585" y="204"/>
                  </a:lnTo>
                  <a:lnTo>
                    <a:pt x="596" y="220"/>
                  </a:lnTo>
                  <a:lnTo>
                    <a:pt x="607" y="235"/>
                  </a:lnTo>
                  <a:lnTo>
                    <a:pt x="625" y="260"/>
                  </a:lnTo>
                  <a:lnTo>
                    <a:pt x="641" y="283"/>
                  </a:lnTo>
                  <a:lnTo>
                    <a:pt x="704" y="305"/>
                  </a:lnTo>
                  <a:lnTo>
                    <a:pt x="707" y="377"/>
                  </a:lnTo>
                  <a:lnTo>
                    <a:pt x="479" y="439"/>
                  </a:lnTo>
                  <a:lnTo>
                    <a:pt x="475" y="400"/>
                  </a:lnTo>
                  <a:lnTo>
                    <a:pt x="470" y="363"/>
                  </a:lnTo>
                  <a:lnTo>
                    <a:pt x="459" y="316"/>
                  </a:lnTo>
                  <a:lnTo>
                    <a:pt x="452" y="293"/>
                  </a:lnTo>
                  <a:lnTo>
                    <a:pt x="443" y="270"/>
                  </a:lnTo>
                  <a:lnTo>
                    <a:pt x="434" y="248"/>
                  </a:lnTo>
                  <a:lnTo>
                    <a:pt x="423" y="227"/>
                  </a:lnTo>
                  <a:lnTo>
                    <a:pt x="409" y="208"/>
                  </a:lnTo>
                  <a:lnTo>
                    <a:pt x="393" y="193"/>
                  </a:lnTo>
                  <a:lnTo>
                    <a:pt x="384" y="187"/>
                  </a:lnTo>
                  <a:lnTo>
                    <a:pt x="376" y="182"/>
                  </a:lnTo>
                  <a:lnTo>
                    <a:pt x="366" y="176"/>
                  </a:lnTo>
                  <a:lnTo>
                    <a:pt x="357" y="173"/>
                  </a:lnTo>
                  <a:lnTo>
                    <a:pt x="337" y="171"/>
                  </a:lnTo>
                  <a:lnTo>
                    <a:pt x="317" y="169"/>
                  </a:lnTo>
                  <a:lnTo>
                    <a:pt x="278" y="177"/>
                  </a:lnTo>
                  <a:lnTo>
                    <a:pt x="260" y="186"/>
                  </a:lnTo>
                  <a:lnTo>
                    <a:pt x="252" y="191"/>
                  </a:lnTo>
                  <a:lnTo>
                    <a:pt x="242" y="197"/>
                  </a:lnTo>
                  <a:lnTo>
                    <a:pt x="235" y="201"/>
                  </a:lnTo>
                  <a:lnTo>
                    <a:pt x="227" y="206"/>
                  </a:lnTo>
                  <a:lnTo>
                    <a:pt x="212" y="220"/>
                  </a:lnTo>
                  <a:lnTo>
                    <a:pt x="184" y="248"/>
                  </a:lnTo>
                  <a:lnTo>
                    <a:pt x="172" y="263"/>
                  </a:lnTo>
                  <a:lnTo>
                    <a:pt x="162" y="277"/>
                  </a:lnTo>
                  <a:lnTo>
                    <a:pt x="146" y="304"/>
                  </a:lnTo>
                  <a:lnTo>
                    <a:pt x="136" y="327"/>
                  </a:lnTo>
                  <a:lnTo>
                    <a:pt x="129" y="370"/>
                  </a:lnTo>
                  <a:lnTo>
                    <a:pt x="128" y="418"/>
                  </a:lnTo>
                  <a:lnTo>
                    <a:pt x="128" y="472"/>
                  </a:lnTo>
                  <a:lnTo>
                    <a:pt x="0" y="464"/>
                  </a:lnTo>
                  <a:lnTo>
                    <a:pt x="30" y="424"/>
                  </a:lnTo>
                  <a:lnTo>
                    <a:pt x="30" y="424"/>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84" name="Freeform 212"/>
            <p:cNvSpPr>
              <a:spLocks/>
            </p:cNvSpPr>
            <p:nvPr/>
          </p:nvSpPr>
          <p:spPr bwMode="auto">
            <a:xfrm>
              <a:off x="3394" y="2701"/>
              <a:ext cx="206" cy="160"/>
            </a:xfrm>
            <a:custGeom>
              <a:avLst/>
              <a:gdLst/>
              <a:ahLst/>
              <a:cxnLst>
                <a:cxn ang="0">
                  <a:pos x="110" y="8"/>
                </a:cxn>
                <a:cxn ang="0">
                  <a:pos x="135" y="20"/>
                </a:cxn>
                <a:cxn ang="0">
                  <a:pos x="165" y="36"/>
                </a:cxn>
                <a:cxn ang="0">
                  <a:pos x="183" y="45"/>
                </a:cxn>
                <a:cxn ang="0">
                  <a:pos x="201" y="55"/>
                </a:cxn>
                <a:cxn ang="0">
                  <a:pos x="219" y="67"/>
                </a:cxn>
                <a:cxn ang="0">
                  <a:pos x="238" y="80"/>
                </a:cxn>
                <a:cxn ang="0">
                  <a:pos x="256" y="93"/>
                </a:cxn>
                <a:cxn ang="0">
                  <a:pos x="293" y="126"/>
                </a:cxn>
                <a:cxn ang="0">
                  <a:pos x="326" y="161"/>
                </a:cxn>
                <a:cxn ang="0">
                  <a:pos x="354" y="194"/>
                </a:cxn>
                <a:cxn ang="0">
                  <a:pos x="377" y="223"/>
                </a:cxn>
                <a:cxn ang="0">
                  <a:pos x="405" y="257"/>
                </a:cxn>
                <a:cxn ang="0">
                  <a:pos x="425" y="286"/>
                </a:cxn>
                <a:cxn ang="0">
                  <a:pos x="450" y="293"/>
                </a:cxn>
                <a:cxn ang="0">
                  <a:pos x="547" y="301"/>
                </a:cxn>
                <a:cxn ang="0">
                  <a:pos x="605" y="359"/>
                </a:cxn>
                <a:cxn ang="0">
                  <a:pos x="617" y="417"/>
                </a:cxn>
                <a:cxn ang="0">
                  <a:pos x="607" y="444"/>
                </a:cxn>
                <a:cxn ang="0">
                  <a:pos x="591" y="459"/>
                </a:cxn>
                <a:cxn ang="0">
                  <a:pos x="565" y="468"/>
                </a:cxn>
                <a:cxn ang="0">
                  <a:pos x="505" y="477"/>
                </a:cxn>
                <a:cxn ang="0">
                  <a:pos x="461" y="455"/>
                </a:cxn>
                <a:cxn ang="0">
                  <a:pos x="507" y="461"/>
                </a:cxn>
                <a:cxn ang="0">
                  <a:pos x="563" y="435"/>
                </a:cxn>
                <a:cxn ang="0">
                  <a:pos x="561" y="386"/>
                </a:cxn>
                <a:cxn ang="0">
                  <a:pos x="541" y="359"/>
                </a:cxn>
                <a:cxn ang="0">
                  <a:pos x="527" y="349"/>
                </a:cxn>
                <a:cxn ang="0">
                  <a:pos x="494" y="344"/>
                </a:cxn>
                <a:cxn ang="0">
                  <a:pos x="449" y="362"/>
                </a:cxn>
                <a:cxn ang="0">
                  <a:pos x="413" y="389"/>
                </a:cxn>
                <a:cxn ang="0">
                  <a:pos x="399" y="345"/>
                </a:cxn>
                <a:cxn ang="0">
                  <a:pos x="384" y="311"/>
                </a:cxn>
                <a:cxn ang="0">
                  <a:pos x="368" y="283"/>
                </a:cxn>
                <a:cxn ang="0">
                  <a:pos x="348" y="252"/>
                </a:cxn>
                <a:cxn ang="0">
                  <a:pos x="325" y="221"/>
                </a:cxn>
                <a:cxn ang="0">
                  <a:pos x="300" y="191"/>
                </a:cxn>
                <a:cxn ang="0">
                  <a:pos x="277" y="162"/>
                </a:cxn>
                <a:cxn ang="0">
                  <a:pos x="242" y="125"/>
                </a:cxn>
                <a:cxn ang="0">
                  <a:pos x="198" y="85"/>
                </a:cxn>
                <a:cxn ang="0">
                  <a:pos x="176" y="70"/>
                </a:cxn>
                <a:cxn ang="0">
                  <a:pos x="154" y="59"/>
                </a:cxn>
                <a:cxn ang="0">
                  <a:pos x="132" y="49"/>
                </a:cxn>
                <a:cxn ang="0">
                  <a:pos x="106" y="40"/>
                </a:cxn>
                <a:cxn ang="0">
                  <a:pos x="80" y="31"/>
                </a:cxn>
                <a:cxn ang="0">
                  <a:pos x="33" y="18"/>
                </a:cxn>
                <a:cxn ang="0">
                  <a:pos x="0" y="9"/>
                </a:cxn>
                <a:cxn ang="0">
                  <a:pos x="86" y="0"/>
                </a:cxn>
              </a:cxnLst>
              <a:rect l="0" t="0" r="r" b="b"/>
              <a:pathLst>
                <a:path w="617" h="480">
                  <a:moveTo>
                    <a:pt x="86" y="0"/>
                  </a:moveTo>
                  <a:lnTo>
                    <a:pt x="110" y="8"/>
                  </a:lnTo>
                  <a:lnTo>
                    <a:pt x="121" y="15"/>
                  </a:lnTo>
                  <a:lnTo>
                    <a:pt x="135" y="20"/>
                  </a:lnTo>
                  <a:lnTo>
                    <a:pt x="150" y="27"/>
                  </a:lnTo>
                  <a:lnTo>
                    <a:pt x="165" y="36"/>
                  </a:lnTo>
                  <a:lnTo>
                    <a:pt x="173" y="40"/>
                  </a:lnTo>
                  <a:lnTo>
                    <a:pt x="183" y="45"/>
                  </a:lnTo>
                  <a:lnTo>
                    <a:pt x="193" y="49"/>
                  </a:lnTo>
                  <a:lnTo>
                    <a:pt x="201" y="55"/>
                  </a:lnTo>
                  <a:lnTo>
                    <a:pt x="210" y="60"/>
                  </a:lnTo>
                  <a:lnTo>
                    <a:pt x="219" y="67"/>
                  </a:lnTo>
                  <a:lnTo>
                    <a:pt x="228" y="73"/>
                  </a:lnTo>
                  <a:lnTo>
                    <a:pt x="238" y="80"/>
                  </a:lnTo>
                  <a:lnTo>
                    <a:pt x="248" y="86"/>
                  </a:lnTo>
                  <a:lnTo>
                    <a:pt x="256" y="93"/>
                  </a:lnTo>
                  <a:lnTo>
                    <a:pt x="275" y="110"/>
                  </a:lnTo>
                  <a:lnTo>
                    <a:pt x="293" y="126"/>
                  </a:lnTo>
                  <a:lnTo>
                    <a:pt x="310" y="144"/>
                  </a:lnTo>
                  <a:lnTo>
                    <a:pt x="326" y="161"/>
                  </a:lnTo>
                  <a:lnTo>
                    <a:pt x="340" y="179"/>
                  </a:lnTo>
                  <a:lnTo>
                    <a:pt x="354" y="194"/>
                  </a:lnTo>
                  <a:lnTo>
                    <a:pt x="368" y="209"/>
                  </a:lnTo>
                  <a:lnTo>
                    <a:pt x="377" y="223"/>
                  </a:lnTo>
                  <a:lnTo>
                    <a:pt x="388" y="235"/>
                  </a:lnTo>
                  <a:lnTo>
                    <a:pt x="405" y="257"/>
                  </a:lnTo>
                  <a:lnTo>
                    <a:pt x="417" y="275"/>
                  </a:lnTo>
                  <a:lnTo>
                    <a:pt x="425" y="286"/>
                  </a:lnTo>
                  <a:lnTo>
                    <a:pt x="432" y="297"/>
                  </a:lnTo>
                  <a:lnTo>
                    <a:pt x="450" y="293"/>
                  </a:lnTo>
                  <a:lnTo>
                    <a:pt x="496" y="290"/>
                  </a:lnTo>
                  <a:lnTo>
                    <a:pt x="547" y="301"/>
                  </a:lnTo>
                  <a:lnTo>
                    <a:pt x="591" y="336"/>
                  </a:lnTo>
                  <a:lnTo>
                    <a:pt x="605" y="359"/>
                  </a:lnTo>
                  <a:lnTo>
                    <a:pt x="613" y="380"/>
                  </a:lnTo>
                  <a:lnTo>
                    <a:pt x="617" y="417"/>
                  </a:lnTo>
                  <a:lnTo>
                    <a:pt x="614" y="432"/>
                  </a:lnTo>
                  <a:lnTo>
                    <a:pt x="607" y="444"/>
                  </a:lnTo>
                  <a:lnTo>
                    <a:pt x="596" y="455"/>
                  </a:lnTo>
                  <a:lnTo>
                    <a:pt x="591" y="459"/>
                  </a:lnTo>
                  <a:lnTo>
                    <a:pt x="583" y="463"/>
                  </a:lnTo>
                  <a:lnTo>
                    <a:pt x="565" y="468"/>
                  </a:lnTo>
                  <a:lnTo>
                    <a:pt x="545" y="473"/>
                  </a:lnTo>
                  <a:lnTo>
                    <a:pt x="505" y="477"/>
                  </a:lnTo>
                  <a:lnTo>
                    <a:pt x="461" y="480"/>
                  </a:lnTo>
                  <a:lnTo>
                    <a:pt x="461" y="455"/>
                  </a:lnTo>
                  <a:lnTo>
                    <a:pt x="475" y="458"/>
                  </a:lnTo>
                  <a:lnTo>
                    <a:pt x="507" y="461"/>
                  </a:lnTo>
                  <a:lnTo>
                    <a:pt x="541" y="457"/>
                  </a:lnTo>
                  <a:lnTo>
                    <a:pt x="563" y="435"/>
                  </a:lnTo>
                  <a:lnTo>
                    <a:pt x="565" y="403"/>
                  </a:lnTo>
                  <a:lnTo>
                    <a:pt x="561" y="386"/>
                  </a:lnTo>
                  <a:lnTo>
                    <a:pt x="551" y="371"/>
                  </a:lnTo>
                  <a:lnTo>
                    <a:pt x="541" y="359"/>
                  </a:lnTo>
                  <a:lnTo>
                    <a:pt x="534" y="352"/>
                  </a:lnTo>
                  <a:lnTo>
                    <a:pt x="527" y="349"/>
                  </a:lnTo>
                  <a:lnTo>
                    <a:pt x="511" y="344"/>
                  </a:lnTo>
                  <a:lnTo>
                    <a:pt x="494" y="344"/>
                  </a:lnTo>
                  <a:lnTo>
                    <a:pt x="463" y="353"/>
                  </a:lnTo>
                  <a:lnTo>
                    <a:pt x="449" y="362"/>
                  </a:lnTo>
                  <a:lnTo>
                    <a:pt x="435" y="370"/>
                  </a:lnTo>
                  <a:lnTo>
                    <a:pt x="413" y="389"/>
                  </a:lnTo>
                  <a:lnTo>
                    <a:pt x="410" y="378"/>
                  </a:lnTo>
                  <a:lnTo>
                    <a:pt x="399" y="345"/>
                  </a:lnTo>
                  <a:lnTo>
                    <a:pt x="390" y="323"/>
                  </a:lnTo>
                  <a:lnTo>
                    <a:pt x="384" y="311"/>
                  </a:lnTo>
                  <a:lnTo>
                    <a:pt x="376" y="297"/>
                  </a:lnTo>
                  <a:lnTo>
                    <a:pt x="368" y="283"/>
                  </a:lnTo>
                  <a:lnTo>
                    <a:pt x="359" y="268"/>
                  </a:lnTo>
                  <a:lnTo>
                    <a:pt x="348" y="252"/>
                  </a:lnTo>
                  <a:lnTo>
                    <a:pt x="337" y="236"/>
                  </a:lnTo>
                  <a:lnTo>
                    <a:pt x="325" y="221"/>
                  </a:lnTo>
                  <a:lnTo>
                    <a:pt x="312" y="206"/>
                  </a:lnTo>
                  <a:lnTo>
                    <a:pt x="300" y="191"/>
                  </a:lnTo>
                  <a:lnTo>
                    <a:pt x="289" y="176"/>
                  </a:lnTo>
                  <a:lnTo>
                    <a:pt x="277" y="162"/>
                  </a:lnTo>
                  <a:lnTo>
                    <a:pt x="266" y="148"/>
                  </a:lnTo>
                  <a:lnTo>
                    <a:pt x="242" y="125"/>
                  </a:lnTo>
                  <a:lnTo>
                    <a:pt x="220" y="103"/>
                  </a:lnTo>
                  <a:lnTo>
                    <a:pt x="198" y="85"/>
                  </a:lnTo>
                  <a:lnTo>
                    <a:pt x="187" y="77"/>
                  </a:lnTo>
                  <a:lnTo>
                    <a:pt x="176" y="70"/>
                  </a:lnTo>
                  <a:lnTo>
                    <a:pt x="165" y="63"/>
                  </a:lnTo>
                  <a:lnTo>
                    <a:pt x="154" y="59"/>
                  </a:lnTo>
                  <a:lnTo>
                    <a:pt x="143" y="53"/>
                  </a:lnTo>
                  <a:lnTo>
                    <a:pt x="132" y="49"/>
                  </a:lnTo>
                  <a:lnTo>
                    <a:pt x="118" y="45"/>
                  </a:lnTo>
                  <a:lnTo>
                    <a:pt x="106" y="40"/>
                  </a:lnTo>
                  <a:lnTo>
                    <a:pt x="92" y="36"/>
                  </a:lnTo>
                  <a:lnTo>
                    <a:pt x="80" y="31"/>
                  </a:lnTo>
                  <a:lnTo>
                    <a:pt x="55" y="23"/>
                  </a:lnTo>
                  <a:lnTo>
                    <a:pt x="33" y="18"/>
                  </a:lnTo>
                  <a:lnTo>
                    <a:pt x="16" y="14"/>
                  </a:lnTo>
                  <a:lnTo>
                    <a:pt x="0" y="9"/>
                  </a:lnTo>
                  <a:lnTo>
                    <a:pt x="86" y="0"/>
                  </a:lnTo>
                  <a:lnTo>
                    <a:pt x="86" y="0"/>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85" name="Freeform 213"/>
            <p:cNvSpPr>
              <a:spLocks/>
            </p:cNvSpPr>
            <p:nvPr/>
          </p:nvSpPr>
          <p:spPr bwMode="auto">
            <a:xfrm>
              <a:off x="3330" y="2835"/>
              <a:ext cx="232" cy="132"/>
            </a:xfrm>
            <a:custGeom>
              <a:avLst/>
              <a:gdLst/>
              <a:ahLst/>
              <a:cxnLst>
                <a:cxn ang="0">
                  <a:pos x="0" y="204"/>
                </a:cxn>
                <a:cxn ang="0">
                  <a:pos x="14" y="258"/>
                </a:cxn>
                <a:cxn ang="0">
                  <a:pos x="33" y="293"/>
                </a:cxn>
                <a:cxn ang="0">
                  <a:pos x="59" y="329"/>
                </a:cxn>
                <a:cxn ang="0">
                  <a:pos x="87" y="353"/>
                </a:cxn>
                <a:cxn ang="0">
                  <a:pos x="108" y="365"/>
                </a:cxn>
                <a:cxn ang="0">
                  <a:pos x="128" y="375"/>
                </a:cxn>
                <a:cxn ang="0">
                  <a:pos x="160" y="386"/>
                </a:cxn>
                <a:cxn ang="0">
                  <a:pos x="201" y="394"/>
                </a:cxn>
                <a:cxn ang="0">
                  <a:pos x="281" y="393"/>
                </a:cxn>
                <a:cxn ang="0">
                  <a:pos x="329" y="379"/>
                </a:cxn>
                <a:cxn ang="0">
                  <a:pos x="356" y="366"/>
                </a:cxn>
                <a:cxn ang="0">
                  <a:pos x="375" y="354"/>
                </a:cxn>
                <a:cxn ang="0">
                  <a:pos x="400" y="333"/>
                </a:cxn>
                <a:cxn ang="0">
                  <a:pos x="431" y="307"/>
                </a:cxn>
                <a:cxn ang="0">
                  <a:pos x="462" y="280"/>
                </a:cxn>
                <a:cxn ang="0">
                  <a:pos x="493" y="288"/>
                </a:cxn>
                <a:cxn ang="0">
                  <a:pos x="565" y="295"/>
                </a:cxn>
                <a:cxn ang="0">
                  <a:pos x="633" y="278"/>
                </a:cxn>
                <a:cxn ang="0">
                  <a:pos x="651" y="263"/>
                </a:cxn>
                <a:cxn ang="0">
                  <a:pos x="692" y="208"/>
                </a:cxn>
                <a:cxn ang="0">
                  <a:pos x="470" y="189"/>
                </a:cxn>
                <a:cxn ang="0">
                  <a:pos x="419" y="0"/>
                </a:cxn>
                <a:cxn ang="0">
                  <a:pos x="411" y="160"/>
                </a:cxn>
                <a:cxn ang="0">
                  <a:pos x="394" y="225"/>
                </a:cxn>
                <a:cxn ang="0">
                  <a:pos x="378" y="260"/>
                </a:cxn>
                <a:cxn ang="0">
                  <a:pos x="354" y="285"/>
                </a:cxn>
                <a:cxn ang="0">
                  <a:pos x="334" y="302"/>
                </a:cxn>
                <a:cxn ang="0">
                  <a:pos x="318" y="311"/>
                </a:cxn>
                <a:cxn ang="0">
                  <a:pos x="303" y="320"/>
                </a:cxn>
                <a:cxn ang="0">
                  <a:pos x="280" y="331"/>
                </a:cxn>
                <a:cxn ang="0">
                  <a:pos x="248" y="339"/>
                </a:cxn>
                <a:cxn ang="0">
                  <a:pos x="188" y="336"/>
                </a:cxn>
                <a:cxn ang="0">
                  <a:pos x="161" y="321"/>
                </a:cxn>
                <a:cxn ang="0">
                  <a:pos x="134" y="280"/>
                </a:cxn>
                <a:cxn ang="0">
                  <a:pos x="119" y="249"/>
                </a:cxn>
                <a:cxn ang="0">
                  <a:pos x="105" y="222"/>
                </a:cxn>
                <a:cxn ang="0">
                  <a:pos x="90" y="186"/>
                </a:cxn>
                <a:cxn ang="0">
                  <a:pos x="70" y="141"/>
                </a:cxn>
                <a:cxn ang="0">
                  <a:pos x="1" y="124"/>
                </a:cxn>
              </a:cxnLst>
              <a:rect l="0" t="0" r="r" b="b"/>
              <a:pathLst>
                <a:path w="696" h="395">
                  <a:moveTo>
                    <a:pt x="1" y="124"/>
                  </a:moveTo>
                  <a:lnTo>
                    <a:pt x="0" y="204"/>
                  </a:lnTo>
                  <a:lnTo>
                    <a:pt x="7" y="240"/>
                  </a:lnTo>
                  <a:lnTo>
                    <a:pt x="14" y="258"/>
                  </a:lnTo>
                  <a:lnTo>
                    <a:pt x="22" y="277"/>
                  </a:lnTo>
                  <a:lnTo>
                    <a:pt x="33" y="293"/>
                  </a:lnTo>
                  <a:lnTo>
                    <a:pt x="44" y="313"/>
                  </a:lnTo>
                  <a:lnTo>
                    <a:pt x="59" y="329"/>
                  </a:lnTo>
                  <a:lnTo>
                    <a:pt x="79" y="346"/>
                  </a:lnTo>
                  <a:lnTo>
                    <a:pt x="87" y="353"/>
                  </a:lnTo>
                  <a:lnTo>
                    <a:pt x="98" y="359"/>
                  </a:lnTo>
                  <a:lnTo>
                    <a:pt x="108" y="365"/>
                  </a:lnTo>
                  <a:lnTo>
                    <a:pt x="119" y="370"/>
                  </a:lnTo>
                  <a:lnTo>
                    <a:pt x="128" y="375"/>
                  </a:lnTo>
                  <a:lnTo>
                    <a:pt x="139" y="379"/>
                  </a:lnTo>
                  <a:lnTo>
                    <a:pt x="160" y="386"/>
                  </a:lnTo>
                  <a:lnTo>
                    <a:pt x="182" y="391"/>
                  </a:lnTo>
                  <a:lnTo>
                    <a:pt x="201" y="394"/>
                  </a:lnTo>
                  <a:lnTo>
                    <a:pt x="243" y="395"/>
                  </a:lnTo>
                  <a:lnTo>
                    <a:pt x="281" y="393"/>
                  </a:lnTo>
                  <a:lnTo>
                    <a:pt x="316" y="384"/>
                  </a:lnTo>
                  <a:lnTo>
                    <a:pt x="329" y="379"/>
                  </a:lnTo>
                  <a:lnTo>
                    <a:pt x="343" y="373"/>
                  </a:lnTo>
                  <a:lnTo>
                    <a:pt x="356" y="366"/>
                  </a:lnTo>
                  <a:lnTo>
                    <a:pt x="365" y="361"/>
                  </a:lnTo>
                  <a:lnTo>
                    <a:pt x="375" y="354"/>
                  </a:lnTo>
                  <a:lnTo>
                    <a:pt x="383" y="347"/>
                  </a:lnTo>
                  <a:lnTo>
                    <a:pt x="400" y="333"/>
                  </a:lnTo>
                  <a:lnTo>
                    <a:pt x="416" y="320"/>
                  </a:lnTo>
                  <a:lnTo>
                    <a:pt x="431" y="307"/>
                  </a:lnTo>
                  <a:lnTo>
                    <a:pt x="452" y="288"/>
                  </a:lnTo>
                  <a:lnTo>
                    <a:pt x="462" y="280"/>
                  </a:lnTo>
                  <a:lnTo>
                    <a:pt x="477" y="285"/>
                  </a:lnTo>
                  <a:lnTo>
                    <a:pt x="493" y="288"/>
                  </a:lnTo>
                  <a:lnTo>
                    <a:pt x="515" y="292"/>
                  </a:lnTo>
                  <a:lnTo>
                    <a:pt x="565" y="295"/>
                  </a:lnTo>
                  <a:lnTo>
                    <a:pt x="613" y="287"/>
                  </a:lnTo>
                  <a:lnTo>
                    <a:pt x="633" y="278"/>
                  </a:lnTo>
                  <a:lnTo>
                    <a:pt x="641" y="270"/>
                  </a:lnTo>
                  <a:lnTo>
                    <a:pt x="651" y="263"/>
                  </a:lnTo>
                  <a:lnTo>
                    <a:pt x="675" y="233"/>
                  </a:lnTo>
                  <a:lnTo>
                    <a:pt x="692" y="208"/>
                  </a:lnTo>
                  <a:lnTo>
                    <a:pt x="696" y="196"/>
                  </a:lnTo>
                  <a:lnTo>
                    <a:pt x="470" y="189"/>
                  </a:lnTo>
                  <a:lnTo>
                    <a:pt x="487" y="93"/>
                  </a:lnTo>
                  <a:lnTo>
                    <a:pt x="419" y="0"/>
                  </a:lnTo>
                  <a:lnTo>
                    <a:pt x="416" y="113"/>
                  </a:lnTo>
                  <a:lnTo>
                    <a:pt x="411" y="160"/>
                  </a:lnTo>
                  <a:lnTo>
                    <a:pt x="401" y="204"/>
                  </a:lnTo>
                  <a:lnTo>
                    <a:pt x="394" y="225"/>
                  </a:lnTo>
                  <a:lnTo>
                    <a:pt x="386" y="244"/>
                  </a:lnTo>
                  <a:lnTo>
                    <a:pt x="378" y="260"/>
                  </a:lnTo>
                  <a:lnTo>
                    <a:pt x="367" y="273"/>
                  </a:lnTo>
                  <a:lnTo>
                    <a:pt x="354" y="285"/>
                  </a:lnTo>
                  <a:lnTo>
                    <a:pt x="340" y="296"/>
                  </a:lnTo>
                  <a:lnTo>
                    <a:pt x="334" y="302"/>
                  </a:lnTo>
                  <a:lnTo>
                    <a:pt x="327" y="306"/>
                  </a:lnTo>
                  <a:lnTo>
                    <a:pt x="318" y="311"/>
                  </a:lnTo>
                  <a:lnTo>
                    <a:pt x="312" y="315"/>
                  </a:lnTo>
                  <a:lnTo>
                    <a:pt x="303" y="320"/>
                  </a:lnTo>
                  <a:lnTo>
                    <a:pt x="296" y="324"/>
                  </a:lnTo>
                  <a:lnTo>
                    <a:pt x="280" y="331"/>
                  </a:lnTo>
                  <a:lnTo>
                    <a:pt x="263" y="335"/>
                  </a:lnTo>
                  <a:lnTo>
                    <a:pt x="248" y="339"/>
                  </a:lnTo>
                  <a:lnTo>
                    <a:pt x="216" y="342"/>
                  </a:lnTo>
                  <a:lnTo>
                    <a:pt x="188" y="336"/>
                  </a:lnTo>
                  <a:lnTo>
                    <a:pt x="175" y="329"/>
                  </a:lnTo>
                  <a:lnTo>
                    <a:pt x="161" y="321"/>
                  </a:lnTo>
                  <a:lnTo>
                    <a:pt x="141" y="295"/>
                  </a:lnTo>
                  <a:lnTo>
                    <a:pt x="134" y="280"/>
                  </a:lnTo>
                  <a:lnTo>
                    <a:pt x="126" y="265"/>
                  </a:lnTo>
                  <a:lnTo>
                    <a:pt x="119" y="249"/>
                  </a:lnTo>
                  <a:lnTo>
                    <a:pt x="112" y="236"/>
                  </a:lnTo>
                  <a:lnTo>
                    <a:pt x="105" y="222"/>
                  </a:lnTo>
                  <a:lnTo>
                    <a:pt x="99" y="209"/>
                  </a:lnTo>
                  <a:lnTo>
                    <a:pt x="90" y="186"/>
                  </a:lnTo>
                  <a:lnTo>
                    <a:pt x="76" y="153"/>
                  </a:lnTo>
                  <a:lnTo>
                    <a:pt x="70" y="141"/>
                  </a:lnTo>
                  <a:lnTo>
                    <a:pt x="1" y="124"/>
                  </a:lnTo>
                  <a:lnTo>
                    <a:pt x="1" y="124"/>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86" name="Freeform 214"/>
            <p:cNvSpPr>
              <a:spLocks/>
            </p:cNvSpPr>
            <p:nvPr/>
          </p:nvSpPr>
          <p:spPr bwMode="auto">
            <a:xfrm>
              <a:off x="3397" y="2838"/>
              <a:ext cx="48" cy="72"/>
            </a:xfrm>
            <a:custGeom>
              <a:avLst/>
              <a:gdLst/>
              <a:ahLst/>
              <a:cxnLst>
                <a:cxn ang="0">
                  <a:pos x="41" y="8"/>
                </a:cxn>
                <a:cxn ang="0">
                  <a:pos x="0" y="61"/>
                </a:cxn>
                <a:cxn ang="0">
                  <a:pos x="1" y="147"/>
                </a:cxn>
                <a:cxn ang="0">
                  <a:pos x="40" y="218"/>
                </a:cxn>
                <a:cxn ang="0">
                  <a:pos x="96" y="211"/>
                </a:cxn>
                <a:cxn ang="0">
                  <a:pos x="131" y="164"/>
                </a:cxn>
                <a:cxn ang="0">
                  <a:pos x="145" y="92"/>
                </a:cxn>
                <a:cxn ang="0">
                  <a:pos x="123" y="35"/>
                </a:cxn>
                <a:cxn ang="0">
                  <a:pos x="88" y="0"/>
                </a:cxn>
                <a:cxn ang="0">
                  <a:pos x="41" y="8"/>
                </a:cxn>
                <a:cxn ang="0">
                  <a:pos x="41" y="8"/>
                </a:cxn>
              </a:cxnLst>
              <a:rect l="0" t="0" r="r" b="b"/>
              <a:pathLst>
                <a:path w="145" h="218">
                  <a:moveTo>
                    <a:pt x="41" y="8"/>
                  </a:moveTo>
                  <a:lnTo>
                    <a:pt x="0" y="61"/>
                  </a:lnTo>
                  <a:lnTo>
                    <a:pt x="1" y="147"/>
                  </a:lnTo>
                  <a:lnTo>
                    <a:pt x="40" y="218"/>
                  </a:lnTo>
                  <a:lnTo>
                    <a:pt x="96" y="211"/>
                  </a:lnTo>
                  <a:lnTo>
                    <a:pt x="131" y="164"/>
                  </a:lnTo>
                  <a:lnTo>
                    <a:pt x="145" y="92"/>
                  </a:lnTo>
                  <a:lnTo>
                    <a:pt x="123" y="35"/>
                  </a:lnTo>
                  <a:lnTo>
                    <a:pt x="88" y="0"/>
                  </a:lnTo>
                  <a:lnTo>
                    <a:pt x="41" y="8"/>
                  </a:lnTo>
                  <a:lnTo>
                    <a:pt x="41" y="8"/>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87" name="Freeform 215"/>
            <p:cNvSpPr>
              <a:spLocks/>
            </p:cNvSpPr>
            <p:nvPr/>
          </p:nvSpPr>
          <p:spPr bwMode="auto">
            <a:xfrm>
              <a:off x="2815" y="2841"/>
              <a:ext cx="534" cy="194"/>
            </a:xfrm>
            <a:custGeom>
              <a:avLst/>
              <a:gdLst/>
              <a:ahLst/>
              <a:cxnLst>
                <a:cxn ang="0">
                  <a:pos x="2" y="303"/>
                </a:cxn>
                <a:cxn ang="0">
                  <a:pos x="13" y="369"/>
                </a:cxn>
                <a:cxn ang="0">
                  <a:pos x="28" y="410"/>
                </a:cxn>
                <a:cxn ang="0">
                  <a:pos x="51" y="451"/>
                </a:cxn>
                <a:cxn ang="0">
                  <a:pos x="84" y="490"/>
                </a:cxn>
                <a:cxn ang="0">
                  <a:pos x="112" y="510"/>
                </a:cxn>
                <a:cxn ang="0">
                  <a:pos x="130" y="521"/>
                </a:cxn>
                <a:cxn ang="0">
                  <a:pos x="157" y="537"/>
                </a:cxn>
                <a:cxn ang="0">
                  <a:pos x="182" y="546"/>
                </a:cxn>
                <a:cxn ang="0">
                  <a:pos x="206" y="557"/>
                </a:cxn>
                <a:cxn ang="0">
                  <a:pos x="231" y="565"/>
                </a:cxn>
                <a:cxn ang="0">
                  <a:pos x="275" y="575"/>
                </a:cxn>
                <a:cxn ang="0">
                  <a:pos x="355" y="581"/>
                </a:cxn>
                <a:cxn ang="0">
                  <a:pos x="423" y="567"/>
                </a:cxn>
                <a:cxn ang="0">
                  <a:pos x="454" y="554"/>
                </a:cxn>
                <a:cxn ang="0">
                  <a:pos x="481" y="539"/>
                </a:cxn>
                <a:cxn ang="0">
                  <a:pos x="502" y="526"/>
                </a:cxn>
                <a:cxn ang="0">
                  <a:pos x="531" y="502"/>
                </a:cxn>
                <a:cxn ang="0">
                  <a:pos x="568" y="465"/>
                </a:cxn>
                <a:cxn ang="0">
                  <a:pos x="592" y="437"/>
                </a:cxn>
                <a:cxn ang="0">
                  <a:pos x="1602" y="279"/>
                </a:cxn>
                <a:cxn ang="0">
                  <a:pos x="612" y="294"/>
                </a:cxn>
                <a:cxn ang="0">
                  <a:pos x="579" y="91"/>
                </a:cxn>
                <a:cxn ang="0">
                  <a:pos x="575" y="281"/>
                </a:cxn>
                <a:cxn ang="0">
                  <a:pos x="561" y="360"/>
                </a:cxn>
                <a:cxn ang="0">
                  <a:pos x="545" y="406"/>
                </a:cxn>
                <a:cxn ang="0">
                  <a:pos x="521" y="440"/>
                </a:cxn>
                <a:cxn ang="0">
                  <a:pos x="495" y="468"/>
                </a:cxn>
                <a:cxn ang="0">
                  <a:pos x="473" y="483"/>
                </a:cxn>
                <a:cxn ang="0">
                  <a:pos x="458" y="492"/>
                </a:cxn>
                <a:cxn ang="0">
                  <a:pos x="434" y="505"/>
                </a:cxn>
                <a:cxn ang="0">
                  <a:pos x="401" y="513"/>
                </a:cxn>
                <a:cxn ang="0">
                  <a:pos x="353" y="517"/>
                </a:cxn>
                <a:cxn ang="0">
                  <a:pos x="293" y="499"/>
                </a:cxn>
                <a:cxn ang="0">
                  <a:pos x="265" y="487"/>
                </a:cxn>
                <a:cxn ang="0">
                  <a:pos x="242" y="477"/>
                </a:cxn>
                <a:cxn ang="0">
                  <a:pos x="204" y="459"/>
                </a:cxn>
                <a:cxn ang="0">
                  <a:pos x="157" y="376"/>
                </a:cxn>
                <a:cxn ang="0">
                  <a:pos x="142" y="303"/>
                </a:cxn>
                <a:cxn ang="0">
                  <a:pos x="130" y="169"/>
                </a:cxn>
                <a:cxn ang="0">
                  <a:pos x="149" y="80"/>
                </a:cxn>
                <a:cxn ang="0">
                  <a:pos x="171" y="0"/>
                </a:cxn>
                <a:cxn ang="0">
                  <a:pos x="0" y="275"/>
                </a:cxn>
              </a:cxnLst>
              <a:rect l="0" t="0" r="r" b="b"/>
              <a:pathLst>
                <a:path w="1602" h="581">
                  <a:moveTo>
                    <a:pt x="0" y="275"/>
                  </a:moveTo>
                  <a:lnTo>
                    <a:pt x="2" y="303"/>
                  </a:lnTo>
                  <a:lnTo>
                    <a:pt x="5" y="333"/>
                  </a:lnTo>
                  <a:lnTo>
                    <a:pt x="13" y="369"/>
                  </a:lnTo>
                  <a:lnTo>
                    <a:pt x="20" y="389"/>
                  </a:lnTo>
                  <a:lnTo>
                    <a:pt x="28" y="410"/>
                  </a:lnTo>
                  <a:lnTo>
                    <a:pt x="38" y="431"/>
                  </a:lnTo>
                  <a:lnTo>
                    <a:pt x="51" y="451"/>
                  </a:lnTo>
                  <a:lnTo>
                    <a:pt x="67" y="470"/>
                  </a:lnTo>
                  <a:lnTo>
                    <a:pt x="84" y="490"/>
                  </a:lnTo>
                  <a:lnTo>
                    <a:pt x="106" y="506"/>
                  </a:lnTo>
                  <a:lnTo>
                    <a:pt x="112" y="510"/>
                  </a:lnTo>
                  <a:lnTo>
                    <a:pt x="118" y="514"/>
                  </a:lnTo>
                  <a:lnTo>
                    <a:pt x="130" y="521"/>
                  </a:lnTo>
                  <a:lnTo>
                    <a:pt x="144" y="528"/>
                  </a:lnTo>
                  <a:lnTo>
                    <a:pt x="157" y="537"/>
                  </a:lnTo>
                  <a:lnTo>
                    <a:pt x="170" y="542"/>
                  </a:lnTo>
                  <a:lnTo>
                    <a:pt x="182" y="546"/>
                  </a:lnTo>
                  <a:lnTo>
                    <a:pt x="195" y="552"/>
                  </a:lnTo>
                  <a:lnTo>
                    <a:pt x="206" y="557"/>
                  </a:lnTo>
                  <a:lnTo>
                    <a:pt x="218" y="560"/>
                  </a:lnTo>
                  <a:lnTo>
                    <a:pt x="231" y="565"/>
                  </a:lnTo>
                  <a:lnTo>
                    <a:pt x="253" y="571"/>
                  </a:lnTo>
                  <a:lnTo>
                    <a:pt x="275" y="575"/>
                  </a:lnTo>
                  <a:lnTo>
                    <a:pt x="317" y="581"/>
                  </a:lnTo>
                  <a:lnTo>
                    <a:pt x="355" y="581"/>
                  </a:lnTo>
                  <a:lnTo>
                    <a:pt x="392" y="575"/>
                  </a:lnTo>
                  <a:lnTo>
                    <a:pt x="423" y="567"/>
                  </a:lnTo>
                  <a:lnTo>
                    <a:pt x="440" y="561"/>
                  </a:lnTo>
                  <a:lnTo>
                    <a:pt x="454" y="554"/>
                  </a:lnTo>
                  <a:lnTo>
                    <a:pt x="468" y="548"/>
                  </a:lnTo>
                  <a:lnTo>
                    <a:pt x="481" y="539"/>
                  </a:lnTo>
                  <a:lnTo>
                    <a:pt x="495" y="530"/>
                  </a:lnTo>
                  <a:lnTo>
                    <a:pt x="502" y="526"/>
                  </a:lnTo>
                  <a:lnTo>
                    <a:pt x="507" y="521"/>
                  </a:lnTo>
                  <a:lnTo>
                    <a:pt x="531" y="502"/>
                  </a:lnTo>
                  <a:lnTo>
                    <a:pt x="552" y="483"/>
                  </a:lnTo>
                  <a:lnTo>
                    <a:pt x="568" y="465"/>
                  </a:lnTo>
                  <a:lnTo>
                    <a:pt x="581" y="451"/>
                  </a:lnTo>
                  <a:lnTo>
                    <a:pt x="592" y="437"/>
                  </a:lnTo>
                  <a:lnTo>
                    <a:pt x="1180" y="307"/>
                  </a:lnTo>
                  <a:lnTo>
                    <a:pt x="1602" y="279"/>
                  </a:lnTo>
                  <a:lnTo>
                    <a:pt x="1595" y="192"/>
                  </a:lnTo>
                  <a:lnTo>
                    <a:pt x="612" y="294"/>
                  </a:lnTo>
                  <a:lnTo>
                    <a:pt x="619" y="165"/>
                  </a:lnTo>
                  <a:lnTo>
                    <a:pt x="579" y="91"/>
                  </a:lnTo>
                  <a:lnTo>
                    <a:pt x="579" y="224"/>
                  </a:lnTo>
                  <a:lnTo>
                    <a:pt x="575" y="281"/>
                  </a:lnTo>
                  <a:lnTo>
                    <a:pt x="567" y="336"/>
                  </a:lnTo>
                  <a:lnTo>
                    <a:pt x="561" y="360"/>
                  </a:lnTo>
                  <a:lnTo>
                    <a:pt x="554" y="385"/>
                  </a:lnTo>
                  <a:lnTo>
                    <a:pt x="545" y="406"/>
                  </a:lnTo>
                  <a:lnTo>
                    <a:pt x="534" y="424"/>
                  </a:lnTo>
                  <a:lnTo>
                    <a:pt x="521" y="440"/>
                  </a:lnTo>
                  <a:lnTo>
                    <a:pt x="509" y="454"/>
                  </a:lnTo>
                  <a:lnTo>
                    <a:pt x="495" y="468"/>
                  </a:lnTo>
                  <a:lnTo>
                    <a:pt x="481" y="479"/>
                  </a:lnTo>
                  <a:lnTo>
                    <a:pt x="473" y="483"/>
                  </a:lnTo>
                  <a:lnTo>
                    <a:pt x="466" y="488"/>
                  </a:lnTo>
                  <a:lnTo>
                    <a:pt x="458" y="492"/>
                  </a:lnTo>
                  <a:lnTo>
                    <a:pt x="450" y="497"/>
                  </a:lnTo>
                  <a:lnTo>
                    <a:pt x="434" y="505"/>
                  </a:lnTo>
                  <a:lnTo>
                    <a:pt x="418" y="510"/>
                  </a:lnTo>
                  <a:lnTo>
                    <a:pt x="401" y="513"/>
                  </a:lnTo>
                  <a:lnTo>
                    <a:pt x="386" y="516"/>
                  </a:lnTo>
                  <a:lnTo>
                    <a:pt x="353" y="517"/>
                  </a:lnTo>
                  <a:lnTo>
                    <a:pt x="321" y="512"/>
                  </a:lnTo>
                  <a:lnTo>
                    <a:pt x="293" y="499"/>
                  </a:lnTo>
                  <a:lnTo>
                    <a:pt x="277" y="494"/>
                  </a:lnTo>
                  <a:lnTo>
                    <a:pt x="265" y="487"/>
                  </a:lnTo>
                  <a:lnTo>
                    <a:pt x="251" y="483"/>
                  </a:lnTo>
                  <a:lnTo>
                    <a:pt x="242" y="477"/>
                  </a:lnTo>
                  <a:lnTo>
                    <a:pt x="221" y="468"/>
                  </a:lnTo>
                  <a:lnTo>
                    <a:pt x="204" y="459"/>
                  </a:lnTo>
                  <a:lnTo>
                    <a:pt x="178" y="429"/>
                  </a:lnTo>
                  <a:lnTo>
                    <a:pt x="157" y="376"/>
                  </a:lnTo>
                  <a:lnTo>
                    <a:pt x="149" y="340"/>
                  </a:lnTo>
                  <a:lnTo>
                    <a:pt x="142" y="303"/>
                  </a:lnTo>
                  <a:lnTo>
                    <a:pt x="133" y="231"/>
                  </a:lnTo>
                  <a:lnTo>
                    <a:pt x="130" y="169"/>
                  </a:lnTo>
                  <a:lnTo>
                    <a:pt x="137" y="121"/>
                  </a:lnTo>
                  <a:lnTo>
                    <a:pt x="149" y="80"/>
                  </a:lnTo>
                  <a:lnTo>
                    <a:pt x="160" y="41"/>
                  </a:lnTo>
                  <a:lnTo>
                    <a:pt x="171" y="0"/>
                  </a:lnTo>
                  <a:lnTo>
                    <a:pt x="69" y="117"/>
                  </a:lnTo>
                  <a:lnTo>
                    <a:pt x="0" y="275"/>
                  </a:lnTo>
                  <a:lnTo>
                    <a:pt x="0" y="275"/>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88" name="Freeform 216"/>
            <p:cNvSpPr>
              <a:spLocks/>
            </p:cNvSpPr>
            <p:nvPr/>
          </p:nvSpPr>
          <p:spPr bwMode="auto">
            <a:xfrm>
              <a:off x="2897" y="2870"/>
              <a:ext cx="83" cy="113"/>
            </a:xfrm>
            <a:custGeom>
              <a:avLst/>
              <a:gdLst/>
              <a:ahLst/>
              <a:cxnLst>
                <a:cxn ang="0">
                  <a:pos x="4" y="124"/>
                </a:cxn>
                <a:cxn ang="0">
                  <a:pos x="36" y="40"/>
                </a:cxn>
                <a:cxn ang="0">
                  <a:pos x="100" y="0"/>
                </a:cxn>
                <a:cxn ang="0">
                  <a:pos x="183" y="1"/>
                </a:cxn>
                <a:cxn ang="0">
                  <a:pos x="233" y="59"/>
                </a:cxn>
                <a:cxn ang="0">
                  <a:pos x="249" y="135"/>
                </a:cxn>
                <a:cxn ang="0">
                  <a:pos x="238" y="234"/>
                </a:cxn>
                <a:cxn ang="0">
                  <a:pos x="188" y="305"/>
                </a:cxn>
                <a:cxn ang="0">
                  <a:pos x="126" y="337"/>
                </a:cxn>
                <a:cxn ang="0">
                  <a:pos x="62" y="318"/>
                </a:cxn>
                <a:cxn ang="0">
                  <a:pos x="19" y="264"/>
                </a:cxn>
                <a:cxn ang="0">
                  <a:pos x="0" y="180"/>
                </a:cxn>
                <a:cxn ang="0">
                  <a:pos x="4" y="124"/>
                </a:cxn>
                <a:cxn ang="0">
                  <a:pos x="4" y="124"/>
                </a:cxn>
              </a:cxnLst>
              <a:rect l="0" t="0" r="r" b="b"/>
              <a:pathLst>
                <a:path w="249" h="337">
                  <a:moveTo>
                    <a:pt x="4" y="124"/>
                  </a:moveTo>
                  <a:lnTo>
                    <a:pt x="36" y="40"/>
                  </a:lnTo>
                  <a:lnTo>
                    <a:pt x="100" y="0"/>
                  </a:lnTo>
                  <a:lnTo>
                    <a:pt x="183" y="1"/>
                  </a:lnTo>
                  <a:lnTo>
                    <a:pt x="233" y="59"/>
                  </a:lnTo>
                  <a:lnTo>
                    <a:pt x="249" y="135"/>
                  </a:lnTo>
                  <a:lnTo>
                    <a:pt x="238" y="234"/>
                  </a:lnTo>
                  <a:lnTo>
                    <a:pt x="188" y="305"/>
                  </a:lnTo>
                  <a:lnTo>
                    <a:pt x="126" y="337"/>
                  </a:lnTo>
                  <a:lnTo>
                    <a:pt x="62" y="318"/>
                  </a:lnTo>
                  <a:lnTo>
                    <a:pt x="19" y="264"/>
                  </a:lnTo>
                  <a:lnTo>
                    <a:pt x="0" y="180"/>
                  </a:lnTo>
                  <a:lnTo>
                    <a:pt x="4" y="124"/>
                  </a:lnTo>
                  <a:lnTo>
                    <a:pt x="4" y="124"/>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sp>
          <p:nvSpPr>
            <p:cNvPr id="3289" name="Freeform 217"/>
            <p:cNvSpPr>
              <a:spLocks/>
            </p:cNvSpPr>
            <p:nvPr/>
          </p:nvSpPr>
          <p:spPr bwMode="auto">
            <a:xfrm>
              <a:off x="2448" y="2968"/>
              <a:ext cx="443" cy="100"/>
            </a:xfrm>
            <a:custGeom>
              <a:avLst/>
              <a:gdLst/>
              <a:ahLst/>
              <a:cxnLst>
                <a:cxn ang="0">
                  <a:pos x="1141" y="0"/>
                </a:cxn>
                <a:cxn ang="0">
                  <a:pos x="606" y="49"/>
                </a:cxn>
                <a:cxn ang="0">
                  <a:pos x="0" y="193"/>
                </a:cxn>
                <a:cxn ang="0">
                  <a:pos x="433" y="155"/>
                </a:cxn>
                <a:cxn ang="0">
                  <a:pos x="134" y="270"/>
                </a:cxn>
                <a:cxn ang="0">
                  <a:pos x="718" y="175"/>
                </a:cxn>
                <a:cxn ang="0">
                  <a:pos x="444" y="299"/>
                </a:cxn>
                <a:cxn ang="0">
                  <a:pos x="945" y="199"/>
                </a:cxn>
                <a:cxn ang="0">
                  <a:pos x="810" y="278"/>
                </a:cxn>
                <a:cxn ang="0">
                  <a:pos x="1330" y="160"/>
                </a:cxn>
                <a:cxn ang="0">
                  <a:pos x="1141" y="0"/>
                </a:cxn>
                <a:cxn ang="0">
                  <a:pos x="1141" y="0"/>
                </a:cxn>
              </a:cxnLst>
              <a:rect l="0" t="0" r="r" b="b"/>
              <a:pathLst>
                <a:path w="1330" h="299">
                  <a:moveTo>
                    <a:pt x="1141" y="0"/>
                  </a:moveTo>
                  <a:lnTo>
                    <a:pt x="606" y="49"/>
                  </a:lnTo>
                  <a:lnTo>
                    <a:pt x="0" y="193"/>
                  </a:lnTo>
                  <a:lnTo>
                    <a:pt x="433" y="155"/>
                  </a:lnTo>
                  <a:lnTo>
                    <a:pt x="134" y="270"/>
                  </a:lnTo>
                  <a:lnTo>
                    <a:pt x="718" y="175"/>
                  </a:lnTo>
                  <a:lnTo>
                    <a:pt x="444" y="299"/>
                  </a:lnTo>
                  <a:lnTo>
                    <a:pt x="945" y="199"/>
                  </a:lnTo>
                  <a:lnTo>
                    <a:pt x="810" y="278"/>
                  </a:lnTo>
                  <a:lnTo>
                    <a:pt x="1330" y="160"/>
                  </a:lnTo>
                  <a:lnTo>
                    <a:pt x="1141" y="0"/>
                  </a:lnTo>
                  <a:lnTo>
                    <a:pt x="1141" y="0"/>
                  </a:lnTo>
                  <a:close/>
                </a:path>
              </a:pathLst>
            </a:custGeom>
            <a:solidFill>
              <a:schemeClr val="accent1"/>
            </a:solidFill>
            <a:ln w="9525">
              <a:solidFill>
                <a:srgbClr val="000000"/>
              </a:solidFill>
              <a:round/>
              <a:headEnd/>
              <a:tailEnd/>
            </a:ln>
          </p:spPr>
          <p:txBody>
            <a:bodyPr>
              <a:prstTxWarp prst="textNoShape">
                <a:avLst/>
              </a:prstTxWarp>
            </a:bodyPr>
            <a:lstStyle/>
            <a:p>
              <a:endParaRPr lang="en-US"/>
            </a:p>
          </p:txBody>
        </p:sp>
      </p:grpSp>
      <p:grpSp>
        <p:nvGrpSpPr>
          <p:cNvPr id="4" name="Group 237"/>
          <p:cNvGrpSpPr>
            <a:grpSpLocks/>
          </p:cNvGrpSpPr>
          <p:nvPr/>
        </p:nvGrpSpPr>
        <p:grpSpPr bwMode="auto">
          <a:xfrm>
            <a:off x="5791200" y="4384675"/>
            <a:ext cx="1828800" cy="908050"/>
            <a:chOff x="3648" y="2256"/>
            <a:chExt cx="1152" cy="572"/>
          </a:xfrm>
        </p:grpSpPr>
        <p:sp>
          <p:nvSpPr>
            <p:cNvPr id="3290" name="Freeform 218"/>
            <p:cNvSpPr>
              <a:spLocks/>
            </p:cNvSpPr>
            <p:nvPr/>
          </p:nvSpPr>
          <p:spPr bwMode="auto">
            <a:xfrm>
              <a:off x="3778" y="2377"/>
              <a:ext cx="349" cy="259"/>
            </a:xfrm>
            <a:custGeom>
              <a:avLst/>
              <a:gdLst/>
              <a:ahLst/>
              <a:cxnLst>
                <a:cxn ang="0">
                  <a:pos x="952" y="0"/>
                </a:cxn>
                <a:cxn ang="0">
                  <a:pos x="195" y="70"/>
                </a:cxn>
                <a:cxn ang="0">
                  <a:pos x="0" y="247"/>
                </a:cxn>
                <a:cxn ang="0">
                  <a:pos x="5" y="776"/>
                </a:cxn>
                <a:cxn ang="0">
                  <a:pos x="129" y="774"/>
                </a:cxn>
                <a:cxn ang="0">
                  <a:pos x="148" y="249"/>
                </a:cxn>
                <a:cxn ang="0">
                  <a:pos x="359" y="282"/>
                </a:cxn>
                <a:cxn ang="0">
                  <a:pos x="226" y="121"/>
                </a:cxn>
                <a:cxn ang="0">
                  <a:pos x="1047" y="37"/>
                </a:cxn>
                <a:cxn ang="0">
                  <a:pos x="952" y="0"/>
                </a:cxn>
                <a:cxn ang="0">
                  <a:pos x="952" y="0"/>
                </a:cxn>
              </a:cxnLst>
              <a:rect l="0" t="0" r="r" b="b"/>
              <a:pathLst>
                <a:path w="1047" h="776">
                  <a:moveTo>
                    <a:pt x="952" y="0"/>
                  </a:moveTo>
                  <a:lnTo>
                    <a:pt x="195" y="70"/>
                  </a:lnTo>
                  <a:lnTo>
                    <a:pt x="0" y="247"/>
                  </a:lnTo>
                  <a:lnTo>
                    <a:pt x="5" y="776"/>
                  </a:lnTo>
                  <a:lnTo>
                    <a:pt x="129" y="774"/>
                  </a:lnTo>
                  <a:lnTo>
                    <a:pt x="148" y="249"/>
                  </a:lnTo>
                  <a:lnTo>
                    <a:pt x="359" y="282"/>
                  </a:lnTo>
                  <a:lnTo>
                    <a:pt x="226" y="121"/>
                  </a:lnTo>
                  <a:lnTo>
                    <a:pt x="1047" y="37"/>
                  </a:lnTo>
                  <a:lnTo>
                    <a:pt x="952" y="0"/>
                  </a:lnTo>
                  <a:lnTo>
                    <a:pt x="952" y="0"/>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291" name="Freeform 219"/>
            <p:cNvSpPr>
              <a:spLocks/>
            </p:cNvSpPr>
            <p:nvPr/>
          </p:nvSpPr>
          <p:spPr bwMode="auto">
            <a:xfrm>
              <a:off x="3652" y="2468"/>
              <a:ext cx="878" cy="217"/>
            </a:xfrm>
            <a:custGeom>
              <a:avLst/>
              <a:gdLst/>
              <a:ahLst/>
              <a:cxnLst>
                <a:cxn ang="0">
                  <a:pos x="214" y="40"/>
                </a:cxn>
                <a:cxn ang="0">
                  <a:pos x="169" y="65"/>
                </a:cxn>
                <a:cxn ang="0">
                  <a:pos x="135" y="88"/>
                </a:cxn>
                <a:cxn ang="0">
                  <a:pos x="71" y="152"/>
                </a:cxn>
                <a:cxn ang="0">
                  <a:pos x="25" y="235"/>
                </a:cxn>
                <a:cxn ang="0">
                  <a:pos x="9" y="412"/>
                </a:cxn>
                <a:cxn ang="0">
                  <a:pos x="35" y="478"/>
                </a:cxn>
                <a:cxn ang="0">
                  <a:pos x="86" y="519"/>
                </a:cxn>
                <a:cxn ang="0">
                  <a:pos x="146" y="537"/>
                </a:cxn>
                <a:cxn ang="0">
                  <a:pos x="1122" y="617"/>
                </a:cxn>
                <a:cxn ang="0">
                  <a:pos x="1238" y="500"/>
                </a:cxn>
                <a:cxn ang="0">
                  <a:pos x="1282" y="428"/>
                </a:cxn>
                <a:cxn ang="0">
                  <a:pos x="1332" y="383"/>
                </a:cxn>
                <a:cxn ang="0">
                  <a:pos x="1373" y="363"/>
                </a:cxn>
                <a:cxn ang="0">
                  <a:pos x="1527" y="370"/>
                </a:cxn>
                <a:cxn ang="0">
                  <a:pos x="1592" y="399"/>
                </a:cxn>
                <a:cxn ang="0">
                  <a:pos x="1662" y="485"/>
                </a:cxn>
                <a:cxn ang="0">
                  <a:pos x="1701" y="651"/>
                </a:cxn>
                <a:cxn ang="0">
                  <a:pos x="1917" y="511"/>
                </a:cxn>
                <a:cxn ang="0">
                  <a:pos x="1850" y="446"/>
                </a:cxn>
                <a:cxn ang="0">
                  <a:pos x="1784" y="388"/>
                </a:cxn>
                <a:cxn ang="0">
                  <a:pos x="1716" y="335"/>
                </a:cxn>
                <a:cxn ang="0">
                  <a:pos x="1675" y="306"/>
                </a:cxn>
                <a:cxn ang="0">
                  <a:pos x="1635" y="278"/>
                </a:cxn>
                <a:cxn ang="0">
                  <a:pos x="1593" y="253"/>
                </a:cxn>
                <a:cxn ang="0">
                  <a:pos x="1553" y="235"/>
                </a:cxn>
                <a:cxn ang="0">
                  <a:pos x="1487" y="215"/>
                </a:cxn>
                <a:cxn ang="0">
                  <a:pos x="1392" y="231"/>
                </a:cxn>
                <a:cxn ang="0">
                  <a:pos x="1334" y="259"/>
                </a:cxn>
                <a:cxn ang="0">
                  <a:pos x="1293" y="286"/>
                </a:cxn>
                <a:cxn ang="0">
                  <a:pos x="1267" y="304"/>
                </a:cxn>
                <a:cxn ang="0">
                  <a:pos x="1241" y="322"/>
                </a:cxn>
                <a:cxn ang="0">
                  <a:pos x="1217" y="340"/>
                </a:cxn>
                <a:cxn ang="0">
                  <a:pos x="1184" y="366"/>
                </a:cxn>
                <a:cxn ang="0">
                  <a:pos x="1146" y="390"/>
                </a:cxn>
                <a:cxn ang="0">
                  <a:pos x="1096" y="402"/>
                </a:cxn>
                <a:cxn ang="0">
                  <a:pos x="1075" y="329"/>
                </a:cxn>
                <a:cxn ang="0">
                  <a:pos x="1108" y="267"/>
                </a:cxn>
                <a:cxn ang="0">
                  <a:pos x="1068" y="129"/>
                </a:cxn>
                <a:cxn ang="0">
                  <a:pos x="1045" y="138"/>
                </a:cxn>
                <a:cxn ang="0">
                  <a:pos x="1002" y="201"/>
                </a:cxn>
                <a:cxn ang="0">
                  <a:pos x="964" y="297"/>
                </a:cxn>
                <a:cxn ang="0">
                  <a:pos x="922" y="344"/>
                </a:cxn>
                <a:cxn ang="0">
                  <a:pos x="838" y="352"/>
                </a:cxn>
                <a:cxn ang="0">
                  <a:pos x="773" y="282"/>
                </a:cxn>
                <a:cxn ang="0">
                  <a:pos x="775" y="190"/>
                </a:cxn>
                <a:cxn ang="0">
                  <a:pos x="733" y="0"/>
                </a:cxn>
                <a:cxn ang="0">
                  <a:pos x="383" y="385"/>
                </a:cxn>
                <a:cxn ang="0">
                  <a:pos x="335" y="413"/>
                </a:cxn>
                <a:cxn ang="0">
                  <a:pos x="261" y="438"/>
                </a:cxn>
                <a:cxn ang="0">
                  <a:pos x="140" y="384"/>
                </a:cxn>
                <a:cxn ang="0">
                  <a:pos x="93" y="267"/>
                </a:cxn>
                <a:cxn ang="0">
                  <a:pos x="127" y="145"/>
                </a:cxn>
                <a:cxn ang="0">
                  <a:pos x="214" y="55"/>
                </a:cxn>
              </a:cxnLst>
              <a:rect l="0" t="0" r="r" b="b"/>
              <a:pathLst>
                <a:path w="2634" h="651">
                  <a:moveTo>
                    <a:pt x="248" y="24"/>
                  </a:moveTo>
                  <a:lnTo>
                    <a:pt x="242" y="28"/>
                  </a:lnTo>
                  <a:lnTo>
                    <a:pt x="225" y="35"/>
                  </a:lnTo>
                  <a:lnTo>
                    <a:pt x="214" y="40"/>
                  </a:lnTo>
                  <a:lnTo>
                    <a:pt x="200" y="47"/>
                  </a:lnTo>
                  <a:lnTo>
                    <a:pt x="185" y="55"/>
                  </a:lnTo>
                  <a:lnTo>
                    <a:pt x="177" y="61"/>
                  </a:lnTo>
                  <a:lnTo>
                    <a:pt x="169" y="65"/>
                  </a:lnTo>
                  <a:lnTo>
                    <a:pt x="160" y="69"/>
                  </a:lnTo>
                  <a:lnTo>
                    <a:pt x="153" y="76"/>
                  </a:lnTo>
                  <a:lnTo>
                    <a:pt x="144" y="83"/>
                  </a:lnTo>
                  <a:lnTo>
                    <a:pt x="135" y="88"/>
                  </a:lnTo>
                  <a:lnTo>
                    <a:pt x="119" y="102"/>
                  </a:lnTo>
                  <a:lnTo>
                    <a:pt x="101" y="117"/>
                  </a:lnTo>
                  <a:lnTo>
                    <a:pt x="86" y="134"/>
                  </a:lnTo>
                  <a:lnTo>
                    <a:pt x="71" y="152"/>
                  </a:lnTo>
                  <a:lnTo>
                    <a:pt x="57" y="171"/>
                  </a:lnTo>
                  <a:lnTo>
                    <a:pt x="44" y="191"/>
                  </a:lnTo>
                  <a:lnTo>
                    <a:pt x="33" y="213"/>
                  </a:lnTo>
                  <a:lnTo>
                    <a:pt x="25" y="235"/>
                  </a:lnTo>
                  <a:lnTo>
                    <a:pt x="11" y="274"/>
                  </a:lnTo>
                  <a:lnTo>
                    <a:pt x="0" y="348"/>
                  </a:lnTo>
                  <a:lnTo>
                    <a:pt x="2" y="381"/>
                  </a:lnTo>
                  <a:lnTo>
                    <a:pt x="9" y="412"/>
                  </a:lnTo>
                  <a:lnTo>
                    <a:pt x="17" y="440"/>
                  </a:lnTo>
                  <a:lnTo>
                    <a:pt x="22" y="454"/>
                  </a:lnTo>
                  <a:lnTo>
                    <a:pt x="28" y="467"/>
                  </a:lnTo>
                  <a:lnTo>
                    <a:pt x="35" y="478"/>
                  </a:lnTo>
                  <a:lnTo>
                    <a:pt x="44" y="489"/>
                  </a:lnTo>
                  <a:lnTo>
                    <a:pt x="64" y="507"/>
                  </a:lnTo>
                  <a:lnTo>
                    <a:pt x="73" y="513"/>
                  </a:lnTo>
                  <a:lnTo>
                    <a:pt x="86" y="519"/>
                  </a:lnTo>
                  <a:lnTo>
                    <a:pt x="97" y="523"/>
                  </a:lnTo>
                  <a:lnTo>
                    <a:pt x="108" y="527"/>
                  </a:lnTo>
                  <a:lnTo>
                    <a:pt x="129" y="533"/>
                  </a:lnTo>
                  <a:lnTo>
                    <a:pt x="146" y="537"/>
                  </a:lnTo>
                  <a:lnTo>
                    <a:pt x="162" y="537"/>
                  </a:lnTo>
                  <a:lnTo>
                    <a:pt x="979" y="562"/>
                  </a:lnTo>
                  <a:lnTo>
                    <a:pt x="1118" y="527"/>
                  </a:lnTo>
                  <a:lnTo>
                    <a:pt x="1122" y="617"/>
                  </a:lnTo>
                  <a:lnTo>
                    <a:pt x="1213" y="560"/>
                  </a:lnTo>
                  <a:lnTo>
                    <a:pt x="1224" y="530"/>
                  </a:lnTo>
                  <a:lnTo>
                    <a:pt x="1230" y="515"/>
                  </a:lnTo>
                  <a:lnTo>
                    <a:pt x="1238" y="500"/>
                  </a:lnTo>
                  <a:lnTo>
                    <a:pt x="1247" y="483"/>
                  </a:lnTo>
                  <a:lnTo>
                    <a:pt x="1257" y="464"/>
                  </a:lnTo>
                  <a:lnTo>
                    <a:pt x="1268" y="447"/>
                  </a:lnTo>
                  <a:lnTo>
                    <a:pt x="1282" y="428"/>
                  </a:lnTo>
                  <a:lnTo>
                    <a:pt x="1297" y="412"/>
                  </a:lnTo>
                  <a:lnTo>
                    <a:pt x="1314" y="396"/>
                  </a:lnTo>
                  <a:lnTo>
                    <a:pt x="1322" y="390"/>
                  </a:lnTo>
                  <a:lnTo>
                    <a:pt x="1332" y="383"/>
                  </a:lnTo>
                  <a:lnTo>
                    <a:pt x="1341" y="377"/>
                  </a:lnTo>
                  <a:lnTo>
                    <a:pt x="1351" y="372"/>
                  </a:lnTo>
                  <a:lnTo>
                    <a:pt x="1362" y="366"/>
                  </a:lnTo>
                  <a:lnTo>
                    <a:pt x="1373" y="363"/>
                  </a:lnTo>
                  <a:lnTo>
                    <a:pt x="1395" y="358"/>
                  </a:lnTo>
                  <a:lnTo>
                    <a:pt x="1442" y="357"/>
                  </a:lnTo>
                  <a:lnTo>
                    <a:pt x="1486" y="359"/>
                  </a:lnTo>
                  <a:lnTo>
                    <a:pt x="1527" y="370"/>
                  </a:lnTo>
                  <a:lnTo>
                    <a:pt x="1547" y="377"/>
                  </a:lnTo>
                  <a:lnTo>
                    <a:pt x="1566" y="385"/>
                  </a:lnTo>
                  <a:lnTo>
                    <a:pt x="1584" y="395"/>
                  </a:lnTo>
                  <a:lnTo>
                    <a:pt x="1592" y="399"/>
                  </a:lnTo>
                  <a:lnTo>
                    <a:pt x="1599" y="405"/>
                  </a:lnTo>
                  <a:lnTo>
                    <a:pt x="1626" y="428"/>
                  </a:lnTo>
                  <a:lnTo>
                    <a:pt x="1648" y="454"/>
                  </a:lnTo>
                  <a:lnTo>
                    <a:pt x="1662" y="485"/>
                  </a:lnTo>
                  <a:lnTo>
                    <a:pt x="1673" y="516"/>
                  </a:lnTo>
                  <a:lnTo>
                    <a:pt x="1682" y="545"/>
                  </a:lnTo>
                  <a:lnTo>
                    <a:pt x="1693" y="599"/>
                  </a:lnTo>
                  <a:lnTo>
                    <a:pt x="1701" y="651"/>
                  </a:lnTo>
                  <a:lnTo>
                    <a:pt x="2623" y="560"/>
                  </a:lnTo>
                  <a:lnTo>
                    <a:pt x="2634" y="507"/>
                  </a:lnTo>
                  <a:lnTo>
                    <a:pt x="1931" y="526"/>
                  </a:lnTo>
                  <a:lnTo>
                    <a:pt x="1917" y="511"/>
                  </a:lnTo>
                  <a:lnTo>
                    <a:pt x="1899" y="493"/>
                  </a:lnTo>
                  <a:lnTo>
                    <a:pt x="1877" y="472"/>
                  </a:lnTo>
                  <a:lnTo>
                    <a:pt x="1863" y="460"/>
                  </a:lnTo>
                  <a:lnTo>
                    <a:pt x="1850" y="446"/>
                  </a:lnTo>
                  <a:lnTo>
                    <a:pt x="1833" y="432"/>
                  </a:lnTo>
                  <a:lnTo>
                    <a:pt x="1817" y="418"/>
                  </a:lnTo>
                  <a:lnTo>
                    <a:pt x="1800" y="403"/>
                  </a:lnTo>
                  <a:lnTo>
                    <a:pt x="1784" y="388"/>
                  </a:lnTo>
                  <a:lnTo>
                    <a:pt x="1764" y="373"/>
                  </a:lnTo>
                  <a:lnTo>
                    <a:pt x="1745" y="358"/>
                  </a:lnTo>
                  <a:lnTo>
                    <a:pt x="1726" y="341"/>
                  </a:lnTo>
                  <a:lnTo>
                    <a:pt x="1716" y="335"/>
                  </a:lnTo>
                  <a:lnTo>
                    <a:pt x="1705" y="326"/>
                  </a:lnTo>
                  <a:lnTo>
                    <a:pt x="1695" y="319"/>
                  </a:lnTo>
                  <a:lnTo>
                    <a:pt x="1684" y="313"/>
                  </a:lnTo>
                  <a:lnTo>
                    <a:pt x="1675" y="306"/>
                  </a:lnTo>
                  <a:lnTo>
                    <a:pt x="1664" y="297"/>
                  </a:lnTo>
                  <a:lnTo>
                    <a:pt x="1655" y="290"/>
                  </a:lnTo>
                  <a:lnTo>
                    <a:pt x="1646" y="284"/>
                  </a:lnTo>
                  <a:lnTo>
                    <a:pt x="1635" y="278"/>
                  </a:lnTo>
                  <a:lnTo>
                    <a:pt x="1625" y="271"/>
                  </a:lnTo>
                  <a:lnTo>
                    <a:pt x="1614" y="266"/>
                  </a:lnTo>
                  <a:lnTo>
                    <a:pt x="1604" y="259"/>
                  </a:lnTo>
                  <a:lnTo>
                    <a:pt x="1593" y="253"/>
                  </a:lnTo>
                  <a:lnTo>
                    <a:pt x="1584" y="249"/>
                  </a:lnTo>
                  <a:lnTo>
                    <a:pt x="1573" y="244"/>
                  </a:lnTo>
                  <a:lnTo>
                    <a:pt x="1563" y="240"/>
                  </a:lnTo>
                  <a:lnTo>
                    <a:pt x="1553" y="235"/>
                  </a:lnTo>
                  <a:lnTo>
                    <a:pt x="1544" y="231"/>
                  </a:lnTo>
                  <a:lnTo>
                    <a:pt x="1524" y="224"/>
                  </a:lnTo>
                  <a:lnTo>
                    <a:pt x="1505" y="219"/>
                  </a:lnTo>
                  <a:lnTo>
                    <a:pt x="1487" y="215"/>
                  </a:lnTo>
                  <a:lnTo>
                    <a:pt x="1471" y="213"/>
                  </a:lnTo>
                  <a:lnTo>
                    <a:pt x="1436" y="216"/>
                  </a:lnTo>
                  <a:lnTo>
                    <a:pt x="1407" y="226"/>
                  </a:lnTo>
                  <a:lnTo>
                    <a:pt x="1392" y="231"/>
                  </a:lnTo>
                  <a:lnTo>
                    <a:pt x="1377" y="237"/>
                  </a:lnTo>
                  <a:lnTo>
                    <a:pt x="1362" y="244"/>
                  </a:lnTo>
                  <a:lnTo>
                    <a:pt x="1348" y="252"/>
                  </a:lnTo>
                  <a:lnTo>
                    <a:pt x="1334" y="259"/>
                  </a:lnTo>
                  <a:lnTo>
                    <a:pt x="1321" y="267"/>
                  </a:lnTo>
                  <a:lnTo>
                    <a:pt x="1307" y="277"/>
                  </a:lnTo>
                  <a:lnTo>
                    <a:pt x="1300" y="282"/>
                  </a:lnTo>
                  <a:lnTo>
                    <a:pt x="1293" y="286"/>
                  </a:lnTo>
                  <a:lnTo>
                    <a:pt x="1286" y="290"/>
                  </a:lnTo>
                  <a:lnTo>
                    <a:pt x="1279" y="296"/>
                  </a:lnTo>
                  <a:lnTo>
                    <a:pt x="1272" y="299"/>
                  </a:lnTo>
                  <a:lnTo>
                    <a:pt x="1267" y="304"/>
                  </a:lnTo>
                  <a:lnTo>
                    <a:pt x="1260" y="308"/>
                  </a:lnTo>
                  <a:lnTo>
                    <a:pt x="1254" y="313"/>
                  </a:lnTo>
                  <a:lnTo>
                    <a:pt x="1247" y="318"/>
                  </a:lnTo>
                  <a:lnTo>
                    <a:pt x="1241" y="322"/>
                  </a:lnTo>
                  <a:lnTo>
                    <a:pt x="1234" y="328"/>
                  </a:lnTo>
                  <a:lnTo>
                    <a:pt x="1228" y="332"/>
                  </a:lnTo>
                  <a:lnTo>
                    <a:pt x="1223" y="336"/>
                  </a:lnTo>
                  <a:lnTo>
                    <a:pt x="1217" y="340"/>
                  </a:lnTo>
                  <a:lnTo>
                    <a:pt x="1212" y="344"/>
                  </a:lnTo>
                  <a:lnTo>
                    <a:pt x="1206" y="350"/>
                  </a:lnTo>
                  <a:lnTo>
                    <a:pt x="1194" y="358"/>
                  </a:lnTo>
                  <a:lnTo>
                    <a:pt x="1184" y="366"/>
                  </a:lnTo>
                  <a:lnTo>
                    <a:pt x="1173" y="373"/>
                  </a:lnTo>
                  <a:lnTo>
                    <a:pt x="1163" y="380"/>
                  </a:lnTo>
                  <a:lnTo>
                    <a:pt x="1154" y="385"/>
                  </a:lnTo>
                  <a:lnTo>
                    <a:pt x="1146" y="390"/>
                  </a:lnTo>
                  <a:lnTo>
                    <a:pt x="1137" y="395"/>
                  </a:lnTo>
                  <a:lnTo>
                    <a:pt x="1121" y="402"/>
                  </a:lnTo>
                  <a:lnTo>
                    <a:pt x="1107" y="405"/>
                  </a:lnTo>
                  <a:lnTo>
                    <a:pt x="1096" y="402"/>
                  </a:lnTo>
                  <a:lnTo>
                    <a:pt x="1086" y="395"/>
                  </a:lnTo>
                  <a:lnTo>
                    <a:pt x="1077" y="373"/>
                  </a:lnTo>
                  <a:lnTo>
                    <a:pt x="1072" y="351"/>
                  </a:lnTo>
                  <a:lnTo>
                    <a:pt x="1075" y="329"/>
                  </a:lnTo>
                  <a:lnTo>
                    <a:pt x="1082" y="311"/>
                  </a:lnTo>
                  <a:lnTo>
                    <a:pt x="1092" y="293"/>
                  </a:lnTo>
                  <a:lnTo>
                    <a:pt x="1099" y="281"/>
                  </a:lnTo>
                  <a:lnTo>
                    <a:pt x="1108" y="267"/>
                  </a:lnTo>
                  <a:lnTo>
                    <a:pt x="1112" y="165"/>
                  </a:lnTo>
                  <a:lnTo>
                    <a:pt x="1088" y="145"/>
                  </a:lnTo>
                  <a:lnTo>
                    <a:pt x="1078" y="138"/>
                  </a:lnTo>
                  <a:lnTo>
                    <a:pt x="1068" y="129"/>
                  </a:lnTo>
                  <a:lnTo>
                    <a:pt x="1061" y="124"/>
                  </a:lnTo>
                  <a:lnTo>
                    <a:pt x="1056" y="121"/>
                  </a:lnTo>
                  <a:lnTo>
                    <a:pt x="1050" y="117"/>
                  </a:lnTo>
                  <a:lnTo>
                    <a:pt x="1045" y="138"/>
                  </a:lnTo>
                  <a:lnTo>
                    <a:pt x="1035" y="158"/>
                  </a:lnTo>
                  <a:lnTo>
                    <a:pt x="1028" y="169"/>
                  </a:lnTo>
                  <a:lnTo>
                    <a:pt x="1019" y="182"/>
                  </a:lnTo>
                  <a:lnTo>
                    <a:pt x="1002" y="201"/>
                  </a:lnTo>
                  <a:lnTo>
                    <a:pt x="990" y="212"/>
                  </a:lnTo>
                  <a:lnTo>
                    <a:pt x="977" y="216"/>
                  </a:lnTo>
                  <a:lnTo>
                    <a:pt x="972" y="275"/>
                  </a:lnTo>
                  <a:lnTo>
                    <a:pt x="964" y="297"/>
                  </a:lnTo>
                  <a:lnTo>
                    <a:pt x="958" y="310"/>
                  </a:lnTo>
                  <a:lnTo>
                    <a:pt x="951" y="321"/>
                  </a:lnTo>
                  <a:lnTo>
                    <a:pt x="933" y="337"/>
                  </a:lnTo>
                  <a:lnTo>
                    <a:pt x="922" y="344"/>
                  </a:lnTo>
                  <a:lnTo>
                    <a:pt x="908" y="350"/>
                  </a:lnTo>
                  <a:lnTo>
                    <a:pt x="881" y="355"/>
                  </a:lnTo>
                  <a:lnTo>
                    <a:pt x="858" y="357"/>
                  </a:lnTo>
                  <a:lnTo>
                    <a:pt x="838" y="352"/>
                  </a:lnTo>
                  <a:lnTo>
                    <a:pt x="822" y="346"/>
                  </a:lnTo>
                  <a:lnTo>
                    <a:pt x="796" y="321"/>
                  </a:lnTo>
                  <a:lnTo>
                    <a:pt x="783" y="303"/>
                  </a:lnTo>
                  <a:lnTo>
                    <a:pt x="773" y="282"/>
                  </a:lnTo>
                  <a:lnTo>
                    <a:pt x="768" y="259"/>
                  </a:lnTo>
                  <a:lnTo>
                    <a:pt x="767" y="235"/>
                  </a:lnTo>
                  <a:lnTo>
                    <a:pt x="769" y="212"/>
                  </a:lnTo>
                  <a:lnTo>
                    <a:pt x="775" y="190"/>
                  </a:lnTo>
                  <a:lnTo>
                    <a:pt x="782" y="172"/>
                  </a:lnTo>
                  <a:lnTo>
                    <a:pt x="789" y="157"/>
                  </a:lnTo>
                  <a:lnTo>
                    <a:pt x="796" y="143"/>
                  </a:lnTo>
                  <a:lnTo>
                    <a:pt x="733" y="0"/>
                  </a:lnTo>
                  <a:lnTo>
                    <a:pt x="707" y="500"/>
                  </a:lnTo>
                  <a:lnTo>
                    <a:pt x="426" y="491"/>
                  </a:lnTo>
                  <a:lnTo>
                    <a:pt x="390" y="380"/>
                  </a:lnTo>
                  <a:lnTo>
                    <a:pt x="383" y="385"/>
                  </a:lnTo>
                  <a:lnTo>
                    <a:pt x="375" y="390"/>
                  </a:lnTo>
                  <a:lnTo>
                    <a:pt x="364" y="396"/>
                  </a:lnTo>
                  <a:lnTo>
                    <a:pt x="350" y="405"/>
                  </a:lnTo>
                  <a:lnTo>
                    <a:pt x="335" y="413"/>
                  </a:lnTo>
                  <a:lnTo>
                    <a:pt x="317" y="420"/>
                  </a:lnTo>
                  <a:lnTo>
                    <a:pt x="301" y="427"/>
                  </a:lnTo>
                  <a:lnTo>
                    <a:pt x="282" y="435"/>
                  </a:lnTo>
                  <a:lnTo>
                    <a:pt x="261" y="438"/>
                  </a:lnTo>
                  <a:lnTo>
                    <a:pt x="221" y="440"/>
                  </a:lnTo>
                  <a:lnTo>
                    <a:pt x="184" y="429"/>
                  </a:lnTo>
                  <a:lnTo>
                    <a:pt x="152" y="403"/>
                  </a:lnTo>
                  <a:lnTo>
                    <a:pt x="140" y="384"/>
                  </a:lnTo>
                  <a:lnTo>
                    <a:pt x="127" y="366"/>
                  </a:lnTo>
                  <a:lnTo>
                    <a:pt x="118" y="350"/>
                  </a:lnTo>
                  <a:lnTo>
                    <a:pt x="109" y="332"/>
                  </a:lnTo>
                  <a:lnTo>
                    <a:pt x="93" y="267"/>
                  </a:lnTo>
                  <a:lnTo>
                    <a:pt x="95" y="212"/>
                  </a:lnTo>
                  <a:lnTo>
                    <a:pt x="104" y="187"/>
                  </a:lnTo>
                  <a:lnTo>
                    <a:pt x="113" y="167"/>
                  </a:lnTo>
                  <a:lnTo>
                    <a:pt x="127" y="145"/>
                  </a:lnTo>
                  <a:lnTo>
                    <a:pt x="146" y="123"/>
                  </a:lnTo>
                  <a:lnTo>
                    <a:pt x="170" y="99"/>
                  </a:lnTo>
                  <a:lnTo>
                    <a:pt x="193" y="76"/>
                  </a:lnTo>
                  <a:lnTo>
                    <a:pt x="214" y="55"/>
                  </a:lnTo>
                  <a:lnTo>
                    <a:pt x="232" y="39"/>
                  </a:lnTo>
                  <a:lnTo>
                    <a:pt x="248" y="24"/>
                  </a:lnTo>
                  <a:lnTo>
                    <a:pt x="248" y="24"/>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292" name="Freeform 220"/>
            <p:cNvSpPr>
              <a:spLocks/>
            </p:cNvSpPr>
            <p:nvPr/>
          </p:nvSpPr>
          <p:spPr bwMode="auto">
            <a:xfrm>
              <a:off x="3651" y="2624"/>
              <a:ext cx="389" cy="88"/>
            </a:xfrm>
            <a:custGeom>
              <a:avLst/>
              <a:gdLst/>
              <a:ahLst/>
              <a:cxnLst>
                <a:cxn ang="0">
                  <a:pos x="35" y="16"/>
                </a:cxn>
                <a:cxn ang="0">
                  <a:pos x="10" y="55"/>
                </a:cxn>
                <a:cxn ang="0">
                  <a:pos x="2" y="123"/>
                </a:cxn>
                <a:cxn ang="0">
                  <a:pos x="15" y="154"/>
                </a:cxn>
                <a:cxn ang="0">
                  <a:pos x="33" y="170"/>
                </a:cxn>
                <a:cxn ang="0">
                  <a:pos x="54" y="181"/>
                </a:cxn>
                <a:cxn ang="0">
                  <a:pos x="97" y="195"/>
                </a:cxn>
                <a:cxn ang="0">
                  <a:pos x="153" y="207"/>
                </a:cxn>
                <a:cxn ang="0">
                  <a:pos x="224" y="218"/>
                </a:cxn>
                <a:cxn ang="0">
                  <a:pos x="303" y="229"/>
                </a:cxn>
                <a:cxn ang="0">
                  <a:pos x="392" y="238"/>
                </a:cxn>
                <a:cxn ang="0">
                  <a:pos x="484" y="246"/>
                </a:cxn>
                <a:cxn ang="0">
                  <a:pos x="673" y="258"/>
                </a:cxn>
                <a:cxn ang="0">
                  <a:pos x="930" y="264"/>
                </a:cxn>
                <a:cxn ang="0">
                  <a:pos x="1093" y="254"/>
                </a:cxn>
                <a:cxn ang="0">
                  <a:pos x="1147" y="207"/>
                </a:cxn>
                <a:cxn ang="0">
                  <a:pos x="1169" y="95"/>
                </a:cxn>
                <a:cxn ang="0">
                  <a:pos x="1150" y="110"/>
                </a:cxn>
                <a:cxn ang="0">
                  <a:pos x="1132" y="122"/>
                </a:cxn>
                <a:cxn ang="0">
                  <a:pos x="1107" y="134"/>
                </a:cxn>
                <a:cxn ang="0">
                  <a:pos x="1074" y="147"/>
                </a:cxn>
                <a:cxn ang="0">
                  <a:pos x="1032" y="159"/>
                </a:cxn>
                <a:cxn ang="0">
                  <a:pos x="983" y="169"/>
                </a:cxn>
                <a:cxn ang="0">
                  <a:pos x="875" y="176"/>
                </a:cxn>
                <a:cxn ang="0">
                  <a:pos x="469" y="169"/>
                </a:cxn>
                <a:cxn ang="0">
                  <a:pos x="259" y="154"/>
                </a:cxn>
                <a:cxn ang="0">
                  <a:pos x="148" y="140"/>
                </a:cxn>
                <a:cxn ang="0">
                  <a:pos x="76" y="122"/>
                </a:cxn>
                <a:cxn ang="0">
                  <a:pos x="46" y="89"/>
                </a:cxn>
                <a:cxn ang="0">
                  <a:pos x="44" y="51"/>
                </a:cxn>
                <a:cxn ang="0">
                  <a:pos x="61" y="20"/>
                </a:cxn>
                <a:cxn ang="0">
                  <a:pos x="80" y="1"/>
                </a:cxn>
                <a:cxn ang="0">
                  <a:pos x="48" y="0"/>
                </a:cxn>
              </a:cxnLst>
              <a:rect l="0" t="0" r="r" b="b"/>
              <a:pathLst>
                <a:path w="1169" h="264">
                  <a:moveTo>
                    <a:pt x="48" y="0"/>
                  </a:moveTo>
                  <a:lnTo>
                    <a:pt x="35" y="16"/>
                  </a:lnTo>
                  <a:lnTo>
                    <a:pt x="22" y="33"/>
                  </a:lnTo>
                  <a:lnTo>
                    <a:pt x="10" y="55"/>
                  </a:lnTo>
                  <a:lnTo>
                    <a:pt x="0" y="108"/>
                  </a:lnTo>
                  <a:lnTo>
                    <a:pt x="2" y="123"/>
                  </a:lnTo>
                  <a:lnTo>
                    <a:pt x="9" y="139"/>
                  </a:lnTo>
                  <a:lnTo>
                    <a:pt x="15" y="154"/>
                  </a:lnTo>
                  <a:lnTo>
                    <a:pt x="29" y="168"/>
                  </a:lnTo>
                  <a:lnTo>
                    <a:pt x="33" y="170"/>
                  </a:lnTo>
                  <a:lnTo>
                    <a:pt x="39" y="176"/>
                  </a:lnTo>
                  <a:lnTo>
                    <a:pt x="54" y="181"/>
                  </a:lnTo>
                  <a:lnTo>
                    <a:pt x="72" y="188"/>
                  </a:lnTo>
                  <a:lnTo>
                    <a:pt x="97" y="195"/>
                  </a:lnTo>
                  <a:lnTo>
                    <a:pt x="123" y="201"/>
                  </a:lnTo>
                  <a:lnTo>
                    <a:pt x="153" y="207"/>
                  </a:lnTo>
                  <a:lnTo>
                    <a:pt x="186" y="213"/>
                  </a:lnTo>
                  <a:lnTo>
                    <a:pt x="224" y="218"/>
                  </a:lnTo>
                  <a:lnTo>
                    <a:pt x="262" y="224"/>
                  </a:lnTo>
                  <a:lnTo>
                    <a:pt x="303" y="229"/>
                  </a:lnTo>
                  <a:lnTo>
                    <a:pt x="346" y="234"/>
                  </a:lnTo>
                  <a:lnTo>
                    <a:pt x="392" y="238"/>
                  </a:lnTo>
                  <a:lnTo>
                    <a:pt x="437" y="243"/>
                  </a:lnTo>
                  <a:lnTo>
                    <a:pt x="484" y="246"/>
                  </a:lnTo>
                  <a:lnTo>
                    <a:pt x="579" y="253"/>
                  </a:lnTo>
                  <a:lnTo>
                    <a:pt x="673" y="258"/>
                  </a:lnTo>
                  <a:lnTo>
                    <a:pt x="765" y="261"/>
                  </a:lnTo>
                  <a:lnTo>
                    <a:pt x="930" y="264"/>
                  </a:lnTo>
                  <a:lnTo>
                    <a:pt x="1054" y="261"/>
                  </a:lnTo>
                  <a:lnTo>
                    <a:pt x="1093" y="254"/>
                  </a:lnTo>
                  <a:lnTo>
                    <a:pt x="1114" y="247"/>
                  </a:lnTo>
                  <a:lnTo>
                    <a:pt x="1147" y="207"/>
                  </a:lnTo>
                  <a:lnTo>
                    <a:pt x="1163" y="155"/>
                  </a:lnTo>
                  <a:lnTo>
                    <a:pt x="1169" y="95"/>
                  </a:lnTo>
                  <a:lnTo>
                    <a:pt x="1156" y="104"/>
                  </a:lnTo>
                  <a:lnTo>
                    <a:pt x="1150" y="110"/>
                  </a:lnTo>
                  <a:lnTo>
                    <a:pt x="1143" y="115"/>
                  </a:lnTo>
                  <a:lnTo>
                    <a:pt x="1132" y="122"/>
                  </a:lnTo>
                  <a:lnTo>
                    <a:pt x="1121" y="128"/>
                  </a:lnTo>
                  <a:lnTo>
                    <a:pt x="1107" y="134"/>
                  </a:lnTo>
                  <a:lnTo>
                    <a:pt x="1090" y="141"/>
                  </a:lnTo>
                  <a:lnTo>
                    <a:pt x="1074" y="147"/>
                  </a:lnTo>
                  <a:lnTo>
                    <a:pt x="1054" y="154"/>
                  </a:lnTo>
                  <a:lnTo>
                    <a:pt x="1032" y="159"/>
                  </a:lnTo>
                  <a:lnTo>
                    <a:pt x="1009" y="163"/>
                  </a:lnTo>
                  <a:lnTo>
                    <a:pt x="983" y="169"/>
                  </a:lnTo>
                  <a:lnTo>
                    <a:pt x="955" y="172"/>
                  </a:lnTo>
                  <a:lnTo>
                    <a:pt x="875" y="176"/>
                  </a:lnTo>
                  <a:lnTo>
                    <a:pt x="758" y="177"/>
                  </a:lnTo>
                  <a:lnTo>
                    <a:pt x="469" y="169"/>
                  </a:lnTo>
                  <a:lnTo>
                    <a:pt x="325" y="161"/>
                  </a:lnTo>
                  <a:lnTo>
                    <a:pt x="259" y="154"/>
                  </a:lnTo>
                  <a:lnTo>
                    <a:pt x="199" y="147"/>
                  </a:lnTo>
                  <a:lnTo>
                    <a:pt x="148" y="140"/>
                  </a:lnTo>
                  <a:lnTo>
                    <a:pt x="106" y="132"/>
                  </a:lnTo>
                  <a:lnTo>
                    <a:pt x="76" y="122"/>
                  </a:lnTo>
                  <a:lnTo>
                    <a:pt x="60" y="111"/>
                  </a:lnTo>
                  <a:lnTo>
                    <a:pt x="46" y="89"/>
                  </a:lnTo>
                  <a:lnTo>
                    <a:pt x="43" y="70"/>
                  </a:lnTo>
                  <a:lnTo>
                    <a:pt x="44" y="51"/>
                  </a:lnTo>
                  <a:lnTo>
                    <a:pt x="51" y="34"/>
                  </a:lnTo>
                  <a:lnTo>
                    <a:pt x="61" y="20"/>
                  </a:lnTo>
                  <a:lnTo>
                    <a:pt x="69" y="9"/>
                  </a:lnTo>
                  <a:lnTo>
                    <a:pt x="80" y="1"/>
                  </a:lnTo>
                  <a:lnTo>
                    <a:pt x="48" y="0"/>
                  </a:lnTo>
                  <a:lnTo>
                    <a:pt x="48" y="0"/>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293" name="Freeform 221"/>
            <p:cNvSpPr>
              <a:spLocks/>
            </p:cNvSpPr>
            <p:nvPr/>
          </p:nvSpPr>
          <p:spPr bwMode="auto">
            <a:xfrm>
              <a:off x="3742" y="2690"/>
              <a:ext cx="166" cy="72"/>
            </a:xfrm>
            <a:custGeom>
              <a:avLst/>
              <a:gdLst/>
              <a:ahLst/>
              <a:cxnLst>
                <a:cxn ang="0">
                  <a:pos x="0" y="0"/>
                </a:cxn>
                <a:cxn ang="0">
                  <a:pos x="4" y="19"/>
                </a:cxn>
                <a:cxn ang="0">
                  <a:pos x="8" y="41"/>
                </a:cxn>
                <a:cxn ang="0">
                  <a:pos x="18" y="69"/>
                </a:cxn>
                <a:cxn ang="0">
                  <a:pos x="25" y="84"/>
                </a:cxn>
                <a:cxn ang="0">
                  <a:pos x="33" y="99"/>
                </a:cxn>
                <a:cxn ang="0">
                  <a:pos x="41" y="114"/>
                </a:cxn>
                <a:cxn ang="0">
                  <a:pos x="54" y="130"/>
                </a:cxn>
                <a:cxn ang="0">
                  <a:pos x="66" y="143"/>
                </a:cxn>
                <a:cxn ang="0">
                  <a:pos x="81" y="157"/>
                </a:cxn>
                <a:cxn ang="0">
                  <a:pos x="90" y="164"/>
                </a:cxn>
                <a:cxn ang="0">
                  <a:pos x="99" y="169"/>
                </a:cxn>
                <a:cxn ang="0">
                  <a:pos x="108" y="176"/>
                </a:cxn>
                <a:cxn ang="0">
                  <a:pos x="119" y="182"/>
                </a:cxn>
                <a:cxn ang="0">
                  <a:pos x="128" y="187"/>
                </a:cxn>
                <a:cxn ang="0">
                  <a:pos x="139" y="191"/>
                </a:cxn>
                <a:cxn ang="0">
                  <a:pos x="149" y="196"/>
                </a:cxn>
                <a:cxn ang="0">
                  <a:pos x="160" y="200"/>
                </a:cxn>
                <a:cxn ang="0">
                  <a:pos x="182" y="207"/>
                </a:cxn>
                <a:cxn ang="0">
                  <a:pos x="203" y="211"/>
                </a:cxn>
                <a:cxn ang="0">
                  <a:pos x="245" y="215"/>
                </a:cxn>
                <a:cxn ang="0">
                  <a:pos x="285" y="215"/>
                </a:cxn>
                <a:cxn ang="0">
                  <a:pos x="324" y="209"/>
                </a:cxn>
                <a:cxn ang="0">
                  <a:pos x="357" y="201"/>
                </a:cxn>
                <a:cxn ang="0">
                  <a:pos x="372" y="197"/>
                </a:cxn>
                <a:cxn ang="0">
                  <a:pos x="386" y="191"/>
                </a:cxn>
                <a:cxn ang="0">
                  <a:pos x="397" y="185"/>
                </a:cxn>
                <a:cxn ang="0">
                  <a:pos x="408" y="178"/>
                </a:cxn>
                <a:cxn ang="0">
                  <a:pos x="426" y="161"/>
                </a:cxn>
                <a:cxn ang="0">
                  <a:pos x="444" y="141"/>
                </a:cxn>
                <a:cxn ang="0">
                  <a:pos x="459" y="117"/>
                </a:cxn>
                <a:cxn ang="0">
                  <a:pos x="471" y="92"/>
                </a:cxn>
                <a:cxn ang="0">
                  <a:pos x="484" y="70"/>
                </a:cxn>
                <a:cxn ang="0">
                  <a:pos x="492" y="52"/>
                </a:cxn>
                <a:cxn ang="0">
                  <a:pos x="499" y="35"/>
                </a:cxn>
                <a:cxn ang="0">
                  <a:pos x="0" y="0"/>
                </a:cxn>
                <a:cxn ang="0">
                  <a:pos x="0" y="0"/>
                </a:cxn>
              </a:cxnLst>
              <a:rect l="0" t="0" r="r" b="b"/>
              <a:pathLst>
                <a:path w="499" h="215">
                  <a:moveTo>
                    <a:pt x="0" y="0"/>
                  </a:moveTo>
                  <a:lnTo>
                    <a:pt x="4" y="19"/>
                  </a:lnTo>
                  <a:lnTo>
                    <a:pt x="8" y="41"/>
                  </a:lnTo>
                  <a:lnTo>
                    <a:pt x="18" y="69"/>
                  </a:lnTo>
                  <a:lnTo>
                    <a:pt x="25" y="84"/>
                  </a:lnTo>
                  <a:lnTo>
                    <a:pt x="33" y="99"/>
                  </a:lnTo>
                  <a:lnTo>
                    <a:pt x="41" y="114"/>
                  </a:lnTo>
                  <a:lnTo>
                    <a:pt x="54" y="130"/>
                  </a:lnTo>
                  <a:lnTo>
                    <a:pt x="66" y="143"/>
                  </a:lnTo>
                  <a:lnTo>
                    <a:pt x="81" y="157"/>
                  </a:lnTo>
                  <a:lnTo>
                    <a:pt x="90" y="164"/>
                  </a:lnTo>
                  <a:lnTo>
                    <a:pt x="99" y="169"/>
                  </a:lnTo>
                  <a:lnTo>
                    <a:pt x="108" y="176"/>
                  </a:lnTo>
                  <a:lnTo>
                    <a:pt x="119" y="182"/>
                  </a:lnTo>
                  <a:lnTo>
                    <a:pt x="128" y="187"/>
                  </a:lnTo>
                  <a:lnTo>
                    <a:pt x="139" y="191"/>
                  </a:lnTo>
                  <a:lnTo>
                    <a:pt x="149" y="196"/>
                  </a:lnTo>
                  <a:lnTo>
                    <a:pt x="160" y="200"/>
                  </a:lnTo>
                  <a:lnTo>
                    <a:pt x="182" y="207"/>
                  </a:lnTo>
                  <a:lnTo>
                    <a:pt x="203" y="211"/>
                  </a:lnTo>
                  <a:lnTo>
                    <a:pt x="245" y="215"/>
                  </a:lnTo>
                  <a:lnTo>
                    <a:pt x="285" y="215"/>
                  </a:lnTo>
                  <a:lnTo>
                    <a:pt x="324" y="209"/>
                  </a:lnTo>
                  <a:lnTo>
                    <a:pt x="357" y="201"/>
                  </a:lnTo>
                  <a:lnTo>
                    <a:pt x="372" y="197"/>
                  </a:lnTo>
                  <a:lnTo>
                    <a:pt x="386" y="191"/>
                  </a:lnTo>
                  <a:lnTo>
                    <a:pt x="397" y="185"/>
                  </a:lnTo>
                  <a:lnTo>
                    <a:pt x="408" y="178"/>
                  </a:lnTo>
                  <a:lnTo>
                    <a:pt x="426" y="161"/>
                  </a:lnTo>
                  <a:lnTo>
                    <a:pt x="444" y="141"/>
                  </a:lnTo>
                  <a:lnTo>
                    <a:pt x="459" y="117"/>
                  </a:lnTo>
                  <a:lnTo>
                    <a:pt x="471" y="92"/>
                  </a:lnTo>
                  <a:lnTo>
                    <a:pt x="484" y="70"/>
                  </a:lnTo>
                  <a:lnTo>
                    <a:pt x="492" y="52"/>
                  </a:lnTo>
                  <a:lnTo>
                    <a:pt x="499" y="35"/>
                  </a:lnTo>
                  <a:lnTo>
                    <a:pt x="0" y="0"/>
                  </a:lnTo>
                  <a:lnTo>
                    <a:pt x="0" y="0"/>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294" name="Freeform 222"/>
            <p:cNvSpPr>
              <a:spLocks/>
            </p:cNvSpPr>
            <p:nvPr/>
          </p:nvSpPr>
          <p:spPr bwMode="auto">
            <a:xfrm>
              <a:off x="3895" y="2433"/>
              <a:ext cx="730" cy="192"/>
            </a:xfrm>
            <a:custGeom>
              <a:avLst/>
              <a:gdLst/>
              <a:ahLst/>
              <a:cxnLst>
                <a:cxn ang="0">
                  <a:pos x="42" y="266"/>
                </a:cxn>
                <a:cxn ang="0">
                  <a:pos x="57" y="252"/>
                </a:cxn>
                <a:cxn ang="0">
                  <a:pos x="71" y="245"/>
                </a:cxn>
                <a:cxn ang="0">
                  <a:pos x="95" y="237"/>
                </a:cxn>
                <a:cxn ang="0">
                  <a:pos x="135" y="240"/>
                </a:cxn>
                <a:cxn ang="0">
                  <a:pos x="166" y="253"/>
                </a:cxn>
                <a:cxn ang="0">
                  <a:pos x="206" y="284"/>
                </a:cxn>
                <a:cxn ang="0">
                  <a:pos x="232" y="335"/>
                </a:cxn>
                <a:cxn ang="0">
                  <a:pos x="244" y="438"/>
                </a:cxn>
                <a:cxn ang="0">
                  <a:pos x="269" y="406"/>
                </a:cxn>
                <a:cxn ang="0">
                  <a:pos x="284" y="341"/>
                </a:cxn>
                <a:cxn ang="0">
                  <a:pos x="273" y="307"/>
                </a:cxn>
                <a:cxn ang="0">
                  <a:pos x="257" y="278"/>
                </a:cxn>
                <a:cxn ang="0">
                  <a:pos x="239" y="252"/>
                </a:cxn>
                <a:cxn ang="0">
                  <a:pos x="210" y="229"/>
                </a:cxn>
                <a:cxn ang="0">
                  <a:pos x="184" y="218"/>
                </a:cxn>
                <a:cxn ang="0">
                  <a:pos x="146" y="205"/>
                </a:cxn>
                <a:cxn ang="0">
                  <a:pos x="149" y="200"/>
                </a:cxn>
                <a:cxn ang="0">
                  <a:pos x="221" y="193"/>
                </a:cxn>
                <a:cxn ang="0">
                  <a:pos x="287" y="208"/>
                </a:cxn>
                <a:cxn ang="0">
                  <a:pos x="317" y="224"/>
                </a:cxn>
                <a:cxn ang="0">
                  <a:pos x="345" y="249"/>
                </a:cxn>
                <a:cxn ang="0">
                  <a:pos x="357" y="241"/>
                </a:cxn>
                <a:cxn ang="0">
                  <a:pos x="378" y="227"/>
                </a:cxn>
                <a:cxn ang="0">
                  <a:pos x="400" y="215"/>
                </a:cxn>
                <a:cxn ang="0">
                  <a:pos x="418" y="205"/>
                </a:cxn>
                <a:cxn ang="0">
                  <a:pos x="437" y="197"/>
                </a:cxn>
                <a:cxn ang="0">
                  <a:pos x="458" y="190"/>
                </a:cxn>
                <a:cxn ang="0">
                  <a:pos x="492" y="178"/>
                </a:cxn>
                <a:cxn ang="0">
                  <a:pos x="545" y="167"/>
                </a:cxn>
                <a:cxn ang="0">
                  <a:pos x="630" y="163"/>
                </a:cxn>
                <a:cxn ang="0">
                  <a:pos x="831" y="185"/>
                </a:cxn>
                <a:cxn ang="0">
                  <a:pos x="866" y="198"/>
                </a:cxn>
                <a:cxn ang="0">
                  <a:pos x="884" y="208"/>
                </a:cxn>
                <a:cxn ang="0">
                  <a:pos x="904" y="219"/>
                </a:cxn>
                <a:cxn ang="0">
                  <a:pos x="926" y="231"/>
                </a:cxn>
                <a:cxn ang="0">
                  <a:pos x="953" y="246"/>
                </a:cxn>
                <a:cxn ang="0">
                  <a:pos x="973" y="260"/>
                </a:cxn>
                <a:cxn ang="0">
                  <a:pos x="1006" y="286"/>
                </a:cxn>
                <a:cxn ang="0">
                  <a:pos x="1059" y="335"/>
                </a:cxn>
                <a:cxn ang="0">
                  <a:pos x="1085" y="363"/>
                </a:cxn>
                <a:cxn ang="0">
                  <a:pos x="1110" y="390"/>
                </a:cxn>
                <a:cxn ang="0">
                  <a:pos x="1133" y="419"/>
                </a:cxn>
                <a:cxn ang="0">
                  <a:pos x="1155" y="445"/>
                </a:cxn>
                <a:cxn ang="0">
                  <a:pos x="1176" y="472"/>
                </a:cxn>
                <a:cxn ang="0">
                  <a:pos x="1212" y="518"/>
                </a:cxn>
                <a:cxn ang="0">
                  <a:pos x="1236" y="553"/>
                </a:cxn>
                <a:cxn ang="0">
                  <a:pos x="1253" y="575"/>
                </a:cxn>
                <a:cxn ang="0">
                  <a:pos x="1830" y="502"/>
                </a:cxn>
                <a:cxn ang="0">
                  <a:pos x="1819" y="384"/>
                </a:cxn>
                <a:cxn ang="0">
                  <a:pos x="1837" y="313"/>
                </a:cxn>
                <a:cxn ang="0">
                  <a:pos x="1850" y="289"/>
                </a:cxn>
                <a:cxn ang="0">
                  <a:pos x="1865" y="266"/>
                </a:cxn>
                <a:cxn ang="0">
                  <a:pos x="1903" y="222"/>
                </a:cxn>
                <a:cxn ang="0">
                  <a:pos x="1935" y="189"/>
                </a:cxn>
                <a:cxn ang="0">
                  <a:pos x="1968" y="152"/>
                </a:cxn>
                <a:cxn ang="0">
                  <a:pos x="2000" y="124"/>
                </a:cxn>
                <a:cxn ang="0">
                  <a:pos x="2016" y="116"/>
                </a:cxn>
                <a:cxn ang="0">
                  <a:pos x="2062" y="106"/>
                </a:cxn>
                <a:cxn ang="0">
                  <a:pos x="2156" y="99"/>
                </a:cxn>
                <a:cxn ang="0">
                  <a:pos x="2088" y="0"/>
                </a:cxn>
                <a:cxn ang="0">
                  <a:pos x="0" y="94"/>
                </a:cxn>
                <a:cxn ang="0">
                  <a:pos x="33" y="273"/>
                </a:cxn>
              </a:cxnLst>
              <a:rect l="0" t="0" r="r" b="b"/>
              <a:pathLst>
                <a:path w="2189" h="575">
                  <a:moveTo>
                    <a:pt x="33" y="273"/>
                  </a:moveTo>
                  <a:lnTo>
                    <a:pt x="42" y="266"/>
                  </a:lnTo>
                  <a:lnTo>
                    <a:pt x="51" y="258"/>
                  </a:lnTo>
                  <a:lnTo>
                    <a:pt x="57" y="252"/>
                  </a:lnTo>
                  <a:lnTo>
                    <a:pt x="64" y="249"/>
                  </a:lnTo>
                  <a:lnTo>
                    <a:pt x="71" y="245"/>
                  </a:lnTo>
                  <a:lnTo>
                    <a:pt x="79" y="242"/>
                  </a:lnTo>
                  <a:lnTo>
                    <a:pt x="95" y="237"/>
                  </a:lnTo>
                  <a:lnTo>
                    <a:pt x="115" y="235"/>
                  </a:lnTo>
                  <a:lnTo>
                    <a:pt x="135" y="240"/>
                  </a:lnTo>
                  <a:lnTo>
                    <a:pt x="155" y="248"/>
                  </a:lnTo>
                  <a:lnTo>
                    <a:pt x="166" y="253"/>
                  </a:lnTo>
                  <a:lnTo>
                    <a:pt x="174" y="259"/>
                  </a:lnTo>
                  <a:lnTo>
                    <a:pt x="206" y="284"/>
                  </a:lnTo>
                  <a:lnTo>
                    <a:pt x="225" y="311"/>
                  </a:lnTo>
                  <a:lnTo>
                    <a:pt x="232" y="335"/>
                  </a:lnTo>
                  <a:lnTo>
                    <a:pt x="237" y="396"/>
                  </a:lnTo>
                  <a:lnTo>
                    <a:pt x="244" y="438"/>
                  </a:lnTo>
                  <a:lnTo>
                    <a:pt x="251" y="430"/>
                  </a:lnTo>
                  <a:lnTo>
                    <a:pt x="269" y="406"/>
                  </a:lnTo>
                  <a:lnTo>
                    <a:pt x="281" y="374"/>
                  </a:lnTo>
                  <a:lnTo>
                    <a:pt x="284" y="341"/>
                  </a:lnTo>
                  <a:lnTo>
                    <a:pt x="280" y="324"/>
                  </a:lnTo>
                  <a:lnTo>
                    <a:pt x="273" y="307"/>
                  </a:lnTo>
                  <a:lnTo>
                    <a:pt x="266" y="292"/>
                  </a:lnTo>
                  <a:lnTo>
                    <a:pt x="257" y="278"/>
                  </a:lnTo>
                  <a:lnTo>
                    <a:pt x="248" y="264"/>
                  </a:lnTo>
                  <a:lnTo>
                    <a:pt x="239" y="252"/>
                  </a:lnTo>
                  <a:lnTo>
                    <a:pt x="221" y="235"/>
                  </a:lnTo>
                  <a:lnTo>
                    <a:pt x="210" y="229"/>
                  </a:lnTo>
                  <a:lnTo>
                    <a:pt x="197" y="223"/>
                  </a:lnTo>
                  <a:lnTo>
                    <a:pt x="184" y="218"/>
                  </a:lnTo>
                  <a:lnTo>
                    <a:pt x="170" y="212"/>
                  </a:lnTo>
                  <a:lnTo>
                    <a:pt x="146" y="205"/>
                  </a:lnTo>
                  <a:lnTo>
                    <a:pt x="137" y="204"/>
                  </a:lnTo>
                  <a:lnTo>
                    <a:pt x="149" y="200"/>
                  </a:lnTo>
                  <a:lnTo>
                    <a:pt x="179" y="194"/>
                  </a:lnTo>
                  <a:lnTo>
                    <a:pt x="221" y="193"/>
                  </a:lnTo>
                  <a:lnTo>
                    <a:pt x="266" y="200"/>
                  </a:lnTo>
                  <a:lnTo>
                    <a:pt x="287" y="208"/>
                  </a:lnTo>
                  <a:lnTo>
                    <a:pt x="304" y="216"/>
                  </a:lnTo>
                  <a:lnTo>
                    <a:pt x="317" y="224"/>
                  </a:lnTo>
                  <a:lnTo>
                    <a:pt x="328" y="231"/>
                  </a:lnTo>
                  <a:lnTo>
                    <a:pt x="345" y="249"/>
                  </a:lnTo>
                  <a:lnTo>
                    <a:pt x="350" y="245"/>
                  </a:lnTo>
                  <a:lnTo>
                    <a:pt x="357" y="241"/>
                  </a:lnTo>
                  <a:lnTo>
                    <a:pt x="367" y="234"/>
                  </a:lnTo>
                  <a:lnTo>
                    <a:pt x="378" y="227"/>
                  </a:lnTo>
                  <a:lnTo>
                    <a:pt x="393" y="219"/>
                  </a:lnTo>
                  <a:lnTo>
                    <a:pt x="400" y="215"/>
                  </a:lnTo>
                  <a:lnTo>
                    <a:pt x="410" y="211"/>
                  </a:lnTo>
                  <a:lnTo>
                    <a:pt x="418" y="205"/>
                  </a:lnTo>
                  <a:lnTo>
                    <a:pt x="428" y="202"/>
                  </a:lnTo>
                  <a:lnTo>
                    <a:pt x="437" y="197"/>
                  </a:lnTo>
                  <a:lnTo>
                    <a:pt x="447" y="193"/>
                  </a:lnTo>
                  <a:lnTo>
                    <a:pt x="458" y="190"/>
                  </a:lnTo>
                  <a:lnTo>
                    <a:pt x="470" y="185"/>
                  </a:lnTo>
                  <a:lnTo>
                    <a:pt x="492" y="178"/>
                  </a:lnTo>
                  <a:lnTo>
                    <a:pt x="518" y="172"/>
                  </a:lnTo>
                  <a:lnTo>
                    <a:pt x="545" y="167"/>
                  </a:lnTo>
                  <a:lnTo>
                    <a:pt x="572" y="164"/>
                  </a:lnTo>
                  <a:lnTo>
                    <a:pt x="630" y="163"/>
                  </a:lnTo>
                  <a:lnTo>
                    <a:pt x="800" y="175"/>
                  </a:lnTo>
                  <a:lnTo>
                    <a:pt x="831" y="185"/>
                  </a:lnTo>
                  <a:lnTo>
                    <a:pt x="848" y="190"/>
                  </a:lnTo>
                  <a:lnTo>
                    <a:pt x="866" y="198"/>
                  </a:lnTo>
                  <a:lnTo>
                    <a:pt x="875" y="202"/>
                  </a:lnTo>
                  <a:lnTo>
                    <a:pt x="884" y="208"/>
                  </a:lnTo>
                  <a:lnTo>
                    <a:pt x="895" y="212"/>
                  </a:lnTo>
                  <a:lnTo>
                    <a:pt x="904" y="219"/>
                  </a:lnTo>
                  <a:lnTo>
                    <a:pt x="917" y="224"/>
                  </a:lnTo>
                  <a:lnTo>
                    <a:pt x="926" y="231"/>
                  </a:lnTo>
                  <a:lnTo>
                    <a:pt x="940" y="238"/>
                  </a:lnTo>
                  <a:lnTo>
                    <a:pt x="953" y="246"/>
                  </a:lnTo>
                  <a:lnTo>
                    <a:pt x="966" y="256"/>
                  </a:lnTo>
                  <a:lnTo>
                    <a:pt x="973" y="260"/>
                  </a:lnTo>
                  <a:lnTo>
                    <a:pt x="980" y="266"/>
                  </a:lnTo>
                  <a:lnTo>
                    <a:pt x="1006" y="286"/>
                  </a:lnTo>
                  <a:lnTo>
                    <a:pt x="1032" y="311"/>
                  </a:lnTo>
                  <a:lnTo>
                    <a:pt x="1059" y="335"/>
                  </a:lnTo>
                  <a:lnTo>
                    <a:pt x="1072" y="350"/>
                  </a:lnTo>
                  <a:lnTo>
                    <a:pt x="1085" y="363"/>
                  </a:lnTo>
                  <a:lnTo>
                    <a:pt x="1097" y="376"/>
                  </a:lnTo>
                  <a:lnTo>
                    <a:pt x="1110" y="390"/>
                  </a:lnTo>
                  <a:lnTo>
                    <a:pt x="1122" y="403"/>
                  </a:lnTo>
                  <a:lnTo>
                    <a:pt x="1133" y="419"/>
                  </a:lnTo>
                  <a:lnTo>
                    <a:pt x="1144" y="432"/>
                  </a:lnTo>
                  <a:lnTo>
                    <a:pt x="1155" y="445"/>
                  </a:lnTo>
                  <a:lnTo>
                    <a:pt x="1166" y="458"/>
                  </a:lnTo>
                  <a:lnTo>
                    <a:pt x="1176" y="472"/>
                  </a:lnTo>
                  <a:lnTo>
                    <a:pt x="1195" y="496"/>
                  </a:lnTo>
                  <a:lnTo>
                    <a:pt x="1212" y="518"/>
                  </a:lnTo>
                  <a:lnTo>
                    <a:pt x="1225" y="538"/>
                  </a:lnTo>
                  <a:lnTo>
                    <a:pt x="1236" y="553"/>
                  </a:lnTo>
                  <a:lnTo>
                    <a:pt x="1246" y="566"/>
                  </a:lnTo>
                  <a:lnTo>
                    <a:pt x="1253" y="575"/>
                  </a:lnTo>
                  <a:lnTo>
                    <a:pt x="1839" y="533"/>
                  </a:lnTo>
                  <a:lnTo>
                    <a:pt x="1830" y="502"/>
                  </a:lnTo>
                  <a:lnTo>
                    <a:pt x="1818" y="431"/>
                  </a:lnTo>
                  <a:lnTo>
                    <a:pt x="1819" y="384"/>
                  </a:lnTo>
                  <a:lnTo>
                    <a:pt x="1829" y="336"/>
                  </a:lnTo>
                  <a:lnTo>
                    <a:pt x="1837" y="313"/>
                  </a:lnTo>
                  <a:lnTo>
                    <a:pt x="1843" y="300"/>
                  </a:lnTo>
                  <a:lnTo>
                    <a:pt x="1850" y="289"/>
                  </a:lnTo>
                  <a:lnTo>
                    <a:pt x="1857" y="277"/>
                  </a:lnTo>
                  <a:lnTo>
                    <a:pt x="1865" y="266"/>
                  </a:lnTo>
                  <a:lnTo>
                    <a:pt x="1884" y="244"/>
                  </a:lnTo>
                  <a:lnTo>
                    <a:pt x="1903" y="222"/>
                  </a:lnTo>
                  <a:lnTo>
                    <a:pt x="1920" y="205"/>
                  </a:lnTo>
                  <a:lnTo>
                    <a:pt x="1935" y="189"/>
                  </a:lnTo>
                  <a:lnTo>
                    <a:pt x="1947" y="175"/>
                  </a:lnTo>
                  <a:lnTo>
                    <a:pt x="1968" y="152"/>
                  </a:lnTo>
                  <a:lnTo>
                    <a:pt x="1986" y="135"/>
                  </a:lnTo>
                  <a:lnTo>
                    <a:pt x="2000" y="124"/>
                  </a:lnTo>
                  <a:lnTo>
                    <a:pt x="2008" y="120"/>
                  </a:lnTo>
                  <a:lnTo>
                    <a:pt x="2016" y="116"/>
                  </a:lnTo>
                  <a:lnTo>
                    <a:pt x="2036" y="110"/>
                  </a:lnTo>
                  <a:lnTo>
                    <a:pt x="2062" y="106"/>
                  </a:lnTo>
                  <a:lnTo>
                    <a:pt x="2116" y="102"/>
                  </a:lnTo>
                  <a:lnTo>
                    <a:pt x="2156" y="99"/>
                  </a:lnTo>
                  <a:lnTo>
                    <a:pt x="2189" y="99"/>
                  </a:lnTo>
                  <a:lnTo>
                    <a:pt x="2088" y="0"/>
                  </a:lnTo>
                  <a:lnTo>
                    <a:pt x="1232" y="17"/>
                  </a:lnTo>
                  <a:lnTo>
                    <a:pt x="0" y="94"/>
                  </a:lnTo>
                  <a:lnTo>
                    <a:pt x="33" y="273"/>
                  </a:lnTo>
                  <a:lnTo>
                    <a:pt x="33" y="273"/>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295" name="Freeform 223"/>
            <p:cNvSpPr>
              <a:spLocks/>
            </p:cNvSpPr>
            <p:nvPr/>
          </p:nvSpPr>
          <p:spPr bwMode="auto">
            <a:xfrm>
              <a:off x="3703" y="2504"/>
              <a:ext cx="80" cy="85"/>
            </a:xfrm>
            <a:custGeom>
              <a:avLst/>
              <a:gdLst/>
              <a:ahLst/>
              <a:cxnLst>
                <a:cxn ang="0">
                  <a:pos x="43" y="237"/>
                </a:cxn>
                <a:cxn ang="0">
                  <a:pos x="36" y="229"/>
                </a:cxn>
                <a:cxn ang="0">
                  <a:pos x="21" y="204"/>
                </a:cxn>
                <a:cxn ang="0">
                  <a:pos x="7" y="168"/>
                </a:cxn>
                <a:cxn ang="0">
                  <a:pos x="0" y="121"/>
                </a:cxn>
                <a:cxn ang="0">
                  <a:pos x="4" y="96"/>
                </a:cxn>
                <a:cxn ang="0">
                  <a:pos x="13" y="73"/>
                </a:cxn>
                <a:cxn ang="0">
                  <a:pos x="20" y="62"/>
                </a:cxn>
                <a:cxn ang="0">
                  <a:pos x="25" y="52"/>
                </a:cxn>
                <a:cxn ang="0">
                  <a:pos x="40" y="33"/>
                </a:cxn>
                <a:cxn ang="0">
                  <a:pos x="61" y="18"/>
                </a:cxn>
                <a:cxn ang="0">
                  <a:pos x="71" y="12"/>
                </a:cxn>
                <a:cxn ang="0">
                  <a:pos x="82" y="8"/>
                </a:cxn>
                <a:cxn ang="0">
                  <a:pos x="93" y="3"/>
                </a:cxn>
                <a:cxn ang="0">
                  <a:pos x="105" y="0"/>
                </a:cxn>
                <a:cxn ang="0">
                  <a:pos x="129" y="0"/>
                </a:cxn>
                <a:cxn ang="0">
                  <a:pos x="175" y="8"/>
                </a:cxn>
                <a:cxn ang="0">
                  <a:pos x="193" y="18"/>
                </a:cxn>
                <a:cxn ang="0">
                  <a:pos x="202" y="23"/>
                </a:cxn>
                <a:cxn ang="0">
                  <a:pos x="208" y="29"/>
                </a:cxn>
                <a:cxn ang="0">
                  <a:pos x="230" y="54"/>
                </a:cxn>
                <a:cxn ang="0">
                  <a:pos x="239" y="77"/>
                </a:cxn>
                <a:cxn ang="0">
                  <a:pos x="240" y="149"/>
                </a:cxn>
                <a:cxn ang="0">
                  <a:pos x="239" y="198"/>
                </a:cxn>
                <a:cxn ang="0">
                  <a:pos x="230" y="207"/>
                </a:cxn>
                <a:cxn ang="0">
                  <a:pos x="206" y="224"/>
                </a:cxn>
                <a:cxn ang="0">
                  <a:pos x="197" y="230"/>
                </a:cxn>
                <a:cxn ang="0">
                  <a:pos x="191" y="235"/>
                </a:cxn>
                <a:cxn ang="0">
                  <a:pos x="182" y="240"/>
                </a:cxn>
                <a:cxn ang="0">
                  <a:pos x="175" y="245"/>
                </a:cxn>
                <a:cxn ang="0">
                  <a:pos x="163" y="252"/>
                </a:cxn>
                <a:cxn ang="0">
                  <a:pos x="149" y="255"/>
                </a:cxn>
                <a:cxn ang="0">
                  <a:pos x="102" y="253"/>
                </a:cxn>
                <a:cxn ang="0">
                  <a:pos x="79" y="249"/>
                </a:cxn>
                <a:cxn ang="0">
                  <a:pos x="82" y="224"/>
                </a:cxn>
                <a:cxn ang="0">
                  <a:pos x="166" y="165"/>
                </a:cxn>
                <a:cxn ang="0">
                  <a:pos x="175" y="123"/>
                </a:cxn>
                <a:cxn ang="0">
                  <a:pos x="174" y="84"/>
                </a:cxn>
                <a:cxn ang="0">
                  <a:pos x="168" y="70"/>
                </a:cxn>
                <a:cxn ang="0">
                  <a:pos x="159" y="58"/>
                </a:cxn>
                <a:cxn ang="0">
                  <a:pos x="153" y="54"/>
                </a:cxn>
                <a:cxn ang="0">
                  <a:pos x="148" y="50"/>
                </a:cxn>
                <a:cxn ang="0">
                  <a:pos x="133" y="46"/>
                </a:cxn>
                <a:cxn ang="0">
                  <a:pos x="101" y="43"/>
                </a:cxn>
                <a:cxn ang="0">
                  <a:pos x="75" y="47"/>
                </a:cxn>
                <a:cxn ang="0">
                  <a:pos x="53" y="62"/>
                </a:cxn>
                <a:cxn ang="0">
                  <a:pos x="36" y="84"/>
                </a:cxn>
                <a:cxn ang="0">
                  <a:pos x="33" y="117"/>
                </a:cxn>
                <a:cxn ang="0">
                  <a:pos x="36" y="135"/>
                </a:cxn>
                <a:cxn ang="0">
                  <a:pos x="42" y="153"/>
                </a:cxn>
                <a:cxn ang="0">
                  <a:pos x="49" y="168"/>
                </a:cxn>
                <a:cxn ang="0">
                  <a:pos x="55" y="182"/>
                </a:cxn>
                <a:cxn ang="0">
                  <a:pos x="61" y="193"/>
                </a:cxn>
                <a:cxn ang="0">
                  <a:pos x="43" y="237"/>
                </a:cxn>
                <a:cxn ang="0">
                  <a:pos x="43" y="237"/>
                </a:cxn>
              </a:cxnLst>
              <a:rect l="0" t="0" r="r" b="b"/>
              <a:pathLst>
                <a:path w="240" h="255">
                  <a:moveTo>
                    <a:pt x="43" y="237"/>
                  </a:moveTo>
                  <a:lnTo>
                    <a:pt x="36" y="229"/>
                  </a:lnTo>
                  <a:lnTo>
                    <a:pt x="21" y="204"/>
                  </a:lnTo>
                  <a:lnTo>
                    <a:pt x="7" y="168"/>
                  </a:lnTo>
                  <a:lnTo>
                    <a:pt x="0" y="121"/>
                  </a:lnTo>
                  <a:lnTo>
                    <a:pt x="4" y="96"/>
                  </a:lnTo>
                  <a:lnTo>
                    <a:pt x="13" y="73"/>
                  </a:lnTo>
                  <a:lnTo>
                    <a:pt x="20" y="62"/>
                  </a:lnTo>
                  <a:lnTo>
                    <a:pt x="25" y="52"/>
                  </a:lnTo>
                  <a:lnTo>
                    <a:pt x="40" y="33"/>
                  </a:lnTo>
                  <a:lnTo>
                    <a:pt x="61" y="18"/>
                  </a:lnTo>
                  <a:lnTo>
                    <a:pt x="71" y="12"/>
                  </a:lnTo>
                  <a:lnTo>
                    <a:pt x="82" y="8"/>
                  </a:lnTo>
                  <a:lnTo>
                    <a:pt x="93" y="3"/>
                  </a:lnTo>
                  <a:lnTo>
                    <a:pt x="105" y="0"/>
                  </a:lnTo>
                  <a:lnTo>
                    <a:pt x="129" y="0"/>
                  </a:lnTo>
                  <a:lnTo>
                    <a:pt x="175" y="8"/>
                  </a:lnTo>
                  <a:lnTo>
                    <a:pt x="193" y="18"/>
                  </a:lnTo>
                  <a:lnTo>
                    <a:pt x="202" y="23"/>
                  </a:lnTo>
                  <a:lnTo>
                    <a:pt x="208" y="29"/>
                  </a:lnTo>
                  <a:lnTo>
                    <a:pt x="230" y="54"/>
                  </a:lnTo>
                  <a:lnTo>
                    <a:pt x="239" y="77"/>
                  </a:lnTo>
                  <a:lnTo>
                    <a:pt x="240" y="149"/>
                  </a:lnTo>
                  <a:lnTo>
                    <a:pt x="239" y="198"/>
                  </a:lnTo>
                  <a:lnTo>
                    <a:pt x="230" y="207"/>
                  </a:lnTo>
                  <a:lnTo>
                    <a:pt x="206" y="224"/>
                  </a:lnTo>
                  <a:lnTo>
                    <a:pt x="197" y="230"/>
                  </a:lnTo>
                  <a:lnTo>
                    <a:pt x="191" y="235"/>
                  </a:lnTo>
                  <a:lnTo>
                    <a:pt x="182" y="240"/>
                  </a:lnTo>
                  <a:lnTo>
                    <a:pt x="175" y="245"/>
                  </a:lnTo>
                  <a:lnTo>
                    <a:pt x="163" y="252"/>
                  </a:lnTo>
                  <a:lnTo>
                    <a:pt x="149" y="255"/>
                  </a:lnTo>
                  <a:lnTo>
                    <a:pt x="102" y="253"/>
                  </a:lnTo>
                  <a:lnTo>
                    <a:pt x="79" y="249"/>
                  </a:lnTo>
                  <a:lnTo>
                    <a:pt x="82" y="224"/>
                  </a:lnTo>
                  <a:lnTo>
                    <a:pt x="166" y="165"/>
                  </a:lnTo>
                  <a:lnTo>
                    <a:pt x="175" y="123"/>
                  </a:lnTo>
                  <a:lnTo>
                    <a:pt x="174" y="84"/>
                  </a:lnTo>
                  <a:lnTo>
                    <a:pt x="168" y="70"/>
                  </a:lnTo>
                  <a:lnTo>
                    <a:pt x="159" y="58"/>
                  </a:lnTo>
                  <a:lnTo>
                    <a:pt x="153" y="54"/>
                  </a:lnTo>
                  <a:lnTo>
                    <a:pt x="148" y="50"/>
                  </a:lnTo>
                  <a:lnTo>
                    <a:pt x="133" y="46"/>
                  </a:lnTo>
                  <a:lnTo>
                    <a:pt x="101" y="43"/>
                  </a:lnTo>
                  <a:lnTo>
                    <a:pt x="75" y="47"/>
                  </a:lnTo>
                  <a:lnTo>
                    <a:pt x="53" y="62"/>
                  </a:lnTo>
                  <a:lnTo>
                    <a:pt x="36" y="84"/>
                  </a:lnTo>
                  <a:lnTo>
                    <a:pt x="33" y="117"/>
                  </a:lnTo>
                  <a:lnTo>
                    <a:pt x="36" y="135"/>
                  </a:lnTo>
                  <a:lnTo>
                    <a:pt x="42" y="153"/>
                  </a:lnTo>
                  <a:lnTo>
                    <a:pt x="49" y="168"/>
                  </a:lnTo>
                  <a:lnTo>
                    <a:pt x="55" y="182"/>
                  </a:lnTo>
                  <a:lnTo>
                    <a:pt x="61" y="193"/>
                  </a:lnTo>
                  <a:lnTo>
                    <a:pt x="43" y="237"/>
                  </a:lnTo>
                  <a:lnTo>
                    <a:pt x="43" y="237"/>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296" name="Freeform 224"/>
            <p:cNvSpPr>
              <a:spLocks/>
            </p:cNvSpPr>
            <p:nvPr/>
          </p:nvSpPr>
          <p:spPr bwMode="auto">
            <a:xfrm>
              <a:off x="3714" y="2564"/>
              <a:ext cx="28" cy="26"/>
            </a:xfrm>
            <a:custGeom>
              <a:avLst/>
              <a:gdLst/>
              <a:ahLst/>
              <a:cxnLst>
                <a:cxn ang="0">
                  <a:pos x="5" y="0"/>
                </a:cxn>
                <a:cxn ang="0">
                  <a:pos x="84" y="49"/>
                </a:cxn>
                <a:cxn ang="0">
                  <a:pos x="62" y="79"/>
                </a:cxn>
                <a:cxn ang="0">
                  <a:pos x="0" y="49"/>
                </a:cxn>
                <a:cxn ang="0">
                  <a:pos x="5" y="0"/>
                </a:cxn>
                <a:cxn ang="0">
                  <a:pos x="5" y="0"/>
                </a:cxn>
              </a:cxnLst>
              <a:rect l="0" t="0" r="r" b="b"/>
              <a:pathLst>
                <a:path w="84" h="79">
                  <a:moveTo>
                    <a:pt x="5" y="0"/>
                  </a:moveTo>
                  <a:lnTo>
                    <a:pt x="84" y="49"/>
                  </a:lnTo>
                  <a:lnTo>
                    <a:pt x="62" y="79"/>
                  </a:lnTo>
                  <a:lnTo>
                    <a:pt x="0" y="49"/>
                  </a:lnTo>
                  <a:lnTo>
                    <a:pt x="5" y="0"/>
                  </a:lnTo>
                  <a:lnTo>
                    <a:pt x="5" y="0"/>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297" name="Freeform 225"/>
            <p:cNvSpPr>
              <a:spLocks/>
            </p:cNvSpPr>
            <p:nvPr/>
          </p:nvSpPr>
          <p:spPr bwMode="auto">
            <a:xfrm>
              <a:off x="4062" y="2306"/>
              <a:ext cx="247" cy="117"/>
            </a:xfrm>
            <a:custGeom>
              <a:avLst/>
              <a:gdLst/>
              <a:ahLst/>
              <a:cxnLst>
                <a:cxn ang="0">
                  <a:pos x="0" y="250"/>
                </a:cxn>
                <a:cxn ang="0">
                  <a:pos x="75" y="0"/>
                </a:cxn>
                <a:cxn ang="0">
                  <a:pos x="676" y="32"/>
                </a:cxn>
                <a:cxn ang="0">
                  <a:pos x="689" y="47"/>
                </a:cxn>
                <a:cxn ang="0">
                  <a:pos x="702" y="66"/>
                </a:cxn>
                <a:cxn ang="0">
                  <a:pos x="716" y="88"/>
                </a:cxn>
                <a:cxn ang="0">
                  <a:pos x="738" y="147"/>
                </a:cxn>
                <a:cxn ang="0">
                  <a:pos x="742" y="182"/>
                </a:cxn>
                <a:cxn ang="0">
                  <a:pos x="741" y="215"/>
                </a:cxn>
                <a:cxn ang="0">
                  <a:pos x="733" y="249"/>
                </a:cxn>
                <a:cxn ang="0">
                  <a:pos x="722" y="277"/>
                </a:cxn>
                <a:cxn ang="0">
                  <a:pos x="716" y="289"/>
                </a:cxn>
                <a:cxn ang="0">
                  <a:pos x="711" y="300"/>
                </a:cxn>
                <a:cxn ang="0">
                  <a:pos x="698" y="319"/>
                </a:cxn>
                <a:cxn ang="0">
                  <a:pos x="684" y="334"/>
                </a:cxn>
                <a:cxn ang="0">
                  <a:pos x="678" y="341"/>
                </a:cxn>
                <a:cxn ang="0">
                  <a:pos x="671" y="345"/>
                </a:cxn>
                <a:cxn ang="0">
                  <a:pos x="657" y="351"/>
                </a:cxn>
                <a:cxn ang="0">
                  <a:pos x="642" y="352"/>
                </a:cxn>
                <a:cxn ang="0">
                  <a:pos x="621" y="350"/>
                </a:cxn>
                <a:cxn ang="0">
                  <a:pos x="607" y="344"/>
                </a:cxn>
                <a:cxn ang="0">
                  <a:pos x="591" y="340"/>
                </a:cxn>
                <a:cxn ang="0">
                  <a:pos x="571" y="333"/>
                </a:cxn>
                <a:cxn ang="0">
                  <a:pos x="551" y="326"/>
                </a:cxn>
                <a:cxn ang="0">
                  <a:pos x="529" y="319"/>
                </a:cxn>
                <a:cxn ang="0">
                  <a:pos x="507" y="311"/>
                </a:cxn>
                <a:cxn ang="0">
                  <a:pos x="483" y="304"/>
                </a:cxn>
                <a:cxn ang="0">
                  <a:pos x="458" y="296"/>
                </a:cxn>
                <a:cxn ang="0">
                  <a:pos x="435" y="289"/>
                </a:cxn>
                <a:cxn ang="0">
                  <a:pos x="413" y="282"/>
                </a:cxn>
                <a:cxn ang="0">
                  <a:pos x="388" y="277"/>
                </a:cxn>
                <a:cxn ang="0">
                  <a:pos x="367" y="272"/>
                </a:cxn>
                <a:cxn ang="0">
                  <a:pos x="328" y="268"/>
                </a:cxn>
                <a:cxn ang="0">
                  <a:pos x="235" y="264"/>
                </a:cxn>
                <a:cxn ang="0">
                  <a:pos x="126" y="257"/>
                </a:cxn>
                <a:cxn ang="0">
                  <a:pos x="38" y="252"/>
                </a:cxn>
                <a:cxn ang="0">
                  <a:pos x="0" y="250"/>
                </a:cxn>
                <a:cxn ang="0">
                  <a:pos x="0" y="250"/>
                </a:cxn>
              </a:cxnLst>
              <a:rect l="0" t="0" r="r" b="b"/>
              <a:pathLst>
                <a:path w="742" h="352">
                  <a:moveTo>
                    <a:pt x="0" y="250"/>
                  </a:moveTo>
                  <a:lnTo>
                    <a:pt x="75" y="0"/>
                  </a:lnTo>
                  <a:lnTo>
                    <a:pt x="676" y="32"/>
                  </a:lnTo>
                  <a:lnTo>
                    <a:pt x="689" y="47"/>
                  </a:lnTo>
                  <a:lnTo>
                    <a:pt x="702" y="66"/>
                  </a:lnTo>
                  <a:lnTo>
                    <a:pt x="716" y="88"/>
                  </a:lnTo>
                  <a:lnTo>
                    <a:pt x="738" y="147"/>
                  </a:lnTo>
                  <a:lnTo>
                    <a:pt x="742" y="182"/>
                  </a:lnTo>
                  <a:lnTo>
                    <a:pt x="741" y="215"/>
                  </a:lnTo>
                  <a:lnTo>
                    <a:pt x="733" y="249"/>
                  </a:lnTo>
                  <a:lnTo>
                    <a:pt x="722" y="277"/>
                  </a:lnTo>
                  <a:lnTo>
                    <a:pt x="716" y="289"/>
                  </a:lnTo>
                  <a:lnTo>
                    <a:pt x="711" y="300"/>
                  </a:lnTo>
                  <a:lnTo>
                    <a:pt x="698" y="319"/>
                  </a:lnTo>
                  <a:lnTo>
                    <a:pt x="684" y="334"/>
                  </a:lnTo>
                  <a:lnTo>
                    <a:pt x="678" y="341"/>
                  </a:lnTo>
                  <a:lnTo>
                    <a:pt x="671" y="345"/>
                  </a:lnTo>
                  <a:lnTo>
                    <a:pt x="657" y="351"/>
                  </a:lnTo>
                  <a:lnTo>
                    <a:pt x="642" y="352"/>
                  </a:lnTo>
                  <a:lnTo>
                    <a:pt x="621" y="350"/>
                  </a:lnTo>
                  <a:lnTo>
                    <a:pt x="607" y="344"/>
                  </a:lnTo>
                  <a:lnTo>
                    <a:pt x="591" y="340"/>
                  </a:lnTo>
                  <a:lnTo>
                    <a:pt x="571" y="333"/>
                  </a:lnTo>
                  <a:lnTo>
                    <a:pt x="551" y="326"/>
                  </a:lnTo>
                  <a:lnTo>
                    <a:pt x="529" y="319"/>
                  </a:lnTo>
                  <a:lnTo>
                    <a:pt x="507" y="311"/>
                  </a:lnTo>
                  <a:lnTo>
                    <a:pt x="483" y="304"/>
                  </a:lnTo>
                  <a:lnTo>
                    <a:pt x="458" y="296"/>
                  </a:lnTo>
                  <a:lnTo>
                    <a:pt x="435" y="289"/>
                  </a:lnTo>
                  <a:lnTo>
                    <a:pt x="413" y="282"/>
                  </a:lnTo>
                  <a:lnTo>
                    <a:pt x="388" y="277"/>
                  </a:lnTo>
                  <a:lnTo>
                    <a:pt x="367" y="272"/>
                  </a:lnTo>
                  <a:lnTo>
                    <a:pt x="328" y="268"/>
                  </a:lnTo>
                  <a:lnTo>
                    <a:pt x="235" y="264"/>
                  </a:lnTo>
                  <a:lnTo>
                    <a:pt x="126" y="257"/>
                  </a:lnTo>
                  <a:lnTo>
                    <a:pt x="38" y="252"/>
                  </a:lnTo>
                  <a:lnTo>
                    <a:pt x="0" y="250"/>
                  </a:lnTo>
                  <a:lnTo>
                    <a:pt x="0" y="250"/>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298" name="Freeform 226"/>
            <p:cNvSpPr>
              <a:spLocks/>
            </p:cNvSpPr>
            <p:nvPr/>
          </p:nvSpPr>
          <p:spPr bwMode="auto">
            <a:xfrm>
              <a:off x="4028" y="2256"/>
              <a:ext cx="596" cy="210"/>
            </a:xfrm>
            <a:custGeom>
              <a:avLst/>
              <a:gdLst/>
              <a:ahLst/>
              <a:cxnLst>
                <a:cxn ang="0">
                  <a:pos x="48" y="366"/>
                </a:cxn>
                <a:cxn ang="0">
                  <a:pos x="73" y="308"/>
                </a:cxn>
                <a:cxn ang="0">
                  <a:pos x="89" y="270"/>
                </a:cxn>
                <a:cxn ang="0">
                  <a:pos x="107" y="230"/>
                </a:cxn>
                <a:cxn ang="0">
                  <a:pos x="126" y="191"/>
                </a:cxn>
                <a:cxn ang="0">
                  <a:pos x="157" y="131"/>
                </a:cxn>
                <a:cxn ang="0">
                  <a:pos x="180" y="105"/>
                </a:cxn>
                <a:cxn ang="0">
                  <a:pos x="223" y="92"/>
                </a:cxn>
                <a:cxn ang="0">
                  <a:pos x="343" y="74"/>
                </a:cxn>
                <a:cxn ang="0">
                  <a:pos x="1526" y="102"/>
                </a:cxn>
                <a:cxn ang="0">
                  <a:pos x="1577" y="122"/>
                </a:cxn>
                <a:cxn ang="0">
                  <a:pos x="1604" y="140"/>
                </a:cxn>
                <a:cxn ang="0">
                  <a:pos x="1667" y="198"/>
                </a:cxn>
                <a:cxn ang="0">
                  <a:pos x="1701" y="244"/>
                </a:cxn>
                <a:cxn ang="0">
                  <a:pos x="1722" y="334"/>
                </a:cxn>
                <a:cxn ang="0">
                  <a:pos x="1703" y="380"/>
                </a:cxn>
                <a:cxn ang="0">
                  <a:pos x="1688" y="345"/>
                </a:cxn>
                <a:cxn ang="0">
                  <a:pos x="1660" y="303"/>
                </a:cxn>
                <a:cxn ang="0">
                  <a:pos x="1620" y="257"/>
                </a:cxn>
                <a:cxn ang="0">
                  <a:pos x="1575" y="223"/>
                </a:cxn>
                <a:cxn ang="0">
                  <a:pos x="1544" y="205"/>
                </a:cxn>
                <a:cxn ang="0">
                  <a:pos x="1496" y="187"/>
                </a:cxn>
                <a:cxn ang="0">
                  <a:pos x="1408" y="171"/>
                </a:cxn>
                <a:cxn ang="0">
                  <a:pos x="1277" y="155"/>
                </a:cxn>
                <a:cxn ang="0">
                  <a:pos x="1063" y="155"/>
                </a:cxn>
                <a:cxn ang="0">
                  <a:pos x="974" y="173"/>
                </a:cxn>
                <a:cxn ang="0">
                  <a:pos x="901" y="190"/>
                </a:cxn>
                <a:cxn ang="0">
                  <a:pos x="975" y="246"/>
                </a:cxn>
                <a:cxn ang="0">
                  <a:pos x="1110" y="233"/>
                </a:cxn>
                <a:cxn ang="0">
                  <a:pos x="1364" y="230"/>
                </a:cxn>
                <a:cxn ang="0">
                  <a:pos x="1480" y="255"/>
                </a:cxn>
                <a:cxn ang="0">
                  <a:pos x="1508" y="274"/>
                </a:cxn>
                <a:cxn ang="0">
                  <a:pos x="1554" y="308"/>
                </a:cxn>
                <a:cxn ang="0">
                  <a:pos x="1604" y="391"/>
                </a:cxn>
                <a:cxn ang="0">
                  <a:pos x="1594" y="577"/>
                </a:cxn>
                <a:cxn ang="0">
                  <a:pos x="1787" y="377"/>
                </a:cxn>
                <a:cxn ang="0">
                  <a:pos x="1765" y="266"/>
                </a:cxn>
                <a:cxn ang="0">
                  <a:pos x="1733" y="213"/>
                </a:cxn>
                <a:cxn ang="0">
                  <a:pos x="1689" y="167"/>
                </a:cxn>
                <a:cxn ang="0">
                  <a:pos x="1646" y="133"/>
                </a:cxn>
                <a:cxn ang="0">
                  <a:pos x="1620" y="114"/>
                </a:cxn>
                <a:cxn ang="0">
                  <a:pos x="1594" y="99"/>
                </a:cxn>
                <a:cxn ang="0">
                  <a:pos x="1568" y="87"/>
                </a:cxn>
                <a:cxn ang="0">
                  <a:pos x="1517" y="67"/>
                </a:cxn>
                <a:cxn ang="0">
                  <a:pos x="1411" y="50"/>
                </a:cxn>
                <a:cxn ang="0">
                  <a:pos x="1255" y="32"/>
                </a:cxn>
                <a:cxn ang="0">
                  <a:pos x="1077" y="14"/>
                </a:cxn>
                <a:cxn ang="0">
                  <a:pos x="858" y="1"/>
                </a:cxn>
                <a:cxn ang="0">
                  <a:pos x="456" y="17"/>
                </a:cxn>
                <a:cxn ang="0">
                  <a:pos x="250" y="37"/>
                </a:cxn>
                <a:cxn ang="0">
                  <a:pos x="177" y="58"/>
                </a:cxn>
                <a:cxn ang="0">
                  <a:pos x="126" y="91"/>
                </a:cxn>
                <a:cxn ang="0">
                  <a:pos x="84" y="140"/>
                </a:cxn>
                <a:cxn ang="0">
                  <a:pos x="31" y="407"/>
                </a:cxn>
              </a:cxnLst>
              <a:rect l="0" t="0" r="r" b="b"/>
              <a:pathLst>
                <a:path w="1788" h="629">
                  <a:moveTo>
                    <a:pt x="31" y="407"/>
                  </a:moveTo>
                  <a:lnTo>
                    <a:pt x="35" y="396"/>
                  </a:lnTo>
                  <a:lnTo>
                    <a:pt x="48" y="366"/>
                  </a:lnTo>
                  <a:lnTo>
                    <a:pt x="57" y="345"/>
                  </a:lnTo>
                  <a:lnTo>
                    <a:pt x="67" y="322"/>
                  </a:lnTo>
                  <a:lnTo>
                    <a:pt x="73" y="308"/>
                  </a:lnTo>
                  <a:lnTo>
                    <a:pt x="78" y="296"/>
                  </a:lnTo>
                  <a:lnTo>
                    <a:pt x="84" y="283"/>
                  </a:lnTo>
                  <a:lnTo>
                    <a:pt x="89" y="270"/>
                  </a:lnTo>
                  <a:lnTo>
                    <a:pt x="96" y="256"/>
                  </a:lnTo>
                  <a:lnTo>
                    <a:pt x="102" y="242"/>
                  </a:lnTo>
                  <a:lnTo>
                    <a:pt x="107" y="230"/>
                  </a:lnTo>
                  <a:lnTo>
                    <a:pt x="113" y="217"/>
                  </a:lnTo>
                  <a:lnTo>
                    <a:pt x="119" y="204"/>
                  </a:lnTo>
                  <a:lnTo>
                    <a:pt x="126" y="191"/>
                  </a:lnTo>
                  <a:lnTo>
                    <a:pt x="137" y="169"/>
                  </a:lnTo>
                  <a:lnTo>
                    <a:pt x="147" y="149"/>
                  </a:lnTo>
                  <a:lnTo>
                    <a:pt x="157" y="131"/>
                  </a:lnTo>
                  <a:lnTo>
                    <a:pt x="166" y="118"/>
                  </a:lnTo>
                  <a:lnTo>
                    <a:pt x="173" y="110"/>
                  </a:lnTo>
                  <a:lnTo>
                    <a:pt x="180" y="105"/>
                  </a:lnTo>
                  <a:lnTo>
                    <a:pt x="193" y="100"/>
                  </a:lnTo>
                  <a:lnTo>
                    <a:pt x="206" y="95"/>
                  </a:lnTo>
                  <a:lnTo>
                    <a:pt x="223" y="92"/>
                  </a:lnTo>
                  <a:lnTo>
                    <a:pt x="261" y="85"/>
                  </a:lnTo>
                  <a:lnTo>
                    <a:pt x="301" y="80"/>
                  </a:lnTo>
                  <a:lnTo>
                    <a:pt x="343" y="74"/>
                  </a:lnTo>
                  <a:lnTo>
                    <a:pt x="376" y="72"/>
                  </a:lnTo>
                  <a:lnTo>
                    <a:pt x="409" y="69"/>
                  </a:lnTo>
                  <a:lnTo>
                    <a:pt x="1526" y="102"/>
                  </a:lnTo>
                  <a:lnTo>
                    <a:pt x="1547" y="109"/>
                  </a:lnTo>
                  <a:lnTo>
                    <a:pt x="1566" y="118"/>
                  </a:lnTo>
                  <a:lnTo>
                    <a:pt x="1577" y="122"/>
                  </a:lnTo>
                  <a:lnTo>
                    <a:pt x="1587" y="128"/>
                  </a:lnTo>
                  <a:lnTo>
                    <a:pt x="1595" y="133"/>
                  </a:lnTo>
                  <a:lnTo>
                    <a:pt x="1604" y="140"/>
                  </a:lnTo>
                  <a:lnTo>
                    <a:pt x="1638" y="168"/>
                  </a:lnTo>
                  <a:lnTo>
                    <a:pt x="1653" y="183"/>
                  </a:lnTo>
                  <a:lnTo>
                    <a:pt x="1667" y="198"/>
                  </a:lnTo>
                  <a:lnTo>
                    <a:pt x="1679" y="213"/>
                  </a:lnTo>
                  <a:lnTo>
                    <a:pt x="1690" y="228"/>
                  </a:lnTo>
                  <a:lnTo>
                    <a:pt x="1701" y="244"/>
                  </a:lnTo>
                  <a:lnTo>
                    <a:pt x="1708" y="259"/>
                  </a:lnTo>
                  <a:lnTo>
                    <a:pt x="1725" y="304"/>
                  </a:lnTo>
                  <a:lnTo>
                    <a:pt x="1722" y="334"/>
                  </a:lnTo>
                  <a:lnTo>
                    <a:pt x="1715" y="359"/>
                  </a:lnTo>
                  <a:lnTo>
                    <a:pt x="1707" y="374"/>
                  </a:lnTo>
                  <a:lnTo>
                    <a:pt x="1703" y="380"/>
                  </a:lnTo>
                  <a:lnTo>
                    <a:pt x="1701" y="373"/>
                  </a:lnTo>
                  <a:lnTo>
                    <a:pt x="1693" y="356"/>
                  </a:lnTo>
                  <a:lnTo>
                    <a:pt x="1688" y="345"/>
                  </a:lnTo>
                  <a:lnTo>
                    <a:pt x="1679" y="332"/>
                  </a:lnTo>
                  <a:lnTo>
                    <a:pt x="1670" y="318"/>
                  </a:lnTo>
                  <a:lnTo>
                    <a:pt x="1660" y="303"/>
                  </a:lnTo>
                  <a:lnTo>
                    <a:pt x="1648" y="288"/>
                  </a:lnTo>
                  <a:lnTo>
                    <a:pt x="1634" y="272"/>
                  </a:lnTo>
                  <a:lnTo>
                    <a:pt x="1620" y="257"/>
                  </a:lnTo>
                  <a:lnTo>
                    <a:pt x="1602" y="242"/>
                  </a:lnTo>
                  <a:lnTo>
                    <a:pt x="1586" y="228"/>
                  </a:lnTo>
                  <a:lnTo>
                    <a:pt x="1575" y="223"/>
                  </a:lnTo>
                  <a:lnTo>
                    <a:pt x="1565" y="216"/>
                  </a:lnTo>
                  <a:lnTo>
                    <a:pt x="1554" y="209"/>
                  </a:lnTo>
                  <a:lnTo>
                    <a:pt x="1544" y="205"/>
                  </a:lnTo>
                  <a:lnTo>
                    <a:pt x="1533" y="201"/>
                  </a:lnTo>
                  <a:lnTo>
                    <a:pt x="1521" y="195"/>
                  </a:lnTo>
                  <a:lnTo>
                    <a:pt x="1496" y="187"/>
                  </a:lnTo>
                  <a:lnTo>
                    <a:pt x="1469" y="182"/>
                  </a:lnTo>
                  <a:lnTo>
                    <a:pt x="1438" y="175"/>
                  </a:lnTo>
                  <a:lnTo>
                    <a:pt x="1408" y="171"/>
                  </a:lnTo>
                  <a:lnTo>
                    <a:pt x="1378" y="165"/>
                  </a:lnTo>
                  <a:lnTo>
                    <a:pt x="1345" y="161"/>
                  </a:lnTo>
                  <a:lnTo>
                    <a:pt x="1277" y="155"/>
                  </a:lnTo>
                  <a:lnTo>
                    <a:pt x="1214" y="151"/>
                  </a:lnTo>
                  <a:lnTo>
                    <a:pt x="1156" y="150"/>
                  </a:lnTo>
                  <a:lnTo>
                    <a:pt x="1063" y="155"/>
                  </a:lnTo>
                  <a:lnTo>
                    <a:pt x="1032" y="162"/>
                  </a:lnTo>
                  <a:lnTo>
                    <a:pt x="1001" y="168"/>
                  </a:lnTo>
                  <a:lnTo>
                    <a:pt x="974" y="173"/>
                  </a:lnTo>
                  <a:lnTo>
                    <a:pt x="949" y="179"/>
                  </a:lnTo>
                  <a:lnTo>
                    <a:pt x="915" y="187"/>
                  </a:lnTo>
                  <a:lnTo>
                    <a:pt x="901" y="190"/>
                  </a:lnTo>
                  <a:lnTo>
                    <a:pt x="884" y="590"/>
                  </a:lnTo>
                  <a:lnTo>
                    <a:pt x="970" y="578"/>
                  </a:lnTo>
                  <a:lnTo>
                    <a:pt x="975" y="246"/>
                  </a:lnTo>
                  <a:lnTo>
                    <a:pt x="993" y="244"/>
                  </a:lnTo>
                  <a:lnTo>
                    <a:pt x="1040" y="238"/>
                  </a:lnTo>
                  <a:lnTo>
                    <a:pt x="1110" y="233"/>
                  </a:lnTo>
                  <a:lnTo>
                    <a:pt x="1193" y="227"/>
                  </a:lnTo>
                  <a:lnTo>
                    <a:pt x="1280" y="226"/>
                  </a:lnTo>
                  <a:lnTo>
                    <a:pt x="1364" y="230"/>
                  </a:lnTo>
                  <a:lnTo>
                    <a:pt x="1437" y="241"/>
                  </a:lnTo>
                  <a:lnTo>
                    <a:pt x="1466" y="249"/>
                  </a:lnTo>
                  <a:lnTo>
                    <a:pt x="1480" y="255"/>
                  </a:lnTo>
                  <a:lnTo>
                    <a:pt x="1491" y="263"/>
                  </a:lnTo>
                  <a:lnTo>
                    <a:pt x="1499" y="268"/>
                  </a:lnTo>
                  <a:lnTo>
                    <a:pt x="1508" y="274"/>
                  </a:lnTo>
                  <a:lnTo>
                    <a:pt x="1518" y="281"/>
                  </a:lnTo>
                  <a:lnTo>
                    <a:pt x="1526" y="286"/>
                  </a:lnTo>
                  <a:lnTo>
                    <a:pt x="1554" y="308"/>
                  </a:lnTo>
                  <a:lnTo>
                    <a:pt x="1575" y="330"/>
                  </a:lnTo>
                  <a:lnTo>
                    <a:pt x="1588" y="350"/>
                  </a:lnTo>
                  <a:lnTo>
                    <a:pt x="1604" y="391"/>
                  </a:lnTo>
                  <a:lnTo>
                    <a:pt x="1606" y="439"/>
                  </a:lnTo>
                  <a:lnTo>
                    <a:pt x="1599" y="534"/>
                  </a:lnTo>
                  <a:lnTo>
                    <a:pt x="1594" y="577"/>
                  </a:lnTo>
                  <a:lnTo>
                    <a:pt x="1780" y="629"/>
                  </a:lnTo>
                  <a:lnTo>
                    <a:pt x="1788" y="491"/>
                  </a:lnTo>
                  <a:lnTo>
                    <a:pt x="1787" y="377"/>
                  </a:lnTo>
                  <a:lnTo>
                    <a:pt x="1781" y="325"/>
                  </a:lnTo>
                  <a:lnTo>
                    <a:pt x="1772" y="283"/>
                  </a:lnTo>
                  <a:lnTo>
                    <a:pt x="1765" y="266"/>
                  </a:lnTo>
                  <a:lnTo>
                    <a:pt x="1757" y="248"/>
                  </a:lnTo>
                  <a:lnTo>
                    <a:pt x="1746" y="231"/>
                  </a:lnTo>
                  <a:lnTo>
                    <a:pt x="1733" y="213"/>
                  </a:lnTo>
                  <a:lnTo>
                    <a:pt x="1719" y="197"/>
                  </a:lnTo>
                  <a:lnTo>
                    <a:pt x="1704" y="182"/>
                  </a:lnTo>
                  <a:lnTo>
                    <a:pt x="1689" y="167"/>
                  </a:lnTo>
                  <a:lnTo>
                    <a:pt x="1671" y="153"/>
                  </a:lnTo>
                  <a:lnTo>
                    <a:pt x="1655" y="139"/>
                  </a:lnTo>
                  <a:lnTo>
                    <a:pt x="1646" y="133"/>
                  </a:lnTo>
                  <a:lnTo>
                    <a:pt x="1637" y="125"/>
                  </a:lnTo>
                  <a:lnTo>
                    <a:pt x="1628" y="120"/>
                  </a:lnTo>
                  <a:lnTo>
                    <a:pt x="1620" y="114"/>
                  </a:lnTo>
                  <a:lnTo>
                    <a:pt x="1610" y="110"/>
                  </a:lnTo>
                  <a:lnTo>
                    <a:pt x="1601" y="103"/>
                  </a:lnTo>
                  <a:lnTo>
                    <a:pt x="1594" y="99"/>
                  </a:lnTo>
                  <a:lnTo>
                    <a:pt x="1584" y="95"/>
                  </a:lnTo>
                  <a:lnTo>
                    <a:pt x="1576" y="89"/>
                  </a:lnTo>
                  <a:lnTo>
                    <a:pt x="1568" y="87"/>
                  </a:lnTo>
                  <a:lnTo>
                    <a:pt x="1553" y="80"/>
                  </a:lnTo>
                  <a:lnTo>
                    <a:pt x="1536" y="73"/>
                  </a:lnTo>
                  <a:lnTo>
                    <a:pt x="1517" y="67"/>
                  </a:lnTo>
                  <a:lnTo>
                    <a:pt x="1489" y="62"/>
                  </a:lnTo>
                  <a:lnTo>
                    <a:pt x="1452" y="56"/>
                  </a:lnTo>
                  <a:lnTo>
                    <a:pt x="1411" y="50"/>
                  </a:lnTo>
                  <a:lnTo>
                    <a:pt x="1362" y="43"/>
                  </a:lnTo>
                  <a:lnTo>
                    <a:pt x="1310" y="37"/>
                  </a:lnTo>
                  <a:lnTo>
                    <a:pt x="1255" y="32"/>
                  </a:lnTo>
                  <a:lnTo>
                    <a:pt x="1196" y="25"/>
                  </a:lnTo>
                  <a:lnTo>
                    <a:pt x="1136" y="19"/>
                  </a:lnTo>
                  <a:lnTo>
                    <a:pt x="1077" y="14"/>
                  </a:lnTo>
                  <a:lnTo>
                    <a:pt x="1019" y="10"/>
                  </a:lnTo>
                  <a:lnTo>
                    <a:pt x="961" y="6"/>
                  </a:lnTo>
                  <a:lnTo>
                    <a:pt x="858" y="1"/>
                  </a:lnTo>
                  <a:lnTo>
                    <a:pt x="775" y="0"/>
                  </a:lnTo>
                  <a:lnTo>
                    <a:pt x="621" y="6"/>
                  </a:lnTo>
                  <a:lnTo>
                    <a:pt x="456" y="17"/>
                  </a:lnTo>
                  <a:lnTo>
                    <a:pt x="377" y="22"/>
                  </a:lnTo>
                  <a:lnTo>
                    <a:pt x="308" y="29"/>
                  </a:lnTo>
                  <a:lnTo>
                    <a:pt x="250" y="37"/>
                  </a:lnTo>
                  <a:lnTo>
                    <a:pt x="208" y="47"/>
                  </a:lnTo>
                  <a:lnTo>
                    <a:pt x="193" y="51"/>
                  </a:lnTo>
                  <a:lnTo>
                    <a:pt x="177" y="58"/>
                  </a:lnTo>
                  <a:lnTo>
                    <a:pt x="164" y="65"/>
                  </a:lnTo>
                  <a:lnTo>
                    <a:pt x="150" y="73"/>
                  </a:lnTo>
                  <a:lnTo>
                    <a:pt x="126" y="91"/>
                  </a:lnTo>
                  <a:lnTo>
                    <a:pt x="108" y="110"/>
                  </a:lnTo>
                  <a:lnTo>
                    <a:pt x="93" y="125"/>
                  </a:lnTo>
                  <a:lnTo>
                    <a:pt x="84" y="140"/>
                  </a:lnTo>
                  <a:lnTo>
                    <a:pt x="75" y="154"/>
                  </a:lnTo>
                  <a:lnTo>
                    <a:pt x="0" y="416"/>
                  </a:lnTo>
                  <a:lnTo>
                    <a:pt x="31" y="407"/>
                  </a:lnTo>
                  <a:lnTo>
                    <a:pt x="31" y="407"/>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299" name="Freeform 227"/>
            <p:cNvSpPr>
              <a:spLocks/>
            </p:cNvSpPr>
            <p:nvPr/>
          </p:nvSpPr>
          <p:spPr bwMode="auto">
            <a:xfrm>
              <a:off x="4429" y="2310"/>
              <a:ext cx="33" cy="137"/>
            </a:xfrm>
            <a:custGeom>
              <a:avLst/>
              <a:gdLst/>
              <a:ahLst/>
              <a:cxnLst>
                <a:cxn ang="0">
                  <a:pos x="0" y="7"/>
                </a:cxn>
                <a:cxn ang="0">
                  <a:pos x="34" y="406"/>
                </a:cxn>
                <a:cxn ang="0">
                  <a:pos x="99" y="410"/>
                </a:cxn>
                <a:cxn ang="0">
                  <a:pos x="75" y="0"/>
                </a:cxn>
                <a:cxn ang="0">
                  <a:pos x="0" y="7"/>
                </a:cxn>
                <a:cxn ang="0">
                  <a:pos x="0" y="7"/>
                </a:cxn>
              </a:cxnLst>
              <a:rect l="0" t="0" r="r" b="b"/>
              <a:pathLst>
                <a:path w="99" h="410">
                  <a:moveTo>
                    <a:pt x="0" y="7"/>
                  </a:moveTo>
                  <a:lnTo>
                    <a:pt x="34" y="406"/>
                  </a:lnTo>
                  <a:lnTo>
                    <a:pt x="99" y="410"/>
                  </a:lnTo>
                  <a:lnTo>
                    <a:pt x="75" y="0"/>
                  </a:lnTo>
                  <a:lnTo>
                    <a:pt x="0" y="7"/>
                  </a:lnTo>
                  <a:lnTo>
                    <a:pt x="0" y="7"/>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300" name="Freeform 228"/>
            <p:cNvSpPr>
              <a:spLocks/>
            </p:cNvSpPr>
            <p:nvPr/>
          </p:nvSpPr>
          <p:spPr bwMode="auto">
            <a:xfrm>
              <a:off x="4517" y="2499"/>
              <a:ext cx="235" cy="157"/>
            </a:xfrm>
            <a:custGeom>
              <a:avLst/>
              <a:gdLst/>
              <a:ahLst/>
              <a:cxnLst>
                <a:cxn ang="0">
                  <a:pos x="31" y="373"/>
                </a:cxn>
                <a:cxn ang="0">
                  <a:pos x="41" y="260"/>
                </a:cxn>
                <a:cxn ang="0">
                  <a:pos x="54" y="193"/>
                </a:cxn>
                <a:cxn ang="0">
                  <a:pos x="71" y="131"/>
                </a:cxn>
                <a:cxn ang="0">
                  <a:pos x="84" y="105"/>
                </a:cxn>
                <a:cxn ang="0">
                  <a:pos x="98" y="80"/>
                </a:cxn>
                <a:cxn ang="0">
                  <a:pos x="133" y="47"/>
                </a:cxn>
                <a:cxn ang="0">
                  <a:pos x="154" y="34"/>
                </a:cxn>
                <a:cxn ang="0">
                  <a:pos x="175" y="25"/>
                </a:cxn>
                <a:cxn ang="0">
                  <a:pos x="197" y="16"/>
                </a:cxn>
                <a:cxn ang="0">
                  <a:pos x="242" y="7"/>
                </a:cxn>
                <a:cxn ang="0">
                  <a:pos x="311" y="0"/>
                </a:cxn>
                <a:cxn ang="0">
                  <a:pos x="398" y="18"/>
                </a:cxn>
                <a:cxn ang="0">
                  <a:pos x="427" y="32"/>
                </a:cxn>
                <a:cxn ang="0">
                  <a:pos x="470" y="63"/>
                </a:cxn>
                <a:cxn ang="0">
                  <a:pos x="500" y="95"/>
                </a:cxn>
                <a:cxn ang="0">
                  <a:pos x="530" y="131"/>
                </a:cxn>
                <a:cxn ang="0">
                  <a:pos x="561" y="168"/>
                </a:cxn>
                <a:cxn ang="0">
                  <a:pos x="585" y="204"/>
                </a:cxn>
                <a:cxn ang="0">
                  <a:pos x="607" y="235"/>
                </a:cxn>
                <a:cxn ang="0">
                  <a:pos x="641" y="283"/>
                </a:cxn>
                <a:cxn ang="0">
                  <a:pos x="707" y="377"/>
                </a:cxn>
                <a:cxn ang="0">
                  <a:pos x="475" y="400"/>
                </a:cxn>
                <a:cxn ang="0">
                  <a:pos x="459" y="316"/>
                </a:cxn>
                <a:cxn ang="0">
                  <a:pos x="443" y="270"/>
                </a:cxn>
                <a:cxn ang="0">
                  <a:pos x="423" y="227"/>
                </a:cxn>
                <a:cxn ang="0">
                  <a:pos x="393" y="193"/>
                </a:cxn>
                <a:cxn ang="0">
                  <a:pos x="376" y="182"/>
                </a:cxn>
                <a:cxn ang="0">
                  <a:pos x="357" y="173"/>
                </a:cxn>
                <a:cxn ang="0">
                  <a:pos x="317" y="169"/>
                </a:cxn>
                <a:cxn ang="0">
                  <a:pos x="260" y="186"/>
                </a:cxn>
                <a:cxn ang="0">
                  <a:pos x="242" y="197"/>
                </a:cxn>
                <a:cxn ang="0">
                  <a:pos x="227" y="206"/>
                </a:cxn>
                <a:cxn ang="0">
                  <a:pos x="184" y="248"/>
                </a:cxn>
                <a:cxn ang="0">
                  <a:pos x="162" y="277"/>
                </a:cxn>
                <a:cxn ang="0">
                  <a:pos x="136" y="327"/>
                </a:cxn>
                <a:cxn ang="0">
                  <a:pos x="128" y="418"/>
                </a:cxn>
                <a:cxn ang="0">
                  <a:pos x="0" y="464"/>
                </a:cxn>
                <a:cxn ang="0">
                  <a:pos x="30" y="424"/>
                </a:cxn>
              </a:cxnLst>
              <a:rect l="0" t="0" r="r" b="b"/>
              <a:pathLst>
                <a:path w="707" h="472">
                  <a:moveTo>
                    <a:pt x="30" y="424"/>
                  </a:moveTo>
                  <a:lnTo>
                    <a:pt x="31" y="373"/>
                  </a:lnTo>
                  <a:lnTo>
                    <a:pt x="34" y="321"/>
                  </a:lnTo>
                  <a:lnTo>
                    <a:pt x="41" y="260"/>
                  </a:lnTo>
                  <a:lnTo>
                    <a:pt x="47" y="227"/>
                  </a:lnTo>
                  <a:lnTo>
                    <a:pt x="54" y="193"/>
                  </a:lnTo>
                  <a:lnTo>
                    <a:pt x="60" y="161"/>
                  </a:lnTo>
                  <a:lnTo>
                    <a:pt x="71" y="131"/>
                  </a:lnTo>
                  <a:lnTo>
                    <a:pt x="77" y="118"/>
                  </a:lnTo>
                  <a:lnTo>
                    <a:pt x="84" y="105"/>
                  </a:lnTo>
                  <a:lnTo>
                    <a:pt x="91" y="92"/>
                  </a:lnTo>
                  <a:lnTo>
                    <a:pt x="98" y="80"/>
                  </a:lnTo>
                  <a:lnTo>
                    <a:pt x="114" y="61"/>
                  </a:lnTo>
                  <a:lnTo>
                    <a:pt x="133" y="47"/>
                  </a:lnTo>
                  <a:lnTo>
                    <a:pt x="143" y="40"/>
                  </a:lnTo>
                  <a:lnTo>
                    <a:pt x="154" y="34"/>
                  </a:lnTo>
                  <a:lnTo>
                    <a:pt x="165" y="30"/>
                  </a:lnTo>
                  <a:lnTo>
                    <a:pt x="175" y="25"/>
                  </a:lnTo>
                  <a:lnTo>
                    <a:pt x="187" y="22"/>
                  </a:lnTo>
                  <a:lnTo>
                    <a:pt x="197" y="16"/>
                  </a:lnTo>
                  <a:lnTo>
                    <a:pt x="220" y="11"/>
                  </a:lnTo>
                  <a:lnTo>
                    <a:pt x="242" y="7"/>
                  </a:lnTo>
                  <a:lnTo>
                    <a:pt x="266" y="3"/>
                  </a:lnTo>
                  <a:lnTo>
                    <a:pt x="311" y="0"/>
                  </a:lnTo>
                  <a:lnTo>
                    <a:pt x="357" y="7"/>
                  </a:lnTo>
                  <a:lnTo>
                    <a:pt x="398" y="18"/>
                  </a:lnTo>
                  <a:lnTo>
                    <a:pt x="419" y="26"/>
                  </a:lnTo>
                  <a:lnTo>
                    <a:pt x="427" y="32"/>
                  </a:lnTo>
                  <a:lnTo>
                    <a:pt x="437" y="37"/>
                  </a:lnTo>
                  <a:lnTo>
                    <a:pt x="470" y="63"/>
                  </a:lnTo>
                  <a:lnTo>
                    <a:pt x="485" y="78"/>
                  </a:lnTo>
                  <a:lnTo>
                    <a:pt x="500" y="95"/>
                  </a:lnTo>
                  <a:lnTo>
                    <a:pt x="515" y="114"/>
                  </a:lnTo>
                  <a:lnTo>
                    <a:pt x="530" y="131"/>
                  </a:lnTo>
                  <a:lnTo>
                    <a:pt x="545" y="150"/>
                  </a:lnTo>
                  <a:lnTo>
                    <a:pt x="561" y="168"/>
                  </a:lnTo>
                  <a:lnTo>
                    <a:pt x="573" y="186"/>
                  </a:lnTo>
                  <a:lnTo>
                    <a:pt x="585" y="204"/>
                  </a:lnTo>
                  <a:lnTo>
                    <a:pt x="596" y="220"/>
                  </a:lnTo>
                  <a:lnTo>
                    <a:pt x="607" y="235"/>
                  </a:lnTo>
                  <a:lnTo>
                    <a:pt x="625" y="260"/>
                  </a:lnTo>
                  <a:lnTo>
                    <a:pt x="641" y="283"/>
                  </a:lnTo>
                  <a:lnTo>
                    <a:pt x="704" y="305"/>
                  </a:lnTo>
                  <a:lnTo>
                    <a:pt x="707" y="377"/>
                  </a:lnTo>
                  <a:lnTo>
                    <a:pt x="479" y="439"/>
                  </a:lnTo>
                  <a:lnTo>
                    <a:pt x="475" y="400"/>
                  </a:lnTo>
                  <a:lnTo>
                    <a:pt x="470" y="363"/>
                  </a:lnTo>
                  <a:lnTo>
                    <a:pt x="459" y="316"/>
                  </a:lnTo>
                  <a:lnTo>
                    <a:pt x="452" y="293"/>
                  </a:lnTo>
                  <a:lnTo>
                    <a:pt x="443" y="270"/>
                  </a:lnTo>
                  <a:lnTo>
                    <a:pt x="434" y="248"/>
                  </a:lnTo>
                  <a:lnTo>
                    <a:pt x="423" y="227"/>
                  </a:lnTo>
                  <a:lnTo>
                    <a:pt x="409" y="208"/>
                  </a:lnTo>
                  <a:lnTo>
                    <a:pt x="393" y="193"/>
                  </a:lnTo>
                  <a:lnTo>
                    <a:pt x="384" y="187"/>
                  </a:lnTo>
                  <a:lnTo>
                    <a:pt x="376" y="182"/>
                  </a:lnTo>
                  <a:lnTo>
                    <a:pt x="366" y="176"/>
                  </a:lnTo>
                  <a:lnTo>
                    <a:pt x="357" y="173"/>
                  </a:lnTo>
                  <a:lnTo>
                    <a:pt x="337" y="171"/>
                  </a:lnTo>
                  <a:lnTo>
                    <a:pt x="317" y="169"/>
                  </a:lnTo>
                  <a:lnTo>
                    <a:pt x="278" y="177"/>
                  </a:lnTo>
                  <a:lnTo>
                    <a:pt x="260" y="186"/>
                  </a:lnTo>
                  <a:lnTo>
                    <a:pt x="252" y="191"/>
                  </a:lnTo>
                  <a:lnTo>
                    <a:pt x="242" y="197"/>
                  </a:lnTo>
                  <a:lnTo>
                    <a:pt x="235" y="201"/>
                  </a:lnTo>
                  <a:lnTo>
                    <a:pt x="227" y="206"/>
                  </a:lnTo>
                  <a:lnTo>
                    <a:pt x="212" y="220"/>
                  </a:lnTo>
                  <a:lnTo>
                    <a:pt x="184" y="248"/>
                  </a:lnTo>
                  <a:lnTo>
                    <a:pt x="172" y="263"/>
                  </a:lnTo>
                  <a:lnTo>
                    <a:pt x="162" y="277"/>
                  </a:lnTo>
                  <a:lnTo>
                    <a:pt x="146" y="304"/>
                  </a:lnTo>
                  <a:lnTo>
                    <a:pt x="136" y="327"/>
                  </a:lnTo>
                  <a:lnTo>
                    <a:pt x="129" y="370"/>
                  </a:lnTo>
                  <a:lnTo>
                    <a:pt x="128" y="418"/>
                  </a:lnTo>
                  <a:lnTo>
                    <a:pt x="128" y="472"/>
                  </a:lnTo>
                  <a:lnTo>
                    <a:pt x="0" y="464"/>
                  </a:lnTo>
                  <a:lnTo>
                    <a:pt x="30" y="424"/>
                  </a:lnTo>
                  <a:lnTo>
                    <a:pt x="30" y="424"/>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301" name="Freeform 229"/>
            <p:cNvSpPr>
              <a:spLocks/>
            </p:cNvSpPr>
            <p:nvPr/>
          </p:nvSpPr>
          <p:spPr bwMode="auto">
            <a:xfrm>
              <a:off x="4594" y="2461"/>
              <a:ext cx="206" cy="160"/>
            </a:xfrm>
            <a:custGeom>
              <a:avLst/>
              <a:gdLst/>
              <a:ahLst/>
              <a:cxnLst>
                <a:cxn ang="0">
                  <a:pos x="110" y="8"/>
                </a:cxn>
                <a:cxn ang="0">
                  <a:pos x="135" y="20"/>
                </a:cxn>
                <a:cxn ang="0">
                  <a:pos x="165" y="36"/>
                </a:cxn>
                <a:cxn ang="0">
                  <a:pos x="183" y="45"/>
                </a:cxn>
                <a:cxn ang="0">
                  <a:pos x="201" y="55"/>
                </a:cxn>
                <a:cxn ang="0">
                  <a:pos x="219" y="67"/>
                </a:cxn>
                <a:cxn ang="0">
                  <a:pos x="238" y="80"/>
                </a:cxn>
                <a:cxn ang="0">
                  <a:pos x="256" y="93"/>
                </a:cxn>
                <a:cxn ang="0">
                  <a:pos x="293" y="126"/>
                </a:cxn>
                <a:cxn ang="0">
                  <a:pos x="326" y="161"/>
                </a:cxn>
                <a:cxn ang="0">
                  <a:pos x="354" y="194"/>
                </a:cxn>
                <a:cxn ang="0">
                  <a:pos x="377" y="223"/>
                </a:cxn>
                <a:cxn ang="0">
                  <a:pos x="405" y="257"/>
                </a:cxn>
                <a:cxn ang="0">
                  <a:pos x="425" y="286"/>
                </a:cxn>
                <a:cxn ang="0">
                  <a:pos x="450" y="293"/>
                </a:cxn>
                <a:cxn ang="0">
                  <a:pos x="547" y="301"/>
                </a:cxn>
                <a:cxn ang="0">
                  <a:pos x="605" y="359"/>
                </a:cxn>
                <a:cxn ang="0">
                  <a:pos x="617" y="417"/>
                </a:cxn>
                <a:cxn ang="0">
                  <a:pos x="607" y="444"/>
                </a:cxn>
                <a:cxn ang="0">
                  <a:pos x="591" y="459"/>
                </a:cxn>
                <a:cxn ang="0">
                  <a:pos x="565" y="468"/>
                </a:cxn>
                <a:cxn ang="0">
                  <a:pos x="505" y="477"/>
                </a:cxn>
                <a:cxn ang="0">
                  <a:pos x="461" y="455"/>
                </a:cxn>
                <a:cxn ang="0">
                  <a:pos x="507" y="461"/>
                </a:cxn>
                <a:cxn ang="0">
                  <a:pos x="563" y="435"/>
                </a:cxn>
                <a:cxn ang="0">
                  <a:pos x="561" y="386"/>
                </a:cxn>
                <a:cxn ang="0">
                  <a:pos x="541" y="359"/>
                </a:cxn>
                <a:cxn ang="0">
                  <a:pos x="527" y="349"/>
                </a:cxn>
                <a:cxn ang="0">
                  <a:pos x="494" y="344"/>
                </a:cxn>
                <a:cxn ang="0">
                  <a:pos x="449" y="362"/>
                </a:cxn>
                <a:cxn ang="0">
                  <a:pos x="413" y="389"/>
                </a:cxn>
                <a:cxn ang="0">
                  <a:pos x="399" y="345"/>
                </a:cxn>
                <a:cxn ang="0">
                  <a:pos x="384" y="311"/>
                </a:cxn>
                <a:cxn ang="0">
                  <a:pos x="368" y="283"/>
                </a:cxn>
                <a:cxn ang="0">
                  <a:pos x="348" y="252"/>
                </a:cxn>
                <a:cxn ang="0">
                  <a:pos x="325" y="221"/>
                </a:cxn>
                <a:cxn ang="0">
                  <a:pos x="300" y="191"/>
                </a:cxn>
                <a:cxn ang="0">
                  <a:pos x="277" y="162"/>
                </a:cxn>
                <a:cxn ang="0">
                  <a:pos x="242" y="125"/>
                </a:cxn>
                <a:cxn ang="0">
                  <a:pos x="198" y="85"/>
                </a:cxn>
                <a:cxn ang="0">
                  <a:pos x="176" y="70"/>
                </a:cxn>
                <a:cxn ang="0">
                  <a:pos x="154" y="59"/>
                </a:cxn>
                <a:cxn ang="0">
                  <a:pos x="132" y="49"/>
                </a:cxn>
                <a:cxn ang="0">
                  <a:pos x="106" y="40"/>
                </a:cxn>
                <a:cxn ang="0">
                  <a:pos x="80" y="31"/>
                </a:cxn>
                <a:cxn ang="0">
                  <a:pos x="33" y="18"/>
                </a:cxn>
                <a:cxn ang="0">
                  <a:pos x="0" y="9"/>
                </a:cxn>
                <a:cxn ang="0">
                  <a:pos x="86" y="0"/>
                </a:cxn>
              </a:cxnLst>
              <a:rect l="0" t="0" r="r" b="b"/>
              <a:pathLst>
                <a:path w="617" h="480">
                  <a:moveTo>
                    <a:pt x="86" y="0"/>
                  </a:moveTo>
                  <a:lnTo>
                    <a:pt x="110" y="8"/>
                  </a:lnTo>
                  <a:lnTo>
                    <a:pt x="121" y="15"/>
                  </a:lnTo>
                  <a:lnTo>
                    <a:pt x="135" y="20"/>
                  </a:lnTo>
                  <a:lnTo>
                    <a:pt x="150" y="27"/>
                  </a:lnTo>
                  <a:lnTo>
                    <a:pt x="165" y="36"/>
                  </a:lnTo>
                  <a:lnTo>
                    <a:pt x="173" y="40"/>
                  </a:lnTo>
                  <a:lnTo>
                    <a:pt x="183" y="45"/>
                  </a:lnTo>
                  <a:lnTo>
                    <a:pt x="193" y="49"/>
                  </a:lnTo>
                  <a:lnTo>
                    <a:pt x="201" y="55"/>
                  </a:lnTo>
                  <a:lnTo>
                    <a:pt x="210" y="60"/>
                  </a:lnTo>
                  <a:lnTo>
                    <a:pt x="219" y="67"/>
                  </a:lnTo>
                  <a:lnTo>
                    <a:pt x="228" y="73"/>
                  </a:lnTo>
                  <a:lnTo>
                    <a:pt x="238" y="80"/>
                  </a:lnTo>
                  <a:lnTo>
                    <a:pt x="248" y="86"/>
                  </a:lnTo>
                  <a:lnTo>
                    <a:pt x="256" y="93"/>
                  </a:lnTo>
                  <a:lnTo>
                    <a:pt x="275" y="110"/>
                  </a:lnTo>
                  <a:lnTo>
                    <a:pt x="293" y="126"/>
                  </a:lnTo>
                  <a:lnTo>
                    <a:pt x="310" y="144"/>
                  </a:lnTo>
                  <a:lnTo>
                    <a:pt x="326" y="161"/>
                  </a:lnTo>
                  <a:lnTo>
                    <a:pt x="340" y="179"/>
                  </a:lnTo>
                  <a:lnTo>
                    <a:pt x="354" y="194"/>
                  </a:lnTo>
                  <a:lnTo>
                    <a:pt x="368" y="209"/>
                  </a:lnTo>
                  <a:lnTo>
                    <a:pt x="377" y="223"/>
                  </a:lnTo>
                  <a:lnTo>
                    <a:pt x="388" y="235"/>
                  </a:lnTo>
                  <a:lnTo>
                    <a:pt x="405" y="257"/>
                  </a:lnTo>
                  <a:lnTo>
                    <a:pt x="417" y="275"/>
                  </a:lnTo>
                  <a:lnTo>
                    <a:pt x="425" y="286"/>
                  </a:lnTo>
                  <a:lnTo>
                    <a:pt x="432" y="297"/>
                  </a:lnTo>
                  <a:lnTo>
                    <a:pt x="450" y="293"/>
                  </a:lnTo>
                  <a:lnTo>
                    <a:pt x="496" y="290"/>
                  </a:lnTo>
                  <a:lnTo>
                    <a:pt x="547" y="301"/>
                  </a:lnTo>
                  <a:lnTo>
                    <a:pt x="591" y="336"/>
                  </a:lnTo>
                  <a:lnTo>
                    <a:pt x="605" y="359"/>
                  </a:lnTo>
                  <a:lnTo>
                    <a:pt x="613" y="380"/>
                  </a:lnTo>
                  <a:lnTo>
                    <a:pt x="617" y="417"/>
                  </a:lnTo>
                  <a:lnTo>
                    <a:pt x="614" y="432"/>
                  </a:lnTo>
                  <a:lnTo>
                    <a:pt x="607" y="444"/>
                  </a:lnTo>
                  <a:lnTo>
                    <a:pt x="596" y="455"/>
                  </a:lnTo>
                  <a:lnTo>
                    <a:pt x="591" y="459"/>
                  </a:lnTo>
                  <a:lnTo>
                    <a:pt x="583" y="463"/>
                  </a:lnTo>
                  <a:lnTo>
                    <a:pt x="565" y="468"/>
                  </a:lnTo>
                  <a:lnTo>
                    <a:pt x="545" y="473"/>
                  </a:lnTo>
                  <a:lnTo>
                    <a:pt x="505" y="477"/>
                  </a:lnTo>
                  <a:lnTo>
                    <a:pt x="461" y="480"/>
                  </a:lnTo>
                  <a:lnTo>
                    <a:pt x="461" y="455"/>
                  </a:lnTo>
                  <a:lnTo>
                    <a:pt x="475" y="458"/>
                  </a:lnTo>
                  <a:lnTo>
                    <a:pt x="507" y="461"/>
                  </a:lnTo>
                  <a:lnTo>
                    <a:pt x="541" y="457"/>
                  </a:lnTo>
                  <a:lnTo>
                    <a:pt x="563" y="435"/>
                  </a:lnTo>
                  <a:lnTo>
                    <a:pt x="565" y="403"/>
                  </a:lnTo>
                  <a:lnTo>
                    <a:pt x="561" y="386"/>
                  </a:lnTo>
                  <a:lnTo>
                    <a:pt x="551" y="371"/>
                  </a:lnTo>
                  <a:lnTo>
                    <a:pt x="541" y="359"/>
                  </a:lnTo>
                  <a:lnTo>
                    <a:pt x="534" y="352"/>
                  </a:lnTo>
                  <a:lnTo>
                    <a:pt x="527" y="349"/>
                  </a:lnTo>
                  <a:lnTo>
                    <a:pt x="511" y="344"/>
                  </a:lnTo>
                  <a:lnTo>
                    <a:pt x="494" y="344"/>
                  </a:lnTo>
                  <a:lnTo>
                    <a:pt x="463" y="353"/>
                  </a:lnTo>
                  <a:lnTo>
                    <a:pt x="449" y="362"/>
                  </a:lnTo>
                  <a:lnTo>
                    <a:pt x="435" y="370"/>
                  </a:lnTo>
                  <a:lnTo>
                    <a:pt x="413" y="389"/>
                  </a:lnTo>
                  <a:lnTo>
                    <a:pt x="410" y="378"/>
                  </a:lnTo>
                  <a:lnTo>
                    <a:pt x="399" y="345"/>
                  </a:lnTo>
                  <a:lnTo>
                    <a:pt x="390" y="323"/>
                  </a:lnTo>
                  <a:lnTo>
                    <a:pt x="384" y="311"/>
                  </a:lnTo>
                  <a:lnTo>
                    <a:pt x="376" y="297"/>
                  </a:lnTo>
                  <a:lnTo>
                    <a:pt x="368" y="283"/>
                  </a:lnTo>
                  <a:lnTo>
                    <a:pt x="359" y="268"/>
                  </a:lnTo>
                  <a:lnTo>
                    <a:pt x="348" y="252"/>
                  </a:lnTo>
                  <a:lnTo>
                    <a:pt x="337" y="236"/>
                  </a:lnTo>
                  <a:lnTo>
                    <a:pt x="325" y="221"/>
                  </a:lnTo>
                  <a:lnTo>
                    <a:pt x="312" y="206"/>
                  </a:lnTo>
                  <a:lnTo>
                    <a:pt x="300" y="191"/>
                  </a:lnTo>
                  <a:lnTo>
                    <a:pt x="289" y="176"/>
                  </a:lnTo>
                  <a:lnTo>
                    <a:pt x="277" y="162"/>
                  </a:lnTo>
                  <a:lnTo>
                    <a:pt x="266" y="148"/>
                  </a:lnTo>
                  <a:lnTo>
                    <a:pt x="242" y="125"/>
                  </a:lnTo>
                  <a:lnTo>
                    <a:pt x="220" y="103"/>
                  </a:lnTo>
                  <a:lnTo>
                    <a:pt x="198" y="85"/>
                  </a:lnTo>
                  <a:lnTo>
                    <a:pt x="187" y="77"/>
                  </a:lnTo>
                  <a:lnTo>
                    <a:pt x="176" y="70"/>
                  </a:lnTo>
                  <a:lnTo>
                    <a:pt x="165" y="63"/>
                  </a:lnTo>
                  <a:lnTo>
                    <a:pt x="154" y="59"/>
                  </a:lnTo>
                  <a:lnTo>
                    <a:pt x="143" y="53"/>
                  </a:lnTo>
                  <a:lnTo>
                    <a:pt x="132" y="49"/>
                  </a:lnTo>
                  <a:lnTo>
                    <a:pt x="118" y="45"/>
                  </a:lnTo>
                  <a:lnTo>
                    <a:pt x="106" y="40"/>
                  </a:lnTo>
                  <a:lnTo>
                    <a:pt x="92" y="36"/>
                  </a:lnTo>
                  <a:lnTo>
                    <a:pt x="80" y="31"/>
                  </a:lnTo>
                  <a:lnTo>
                    <a:pt x="55" y="23"/>
                  </a:lnTo>
                  <a:lnTo>
                    <a:pt x="33" y="18"/>
                  </a:lnTo>
                  <a:lnTo>
                    <a:pt x="16" y="14"/>
                  </a:lnTo>
                  <a:lnTo>
                    <a:pt x="0" y="9"/>
                  </a:lnTo>
                  <a:lnTo>
                    <a:pt x="86" y="0"/>
                  </a:lnTo>
                  <a:lnTo>
                    <a:pt x="86" y="0"/>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302" name="Freeform 230"/>
            <p:cNvSpPr>
              <a:spLocks/>
            </p:cNvSpPr>
            <p:nvPr/>
          </p:nvSpPr>
          <p:spPr bwMode="auto">
            <a:xfrm>
              <a:off x="4530" y="2595"/>
              <a:ext cx="232" cy="132"/>
            </a:xfrm>
            <a:custGeom>
              <a:avLst/>
              <a:gdLst/>
              <a:ahLst/>
              <a:cxnLst>
                <a:cxn ang="0">
                  <a:pos x="0" y="204"/>
                </a:cxn>
                <a:cxn ang="0">
                  <a:pos x="14" y="258"/>
                </a:cxn>
                <a:cxn ang="0">
                  <a:pos x="33" y="293"/>
                </a:cxn>
                <a:cxn ang="0">
                  <a:pos x="59" y="329"/>
                </a:cxn>
                <a:cxn ang="0">
                  <a:pos x="87" y="353"/>
                </a:cxn>
                <a:cxn ang="0">
                  <a:pos x="108" y="365"/>
                </a:cxn>
                <a:cxn ang="0">
                  <a:pos x="128" y="375"/>
                </a:cxn>
                <a:cxn ang="0">
                  <a:pos x="160" y="386"/>
                </a:cxn>
                <a:cxn ang="0">
                  <a:pos x="201" y="394"/>
                </a:cxn>
                <a:cxn ang="0">
                  <a:pos x="281" y="393"/>
                </a:cxn>
                <a:cxn ang="0">
                  <a:pos x="329" y="379"/>
                </a:cxn>
                <a:cxn ang="0">
                  <a:pos x="356" y="366"/>
                </a:cxn>
                <a:cxn ang="0">
                  <a:pos x="375" y="354"/>
                </a:cxn>
                <a:cxn ang="0">
                  <a:pos x="400" y="333"/>
                </a:cxn>
                <a:cxn ang="0">
                  <a:pos x="431" y="307"/>
                </a:cxn>
                <a:cxn ang="0">
                  <a:pos x="462" y="280"/>
                </a:cxn>
                <a:cxn ang="0">
                  <a:pos x="493" y="288"/>
                </a:cxn>
                <a:cxn ang="0">
                  <a:pos x="565" y="295"/>
                </a:cxn>
                <a:cxn ang="0">
                  <a:pos x="633" y="278"/>
                </a:cxn>
                <a:cxn ang="0">
                  <a:pos x="651" y="263"/>
                </a:cxn>
                <a:cxn ang="0">
                  <a:pos x="692" y="208"/>
                </a:cxn>
                <a:cxn ang="0">
                  <a:pos x="470" y="189"/>
                </a:cxn>
                <a:cxn ang="0">
                  <a:pos x="419" y="0"/>
                </a:cxn>
                <a:cxn ang="0">
                  <a:pos x="411" y="160"/>
                </a:cxn>
                <a:cxn ang="0">
                  <a:pos x="394" y="225"/>
                </a:cxn>
                <a:cxn ang="0">
                  <a:pos x="378" y="260"/>
                </a:cxn>
                <a:cxn ang="0">
                  <a:pos x="354" y="285"/>
                </a:cxn>
                <a:cxn ang="0">
                  <a:pos x="334" y="302"/>
                </a:cxn>
                <a:cxn ang="0">
                  <a:pos x="318" y="311"/>
                </a:cxn>
                <a:cxn ang="0">
                  <a:pos x="303" y="320"/>
                </a:cxn>
                <a:cxn ang="0">
                  <a:pos x="280" y="331"/>
                </a:cxn>
                <a:cxn ang="0">
                  <a:pos x="248" y="339"/>
                </a:cxn>
                <a:cxn ang="0">
                  <a:pos x="188" y="336"/>
                </a:cxn>
                <a:cxn ang="0">
                  <a:pos x="161" y="321"/>
                </a:cxn>
                <a:cxn ang="0">
                  <a:pos x="134" y="280"/>
                </a:cxn>
                <a:cxn ang="0">
                  <a:pos x="119" y="249"/>
                </a:cxn>
                <a:cxn ang="0">
                  <a:pos x="105" y="222"/>
                </a:cxn>
                <a:cxn ang="0">
                  <a:pos x="90" y="186"/>
                </a:cxn>
                <a:cxn ang="0">
                  <a:pos x="70" y="141"/>
                </a:cxn>
                <a:cxn ang="0">
                  <a:pos x="1" y="124"/>
                </a:cxn>
              </a:cxnLst>
              <a:rect l="0" t="0" r="r" b="b"/>
              <a:pathLst>
                <a:path w="696" h="395">
                  <a:moveTo>
                    <a:pt x="1" y="124"/>
                  </a:moveTo>
                  <a:lnTo>
                    <a:pt x="0" y="204"/>
                  </a:lnTo>
                  <a:lnTo>
                    <a:pt x="7" y="240"/>
                  </a:lnTo>
                  <a:lnTo>
                    <a:pt x="14" y="258"/>
                  </a:lnTo>
                  <a:lnTo>
                    <a:pt x="22" y="277"/>
                  </a:lnTo>
                  <a:lnTo>
                    <a:pt x="33" y="293"/>
                  </a:lnTo>
                  <a:lnTo>
                    <a:pt x="44" y="313"/>
                  </a:lnTo>
                  <a:lnTo>
                    <a:pt x="59" y="329"/>
                  </a:lnTo>
                  <a:lnTo>
                    <a:pt x="79" y="346"/>
                  </a:lnTo>
                  <a:lnTo>
                    <a:pt x="87" y="353"/>
                  </a:lnTo>
                  <a:lnTo>
                    <a:pt x="98" y="359"/>
                  </a:lnTo>
                  <a:lnTo>
                    <a:pt x="108" y="365"/>
                  </a:lnTo>
                  <a:lnTo>
                    <a:pt x="119" y="370"/>
                  </a:lnTo>
                  <a:lnTo>
                    <a:pt x="128" y="375"/>
                  </a:lnTo>
                  <a:lnTo>
                    <a:pt x="139" y="379"/>
                  </a:lnTo>
                  <a:lnTo>
                    <a:pt x="160" y="386"/>
                  </a:lnTo>
                  <a:lnTo>
                    <a:pt x="182" y="391"/>
                  </a:lnTo>
                  <a:lnTo>
                    <a:pt x="201" y="394"/>
                  </a:lnTo>
                  <a:lnTo>
                    <a:pt x="243" y="395"/>
                  </a:lnTo>
                  <a:lnTo>
                    <a:pt x="281" y="393"/>
                  </a:lnTo>
                  <a:lnTo>
                    <a:pt x="316" y="384"/>
                  </a:lnTo>
                  <a:lnTo>
                    <a:pt x="329" y="379"/>
                  </a:lnTo>
                  <a:lnTo>
                    <a:pt x="343" y="373"/>
                  </a:lnTo>
                  <a:lnTo>
                    <a:pt x="356" y="366"/>
                  </a:lnTo>
                  <a:lnTo>
                    <a:pt x="365" y="361"/>
                  </a:lnTo>
                  <a:lnTo>
                    <a:pt x="375" y="354"/>
                  </a:lnTo>
                  <a:lnTo>
                    <a:pt x="383" y="347"/>
                  </a:lnTo>
                  <a:lnTo>
                    <a:pt x="400" y="333"/>
                  </a:lnTo>
                  <a:lnTo>
                    <a:pt x="416" y="320"/>
                  </a:lnTo>
                  <a:lnTo>
                    <a:pt x="431" y="307"/>
                  </a:lnTo>
                  <a:lnTo>
                    <a:pt x="452" y="288"/>
                  </a:lnTo>
                  <a:lnTo>
                    <a:pt x="462" y="280"/>
                  </a:lnTo>
                  <a:lnTo>
                    <a:pt x="477" y="285"/>
                  </a:lnTo>
                  <a:lnTo>
                    <a:pt x="493" y="288"/>
                  </a:lnTo>
                  <a:lnTo>
                    <a:pt x="515" y="292"/>
                  </a:lnTo>
                  <a:lnTo>
                    <a:pt x="565" y="295"/>
                  </a:lnTo>
                  <a:lnTo>
                    <a:pt x="613" y="287"/>
                  </a:lnTo>
                  <a:lnTo>
                    <a:pt x="633" y="278"/>
                  </a:lnTo>
                  <a:lnTo>
                    <a:pt x="641" y="270"/>
                  </a:lnTo>
                  <a:lnTo>
                    <a:pt x="651" y="263"/>
                  </a:lnTo>
                  <a:lnTo>
                    <a:pt x="675" y="233"/>
                  </a:lnTo>
                  <a:lnTo>
                    <a:pt x="692" y="208"/>
                  </a:lnTo>
                  <a:lnTo>
                    <a:pt x="696" y="196"/>
                  </a:lnTo>
                  <a:lnTo>
                    <a:pt x="470" y="189"/>
                  </a:lnTo>
                  <a:lnTo>
                    <a:pt x="487" y="93"/>
                  </a:lnTo>
                  <a:lnTo>
                    <a:pt x="419" y="0"/>
                  </a:lnTo>
                  <a:lnTo>
                    <a:pt x="416" y="113"/>
                  </a:lnTo>
                  <a:lnTo>
                    <a:pt x="411" y="160"/>
                  </a:lnTo>
                  <a:lnTo>
                    <a:pt x="401" y="204"/>
                  </a:lnTo>
                  <a:lnTo>
                    <a:pt x="394" y="225"/>
                  </a:lnTo>
                  <a:lnTo>
                    <a:pt x="386" y="244"/>
                  </a:lnTo>
                  <a:lnTo>
                    <a:pt x="378" y="260"/>
                  </a:lnTo>
                  <a:lnTo>
                    <a:pt x="367" y="273"/>
                  </a:lnTo>
                  <a:lnTo>
                    <a:pt x="354" y="285"/>
                  </a:lnTo>
                  <a:lnTo>
                    <a:pt x="340" y="296"/>
                  </a:lnTo>
                  <a:lnTo>
                    <a:pt x="334" y="302"/>
                  </a:lnTo>
                  <a:lnTo>
                    <a:pt x="327" y="306"/>
                  </a:lnTo>
                  <a:lnTo>
                    <a:pt x="318" y="311"/>
                  </a:lnTo>
                  <a:lnTo>
                    <a:pt x="312" y="315"/>
                  </a:lnTo>
                  <a:lnTo>
                    <a:pt x="303" y="320"/>
                  </a:lnTo>
                  <a:lnTo>
                    <a:pt x="296" y="324"/>
                  </a:lnTo>
                  <a:lnTo>
                    <a:pt x="280" y="331"/>
                  </a:lnTo>
                  <a:lnTo>
                    <a:pt x="263" y="335"/>
                  </a:lnTo>
                  <a:lnTo>
                    <a:pt x="248" y="339"/>
                  </a:lnTo>
                  <a:lnTo>
                    <a:pt x="216" y="342"/>
                  </a:lnTo>
                  <a:lnTo>
                    <a:pt x="188" y="336"/>
                  </a:lnTo>
                  <a:lnTo>
                    <a:pt x="175" y="329"/>
                  </a:lnTo>
                  <a:lnTo>
                    <a:pt x="161" y="321"/>
                  </a:lnTo>
                  <a:lnTo>
                    <a:pt x="141" y="295"/>
                  </a:lnTo>
                  <a:lnTo>
                    <a:pt x="134" y="280"/>
                  </a:lnTo>
                  <a:lnTo>
                    <a:pt x="126" y="265"/>
                  </a:lnTo>
                  <a:lnTo>
                    <a:pt x="119" y="249"/>
                  </a:lnTo>
                  <a:lnTo>
                    <a:pt x="112" y="236"/>
                  </a:lnTo>
                  <a:lnTo>
                    <a:pt x="105" y="222"/>
                  </a:lnTo>
                  <a:lnTo>
                    <a:pt x="99" y="209"/>
                  </a:lnTo>
                  <a:lnTo>
                    <a:pt x="90" y="186"/>
                  </a:lnTo>
                  <a:lnTo>
                    <a:pt x="76" y="153"/>
                  </a:lnTo>
                  <a:lnTo>
                    <a:pt x="70" y="141"/>
                  </a:lnTo>
                  <a:lnTo>
                    <a:pt x="1" y="124"/>
                  </a:lnTo>
                  <a:lnTo>
                    <a:pt x="1" y="124"/>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303" name="Freeform 231"/>
            <p:cNvSpPr>
              <a:spLocks/>
            </p:cNvSpPr>
            <p:nvPr/>
          </p:nvSpPr>
          <p:spPr bwMode="auto">
            <a:xfrm>
              <a:off x="4597" y="2598"/>
              <a:ext cx="48" cy="72"/>
            </a:xfrm>
            <a:custGeom>
              <a:avLst/>
              <a:gdLst/>
              <a:ahLst/>
              <a:cxnLst>
                <a:cxn ang="0">
                  <a:pos x="41" y="8"/>
                </a:cxn>
                <a:cxn ang="0">
                  <a:pos x="0" y="61"/>
                </a:cxn>
                <a:cxn ang="0">
                  <a:pos x="1" y="147"/>
                </a:cxn>
                <a:cxn ang="0">
                  <a:pos x="40" y="218"/>
                </a:cxn>
                <a:cxn ang="0">
                  <a:pos x="96" y="211"/>
                </a:cxn>
                <a:cxn ang="0">
                  <a:pos x="131" y="164"/>
                </a:cxn>
                <a:cxn ang="0">
                  <a:pos x="145" y="92"/>
                </a:cxn>
                <a:cxn ang="0">
                  <a:pos x="123" y="35"/>
                </a:cxn>
                <a:cxn ang="0">
                  <a:pos x="88" y="0"/>
                </a:cxn>
                <a:cxn ang="0">
                  <a:pos x="41" y="8"/>
                </a:cxn>
                <a:cxn ang="0">
                  <a:pos x="41" y="8"/>
                </a:cxn>
              </a:cxnLst>
              <a:rect l="0" t="0" r="r" b="b"/>
              <a:pathLst>
                <a:path w="145" h="218">
                  <a:moveTo>
                    <a:pt x="41" y="8"/>
                  </a:moveTo>
                  <a:lnTo>
                    <a:pt x="0" y="61"/>
                  </a:lnTo>
                  <a:lnTo>
                    <a:pt x="1" y="147"/>
                  </a:lnTo>
                  <a:lnTo>
                    <a:pt x="40" y="218"/>
                  </a:lnTo>
                  <a:lnTo>
                    <a:pt x="96" y="211"/>
                  </a:lnTo>
                  <a:lnTo>
                    <a:pt x="131" y="164"/>
                  </a:lnTo>
                  <a:lnTo>
                    <a:pt x="145" y="92"/>
                  </a:lnTo>
                  <a:lnTo>
                    <a:pt x="123" y="35"/>
                  </a:lnTo>
                  <a:lnTo>
                    <a:pt x="88" y="0"/>
                  </a:lnTo>
                  <a:lnTo>
                    <a:pt x="41" y="8"/>
                  </a:lnTo>
                  <a:lnTo>
                    <a:pt x="41" y="8"/>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304" name="Freeform 232"/>
            <p:cNvSpPr>
              <a:spLocks/>
            </p:cNvSpPr>
            <p:nvPr/>
          </p:nvSpPr>
          <p:spPr bwMode="auto">
            <a:xfrm>
              <a:off x="4015" y="2601"/>
              <a:ext cx="534" cy="194"/>
            </a:xfrm>
            <a:custGeom>
              <a:avLst/>
              <a:gdLst/>
              <a:ahLst/>
              <a:cxnLst>
                <a:cxn ang="0">
                  <a:pos x="2" y="303"/>
                </a:cxn>
                <a:cxn ang="0">
                  <a:pos x="13" y="369"/>
                </a:cxn>
                <a:cxn ang="0">
                  <a:pos x="28" y="410"/>
                </a:cxn>
                <a:cxn ang="0">
                  <a:pos x="51" y="451"/>
                </a:cxn>
                <a:cxn ang="0">
                  <a:pos x="84" y="490"/>
                </a:cxn>
                <a:cxn ang="0">
                  <a:pos x="112" y="510"/>
                </a:cxn>
                <a:cxn ang="0">
                  <a:pos x="130" y="521"/>
                </a:cxn>
                <a:cxn ang="0">
                  <a:pos x="157" y="537"/>
                </a:cxn>
                <a:cxn ang="0">
                  <a:pos x="182" y="546"/>
                </a:cxn>
                <a:cxn ang="0">
                  <a:pos x="206" y="557"/>
                </a:cxn>
                <a:cxn ang="0">
                  <a:pos x="231" y="565"/>
                </a:cxn>
                <a:cxn ang="0">
                  <a:pos x="275" y="575"/>
                </a:cxn>
                <a:cxn ang="0">
                  <a:pos x="355" y="581"/>
                </a:cxn>
                <a:cxn ang="0">
                  <a:pos x="423" y="567"/>
                </a:cxn>
                <a:cxn ang="0">
                  <a:pos x="454" y="554"/>
                </a:cxn>
                <a:cxn ang="0">
                  <a:pos x="481" y="539"/>
                </a:cxn>
                <a:cxn ang="0">
                  <a:pos x="502" y="526"/>
                </a:cxn>
                <a:cxn ang="0">
                  <a:pos x="531" y="502"/>
                </a:cxn>
                <a:cxn ang="0">
                  <a:pos x="568" y="465"/>
                </a:cxn>
                <a:cxn ang="0">
                  <a:pos x="592" y="437"/>
                </a:cxn>
                <a:cxn ang="0">
                  <a:pos x="1602" y="279"/>
                </a:cxn>
                <a:cxn ang="0">
                  <a:pos x="612" y="294"/>
                </a:cxn>
                <a:cxn ang="0">
                  <a:pos x="579" y="91"/>
                </a:cxn>
                <a:cxn ang="0">
                  <a:pos x="575" y="281"/>
                </a:cxn>
                <a:cxn ang="0">
                  <a:pos x="561" y="360"/>
                </a:cxn>
                <a:cxn ang="0">
                  <a:pos x="545" y="406"/>
                </a:cxn>
                <a:cxn ang="0">
                  <a:pos x="521" y="440"/>
                </a:cxn>
                <a:cxn ang="0">
                  <a:pos x="495" y="468"/>
                </a:cxn>
                <a:cxn ang="0">
                  <a:pos x="473" y="483"/>
                </a:cxn>
                <a:cxn ang="0">
                  <a:pos x="458" y="492"/>
                </a:cxn>
                <a:cxn ang="0">
                  <a:pos x="434" y="505"/>
                </a:cxn>
                <a:cxn ang="0">
                  <a:pos x="401" y="513"/>
                </a:cxn>
                <a:cxn ang="0">
                  <a:pos x="353" y="517"/>
                </a:cxn>
                <a:cxn ang="0">
                  <a:pos x="293" y="499"/>
                </a:cxn>
                <a:cxn ang="0">
                  <a:pos x="265" y="487"/>
                </a:cxn>
                <a:cxn ang="0">
                  <a:pos x="242" y="477"/>
                </a:cxn>
                <a:cxn ang="0">
                  <a:pos x="204" y="459"/>
                </a:cxn>
                <a:cxn ang="0">
                  <a:pos x="157" y="376"/>
                </a:cxn>
                <a:cxn ang="0">
                  <a:pos x="142" y="303"/>
                </a:cxn>
                <a:cxn ang="0">
                  <a:pos x="130" y="169"/>
                </a:cxn>
                <a:cxn ang="0">
                  <a:pos x="149" y="80"/>
                </a:cxn>
                <a:cxn ang="0">
                  <a:pos x="171" y="0"/>
                </a:cxn>
                <a:cxn ang="0">
                  <a:pos x="0" y="275"/>
                </a:cxn>
              </a:cxnLst>
              <a:rect l="0" t="0" r="r" b="b"/>
              <a:pathLst>
                <a:path w="1602" h="581">
                  <a:moveTo>
                    <a:pt x="0" y="275"/>
                  </a:moveTo>
                  <a:lnTo>
                    <a:pt x="2" y="303"/>
                  </a:lnTo>
                  <a:lnTo>
                    <a:pt x="5" y="333"/>
                  </a:lnTo>
                  <a:lnTo>
                    <a:pt x="13" y="369"/>
                  </a:lnTo>
                  <a:lnTo>
                    <a:pt x="20" y="389"/>
                  </a:lnTo>
                  <a:lnTo>
                    <a:pt x="28" y="410"/>
                  </a:lnTo>
                  <a:lnTo>
                    <a:pt x="38" y="431"/>
                  </a:lnTo>
                  <a:lnTo>
                    <a:pt x="51" y="451"/>
                  </a:lnTo>
                  <a:lnTo>
                    <a:pt x="67" y="470"/>
                  </a:lnTo>
                  <a:lnTo>
                    <a:pt x="84" y="490"/>
                  </a:lnTo>
                  <a:lnTo>
                    <a:pt x="106" y="506"/>
                  </a:lnTo>
                  <a:lnTo>
                    <a:pt x="112" y="510"/>
                  </a:lnTo>
                  <a:lnTo>
                    <a:pt x="118" y="514"/>
                  </a:lnTo>
                  <a:lnTo>
                    <a:pt x="130" y="521"/>
                  </a:lnTo>
                  <a:lnTo>
                    <a:pt x="144" y="528"/>
                  </a:lnTo>
                  <a:lnTo>
                    <a:pt x="157" y="537"/>
                  </a:lnTo>
                  <a:lnTo>
                    <a:pt x="170" y="542"/>
                  </a:lnTo>
                  <a:lnTo>
                    <a:pt x="182" y="546"/>
                  </a:lnTo>
                  <a:lnTo>
                    <a:pt x="195" y="552"/>
                  </a:lnTo>
                  <a:lnTo>
                    <a:pt x="206" y="557"/>
                  </a:lnTo>
                  <a:lnTo>
                    <a:pt x="218" y="560"/>
                  </a:lnTo>
                  <a:lnTo>
                    <a:pt x="231" y="565"/>
                  </a:lnTo>
                  <a:lnTo>
                    <a:pt x="253" y="571"/>
                  </a:lnTo>
                  <a:lnTo>
                    <a:pt x="275" y="575"/>
                  </a:lnTo>
                  <a:lnTo>
                    <a:pt x="317" y="581"/>
                  </a:lnTo>
                  <a:lnTo>
                    <a:pt x="355" y="581"/>
                  </a:lnTo>
                  <a:lnTo>
                    <a:pt x="392" y="575"/>
                  </a:lnTo>
                  <a:lnTo>
                    <a:pt x="423" y="567"/>
                  </a:lnTo>
                  <a:lnTo>
                    <a:pt x="440" y="561"/>
                  </a:lnTo>
                  <a:lnTo>
                    <a:pt x="454" y="554"/>
                  </a:lnTo>
                  <a:lnTo>
                    <a:pt x="468" y="548"/>
                  </a:lnTo>
                  <a:lnTo>
                    <a:pt x="481" y="539"/>
                  </a:lnTo>
                  <a:lnTo>
                    <a:pt x="495" y="530"/>
                  </a:lnTo>
                  <a:lnTo>
                    <a:pt x="502" y="526"/>
                  </a:lnTo>
                  <a:lnTo>
                    <a:pt x="507" y="521"/>
                  </a:lnTo>
                  <a:lnTo>
                    <a:pt x="531" y="502"/>
                  </a:lnTo>
                  <a:lnTo>
                    <a:pt x="552" y="483"/>
                  </a:lnTo>
                  <a:lnTo>
                    <a:pt x="568" y="465"/>
                  </a:lnTo>
                  <a:lnTo>
                    <a:pt x="581" y="451"/>
                  </a:lnTo>
                  <a:lnTo>
                    <a:pt x="592" y="437"/>
                  </a:lnTo>
                  <a:lnTo>
                    <a:pt x="1180" y="307"/>
                  </a:lnTo>
                  <a:lnTo>
                    <a:pt x="1602" y="279"/>
                  </a:lnTo>
                  <a:lnTo>
                    <a:pt x="1595" y="192"/>
                  </a:lnTo>
                  <a:lnTo>
                    <a:pt x="612" y="294"/>
                  </a:lnTo>
                  <a:lnTo>
                    <a:pt x="619" y="165"/>
                  </a:lnTo>
                  <a:lnTo>
                    <a:pt x="579" y="91"/>
                  </a:lnTo>
                  <a:lnTo>
                    <a:pt x="579" y="224"/>
                  </a:lnTo>
                  <a:lnTo>
                    <a:pt x="575" y="281"/>
                  </a:lnTo>
                  <a:lnTo>
                    <a:pt x="567" y="336"/>
                  </a:lnTo>
                  <a:lnTo>
                    <a:pt x="561" y="360"/>
                  </a:lnTo>
                  <a:lnTo>
                    <a:pt x="554" y="385"/>
                  </a:lnTo>
                  <a:lnTo>
                    <a:pt x="545" y="406"/>
                  </a:lnTo>
                  <a:lnTo>
                    <a:pt x="534" y="424"/>
                  </a:lnTo>
                  <a:lnTo>
                    <a:pt x="521" y="440"/>
                  </a:lnTo>
                  <a:lnTo>
                    <a:pt x="509" y="454"/>
                  </a:lnTo>
                  <a:lnTo>
                    <a:pt x="495" y="468"/>
                  </a:lnTo>
                  <a:lnTo>
                    <a:pt x="481" y="479"/>
                  </a:lnTo>
                  <a:lnTo>
                    <a:pt x="473" y="483"/>
                  </a:lnTo>
                  <a:lnTo>
                    <a:pt x="466" y="488"/>
                  </a:lnTo>
                  <a:lnTo>
                    <a:pt x="458" y="492"/>
                  </a:lnTo>
                  <a:lnTo>
                    <a:pt x="450" y="497"/>
                  </a:lnTo>
                  <a:lnTo>
                    <a:pt x="434" y="505"/>
                  </a:lnTo>
                  <a:lnTo>
                    <a:pt x="418" y="510"/>
                  </a:lnTo>
                  <a:lnTo>
                    <a:pt x="401" y="513"/>
                  </a:lnTo>
                  <a:lnTo>
                    <a:pt x="386" y="516"/>
                  </a:lnTo>
                  <a:lnTo>
                    <a:pt x="353" y="517"/>
                  </a:lnTo>
                  <a:lnTo>
                    <a:pt x="321" y="512"/>
                  </a:lnTo>
                  <a:lnTo>
                    <a:pt x="293" y="499"/>
                  </a:lnTo>
                  <a:lnTo>
                    <a:pt x="277" y="494"/>
                  </a:lnTo>
                  <a:lnTo>
                    <a:pt x="265" y="487"/>
                  </a:lnTo>
                  <a:lnTo>
                    <a:pt x="251" y="483"/>
                  </a:lnTo>
                  <a:lnTo>
                    <a:pt x="242" y="477"/>
                  </a:lnTo>
                  <a:lnTo>
                    <a:pt x="221" y="468"/>
                  </a:lnTo>
                  <a:lnTo>
                    <a:pt x="204" y="459"/>
                  </a:lnTo>
                  <a:lnTo>
                    <a:pt x="178" y="429"/>
                  </a:lnTo>
                  <a:lnTo>
                    <a:pt x="157" y="376"/>
                  </a:lnTo>
                  <a:lnTo>
                    <a:pt x="149" y="340"/>
                  </a:lnTo>
                  <a:lnTo>
                    <a:pt x="142" y="303"/>
                  </a:lnTo>
                  <a:lnTo>
                    <a:pt x="133" y="231"/>
                  </a:lnTo>
                  <a:lnTo>
                    <a:pt x="130" y="169"/>
                  </a:lnTo>
                  <a:lnTo>
                    <a:pt x="137" y="121"/>
                  </a:lnTo>
                  <a:lnTo>
                    <a:pt x="149" y="80"/>
                  </a:lnTo>
                  <a:lnTo>
                    <a:pt x="160" y="41"/>
                  </a:lnTo>
                  <a:lnTo>
                    <a:pt x="171" y="0"/>
                  </a:lnTo>
                  <a:lnTo>
                    <a:pt x="69" y="117"/>
                  </a:lnTo>
                  <a:lnTo>
                    <a:pt x="0" y="275"/>
                  </a:lnTo>
                  <a:lnTo>
                    <a:pt x="0" y="275"/>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305" name="Freeform 233"/>
            <p:cNvSpPr>
              <a:spLocks/>
            </p:cNvSpPr>
            <p:nvPr/>
          </p:nvSpPr>
          <p:spPr bwMode="auto">
            <a:xfrm>
              <a:off x="4097" y="2630"/>
              <a:ext cx="83" cy="113"/>
            </a:xfrm>
            <a:custGeom>
              <a:avLst/>
              <a:gdLst/>
              <a:ahLst/>
              <a:cxnLst>
                <a:cxn ang="0">
                  <a:pos x="4" y="124"/>
                </a:cxn>
                <a:cxn ang="0">
                  <a:pos x="36" y="40"/>
                </a:cxn>
                <a:cxn ang="0">
                  <a:pos x="100" y="0"/>
                </a:cxn>
                <a:cxn ang="0">
                  <a:pos x="183" y="1"/>
                </a:cxn>
                <a:cxn ang="0">
                  <a:pos x="233" y="59"/>
                </a:cxn>
                <a:cxn ang="0">
                  <a:pos x="249" y="135"/>
                </a:cxn>
                <a:cxn ang="0">
                  <a:pos x="238" y="234"/>
                </a:cxn>
                <a:cxn ang="0">
                  <a:pos x="188" y="305"/>
                </a:cxn>
                <a:cxn ang="0">
                  <a:pos x="126" y="337"/>
                </a:cxn>
                <a:cxn ang="0">
                  <a:pos x="62" y="318"/>
                </a:cxn>
                <a:cxn ang="0">
                  <a:pos x="19" y="264"/>
                </a:cxn>
                <a:cxn ang="0">
                  <a:pos x="0" y="180"/>
                </a:cxn>
                <a:cxn ang="0">
                  <a:pos x="4" y="124"/>
                </a:cxn>
                <a:cxn ang="0">
                  <a:pos x="4" y="124"/>
                </a:cxn>
              </a:cxnLst>
              <a:rect l="0" t="0" r="r" b="b"/>
              <a:pathLst>
                <a:path w="249" h="337">
                  <a:moveTo>
                    <a:pt x="4" y="124"/>
                  </a:moveTo>
                  <a:lnTo>
                    <a:pt x="36" y="40"/>
                  </a:lnTo>
                  <a:lnTo>
                    <a:pt x="100" y="0"/>
                  </a:lnTo>
                  <a:lnTo>
                    <a:pt x="183" y="1"/>
                  </a:lnTo>
                  <a:lnTo>
                    <a:pt x="233" y="59"/>
                  </a:lnTo>
                  <a:lnTo>
                    <a:pt x="249" y="135"/>
                  </a:lnTo>
                  <a:lnTo>
                    <a:pt x="238" y="234"/>
                  </a:lnTo>
                  <a:lnTo>
                    <a:pt x="188" y="305"/>
                  </a:lnTo>
                  <a:lnTo>
                    <a:pt x="126" y="337"/>
                  </a:lnTo>
                  <a:lnTo>
                    <a:pt x="62" y="318"/>
                  </a:lnTo>
                  <a:lnTo>
                    <a:pt x="19" y="264"/>
                  </a:lnTo>
                  <a:lnTo>
                    <a:pt x="0" y="180"/>
                  </a:lnTo>
                  <a:lnTo>
                    <a:pt x="4" y="124"/>
                  </a:lnTo>
                  <a:lnTo>
                    <a:pt x="4" y="124"/>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sp>
          <p:nvSpPr>
            <p:cNvPr id="3306" name="Freeform 234"/>
            <p:cNvSpPr>
              <a:spLocks/>
            </p:cNvSpPr>
            <p:nvPr/>
          </p:nvSpPr>
          <p:spPr bwMode="auto">
            <a:xfrm>
              <a:off x="3648" y="2728"/>
              <a:ext cx="443" cy="100"/>
            </a:xfrm>
            <a:custGeom>
              <a:avLst/>
              <a:gdLst/>
              <a:ahLst/>
              <a:cxnLst>
                <a:cxn ang="0">
                  <a:pos x="1141" y="0"/>
                </a:cxn>
                <a:cxn ang="0">
                  <a:pos x="606" y="49"/>
                </a:cxn>
                <a:cxn ang="0">
                  <a:pos x="0" y="193"/>
                </a:cxn>
                <a:cxn ang="0">
                  <a:pos x="433" y="155"/>
                </a:cxn>
                <a:cxn ang="0">
                  <a:pos x="134" y="270"/>
                </a:cxn>
                <a:cxn ang="0">
                  <a:pos x="718" y="175"/>
                </a:cxn>
                <a:cxn ang="0">
                  <a:pos x="444" y="299"/>
                </a:cxn>
                <a:cxn ang="0">
                  <a:pos x="945" y="199"/>
                </a:cxn>
                <a:cxn ang="0">
                  <a:pos x="810" y="278"/>
                </a:cxn>
                <a:cxn ang="0">
                  <a:pos x="1330" y="160"/>
                </a:cxn>
                <a:cxn ang="0">
                  <a:pos x="1141" y="0"/>
                </a:cxn>
                <a:cxn ang="0">
                  <a:pos x="1141" y="0"/>
                </a:cxn>
              </a:cxnLst>
              <a:rect l="0" t="0" r="r" b="b"/>
              <a:pathLst>
                <a:path w="1330" h="299">
                  <a:moveTo>
                    <a:pt x="1141" y="0"/>
                  </a:moveTo>
                  <a:lnTo>
                    <a:pt x="606" y="49"/>
                  </a:lnTo>
                  <a:lnTo>
                    <a:pt x="0" y="193"/>
                  </a:lnTo>
                  <a:lnTo>
                    <a:pt x="433" y="155"/>
                  </a:lnTo>
                  <a:lnTo>
                    <a:pt x="134" y="270"/>
                  </a:lnTo>
                  <a:lnTo>
                    <a:pt x="718" y="175"/>
                  </a:lnTo>
                  <a:lnTo>
                    <a:pt x="444" y="299"/>
                  </a:lnTo>
                  <a:lnTo>
                    <a:pt x="945" y="199"/>
                  </a:lnTo>
                  <a:lnTo>
                    <a:pt x="810" y="278"/>
                  </a:lnTo>
                  <a:lnTo>
                    <a:pt x="1330" y="160"/>
                  </a:lnTo>
                  <a:lnTo>
                    <a:pt x="1141" y="0"/>
                  </a:lnTo>
                  <a:lnTo>
                    <a:pt x="1141" y="0"/>
                  </a:lnTo>
                  <a:close/>
                </a:path>
              </a:pathLst>
            </a:custGeom>
            <a:solidFill>
              <a:srgbClr val="8DA888"/>
            </a:solidFill>
            <a:ln w="9525">
              <a:solidFill>
                <a:schemeClr val="accent2"/>
              </a:solidFill>
              <a:round/>
              <a:headEnd/>
              <a:tailEnd/>
            </a:ln>
          </p:spPr>
          <p:txBody>
            <a:bodyPr>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a:t>Array</a:t>
            </a:r>
            <a:r>
              <a:rPr lang="en-US" dirty="0" smtClean="0"/>
              <a:t>-Based </a:t>
            </a:r>
            <a:r>
              <a:rPr lang="en-US" dirty="0"/>
              <a:t>Queue</a:t>
            </a:r>
          </a:p>
        </p:txBody>
      </p:sp>
      <p:sp>
        <p:nvSpPr>
          <p:cNvPr id="40963" name="Rectangle 3" descr="Rectangle: Click to edit Master text styles&#10;Second level&#10;Third level&#10;Fourth level&#10;Fifth level"/>
          <p:cNvSpPr>
            <a:spLocks noGrp="1" noChangeArrowheads="1"/>
          </p:cNvSpPr>
          <p:nvPr>
            <p:ph sz="half" idx="1"/>
          </p:nvPr>
        </p:nvSpPr>
        <p:spPr>
          <a:xfrm>
            <a:off x="838200" y="970071"/>
            <a:ext cx="7467600" cy="1905000"/>
          </a:xfrm>
        </p:spPr>
        <p:txBody>
          <a:bodyPr/>
          <a:lstStyle/>
          <a:p>
            <a:pPr>
              <a:lnSpc>
                <a:spcPct val="90000"/>
              </a:lnSpc>
            </a:pPr>
            <a:r>
              <a:rPr lang="en-US" sz="2400" dirty="0"/>
              <a:t>Use an array of size </a:t>
            </a:r>
            <a:r>
              <a:rPr lang="en-US" sz="2400" b="1" i="1" dirty="0">
                <a:latin typeface="Times New Roman" charset="0"/>
              </a:rPr>
              <a:t>N</a:t>
            </a:r>
            <a:r>
              <a:rPr lang="en-US" sz="2400" dirty="0"/>
              <a:t> in a circular fashion</a:t>
            </a:r>
          </a:p>
          <a:p>
            <a:pPr>
              <a:lnSpc>
                <a:spcPct val="90000"/>
              </a:lnSpc>
            </a:pPr>
            <a:r>
              <a:rPr lang="en-US" sz="2400" dirty="0"/>
              <a:t>Two variables keep track of the front and rear</a:t>
            </a:r>
          </a:p>
          <a:p>
            <a:pPr lvl="1">
              <a:lnSpc>
                <a:spcPct val="90000"/>
              </a:lnSpc>
              <a:buFont typeface="Times New Roman" charset="0"/>
              <a:buNone/>
            </a:pPr>
            <a:r>
              <a:rPr lang="en-US" sz="2000" b="1" i="1" dirty="0" err="1">
                <a:latin typeface="Times New Roman" charset="0"/>
              </a:rPr>
              <a:t>f</a:t>
            </a:r>
            <a:r>
              <a:rPr lang="en-US" sz="2000" dirty="0"/>
              <a:t> 	index of the front element</a:t>
            </a:r>
          </a:p>
          <a:p>
            <a:pPr lvl="1">
              <a:lnSpc>
                <a:spcPct val="90000"/>
              </a:lnSpc>
              <a:buFont typeface="Wingdings" charset="2"/>
              <a:buNone/>
            </a:pPr>
            <a:r>
              <a:rPr lang="en-US" sz="2000" b="1" i="1" dirty="0" err="1">
                <a:latin typeface="Times New Roman" charset="0"/>
              </a:rPr>
              <a:t>r</a:t>
            </a:r>
            <a:r>
              <a:rPr lang="en-US" sz="2000" dirty="0"/>
              <a:t>	index immediately past the rear element</a:t>
            </a:r>
          </a:p>
          <a:p>
            <a:pPr>
              <a:lnSpc>
                <a:spcPct val="90000"/>
              </a:lnSpc>
            </a:pPr>
            <a:r>
              <a:rPr lang="en-US" sz="2400" dirty="0"/>
              <a:t>Array location </a:t>
            </a:r>
            <a:r>
              <a:rPr lang="en-US" sz="2400" b="1" i="1" dirty="0" err="1">
                <a:latin typeface="Times New Roman" charset="0"/>
              </a:rPr>
              <a:t>r</a:t>
            </a:r>
            <a:r>
              <a:rPr lang="en-US" sz="2400" dirty="0"/>
              <a:t> is kept empty</a:t>
            </a:r>
          </a:p>
        </p:txBody>
      </p:sp>
      <p:grpSp>
        <p:nvGrpSpPr>
          <p:cNvPr id="2" name="Group 128"/>
          <p:cNvGrpSpPr>
            <a:grpSpLocks/>
          </p:cNvGrpSpPr>
          <p:nvPr/>
        </p:nvGrpSpPr>
        <p:grpSpPr bwMode="auto">
          <a:xfrm>
            <a:off x="1524000" y="4122738"/>
            <a:ext cx="5638800" cy="754062"/>
            <a:chOff x="960" y="2597"/>
            <a:chExt cx="3552" cy="475"/>
          </a:xfrm>
        </p:grpSpPr>
        <p:sp>
          <p:nvSpPr>
            <p:cNvPr id="41018" name="Rectangle 58"/>
            <p:cNvSpPr>
              <a:spLocks noChangeArrowheads="1"/>
            </p:cNvSpPr>
            <p:nvPr/>
          </p:nvSpPr>
          <p:spPr bwMode="auto">
            <a:xfrm>
              <a:off x="960" y="2597"/>
              <a:ext cx="187"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Q</a:t>
              </a:r>
              <a:endParaRPr lang="en-US" b="1">
                <a:solidFill>
                  <a:schemeClr val="accent2"/>
                </a:solidFill>
              </a:endParaRPr>
            </a:p>
          </p:txBody>
        </p:sp>
        <p:sp>
          <p:nvSpPr>
            <p:cNvPr id="41019" name="Rectangle 59"/>
            <p:cNvSpPr>
              <a:spLocks noChangeArrowheads="1"/>
            </p:cNvSpPr>
            <p:nvPr/>
          </p:nvSpPr>
          <p:spPr bwMode="auto">
            <a:xfrm>
              <a:off x="1296" y="2842"/>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0</a:t>
              </a:r>
              <a:endParaRPr lang="en-US">
                <a:solidFill>
                  <a:schemeClr val="accent2"/>
                </a:solidFill>
              </a:endParaRPr>
            </a:p>
          </p:txBody>
        </p:sp>
        <p:sp>
          <p:nvSpPr>
            <p:cNvPr id="41020" name="Rectangle 60"/>
            <p:cNvSpPr>
              <a:spLocks noChangeArrowheads="1"/>
            </p:cNvSpPr>
            <p:nvPr/>
          </p:nvSpPr>
          <p:spPr bwMode="auto">
            <a:xfrm>
              <a:off x="1488" y="2842"/>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1</a:t>
              </a:r>
              <a:endParaRPr lang="en-US">
                <a:solidFill>
                  <a:schemeClr val="accent2"/>
                </a:solidFill>
              </a:endParaRPr>
            </a:p>
          </p:txBody>
        </p:sp>
        <p:sp>
          <p:nvSpPr>
            <p:cNvPr id="41021" name="Rectangle 61"/>
            <p:cNvSpPr>
              <a:spLocks noChangeArrowheads="1"/>
            </p:cNvSpPr>
            <p:nvPr/>
          </p:nvSpPr>
          <p:spPr bwMode="auto">
            <a:xfrm>
              <a:off x="1680" y="2842"/>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2</a:t>
              </a:r>
              <a:endParaRPr lang="en-US">
                <a:solidFill>
                  <a:schemeClr val="accent2"/>
                </a:solidFill>
              </a:endParaRPr>
            </a:p>
          </p:txBody>
        </p:sp>
        <p:sp>
          <p:nvSpPr>
            <p:cNvPr id="41025" name="Rectangle 65"/>
            <p:cNvSpPr>
              <a:spLocks noChangeArrowheads="1"/>
            </p:cNvSpPr>
            <p:nvPr/>
          </p:nvSpPr>
          <p:spPr bwMode="auto">
            <a:xfrm>
              <a:off x="3936" y="2842"/>
              <a:ext cx="178"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r</a:t>
              </a:r>
              <a:endParaRPr lang="en-US" b="1">
                <a:solidFill>
                  <a:schemeClr val="accent2"/>
                </a:solidFill>
              </a:endParaRPr>
            </a:p>
          </p:txBody>
        </p:sp>
        <p:sp>
          <p:nvSpPr>
            <p:cNvPr id="41040" name="Rectangle 80"/>
            <p:cNvSpPr>
              <a:spLocks noChangeArrowheads="1"/>
            </p:cNvSpPr>
            <p:nvPr/>
          </p:nvSpPr>
          <p:spPr bwMode="auto">
            <a:xfrm>
              <a:off x="2016" y="2842"/>
              <a:ext cx="178"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f</a:t>
              </a:r>
              <a:endParaRPr lang="en-US" b="1">
                <a:solidFill>
                  <a:schemeClr val="accent2"/>
                </a:solidFill>
              </a:endParaRPr>
            </a:p>
          </p:txBody>
        </p:sp>
        <p:sp>
          <p:nvSpPr>
            <p:cNvPr id="41042" name="Rectangle 82"/>
            <p:cNvSpPr>
              <a:spLocks noChangeArrowheads="1"/>
            </p:cNvSpPr>
            <p:nvPr/>
          </p:nvSpPr>
          <p:spPr bwMode="auto">
            <a:xfrm>
              <a:off x="1248"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pPr algn="ctr"/>
              <a:endParaRPr lang="en-US"/>
            </a:p>
          </p:txBody>
        </p:sp>
        <p:sp>
          <p:nvSpPr>
            <p:cNvPr id="41043" name="Rectangle 83"/>
            <p:cNvSpPr>
              <a:spLocks noChangeArrowheads="1"/>
            </p:cNvSpPr>
            <p:nvPr/>
          </p:nvSpPr>
          <p:spPr bwMode="auto">
            <a:xfrm>
              <a:off x="1440"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44" name="Rectangle 84"/>
            <p:cNvSpPr>
              <a:spLocks noChangeArrowheads="1"/>
            </p:cNvSpPr>
            <p:nvPr/>
          </p:nvSpPr>
          <p:spPr bwMode="auto">
            <a:xfrm>
              <a:off x="1632"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45" name="Rectangle 85"/>
            <p:cNvSpPr>
              <a:spLocks noChangeArrowheads="1"/>
            </p:cNvSpPr>
            <p:nvPr/>
          </p:nvSpPr>
          <p:spPr bwMode="auto">
            <a:xfrm>
              <a:off x="1824"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46" name="Rectangle 86"/>
            <p:cNvSpPr>
              <a:spLocks noChangeArrowheads="1"/>
            </p:cNvSpPr>
            <p:nvPr/>
          </p:nvSpPr>
          <p:spPr bwMode="auto">
            <a:xfrm>
              <a:off x="2016"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47" name="Rectangle 87"/>
            <p:cNvSpPr>
              <a:spLocks noChangeArrowheads="1"/>
            </p:cNvSpPr>
            <p:nvPr/>
          </p:nvSpPr>
          <p:spPr bwMode="auto">
            <a:xfrm>
              <a:off x="2208"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48" name="Rectangle 88"/>
            <p:cNvSpPr>
              <a:spLocks noChangeArrowheads="1"/>
            </p:cNvSpPr>
            <p:nvPr/>
          </p:nvSpPr>
          <p:spPr bwMode="auto">
            <a:xfrm>
              <a:off x="2400"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49" name="Rectangle 89"/>
            <p:cNvSpPr>
              <a:spLocks noChangeArrowheads="1"/>
            </p:cNvSpPr>
            <p:nvPr/>
          </p:nvSpPr>
          <p:spPr bwMode="auto">
            <a:xfrm>
              <a:off x="2592"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50" name="Rectangle 90"/>
            <p:cNvSpPr>
              <a:spLocks noChangeArrowheads="1"/>
            </p:cNvSpPr>
            <p:nvPr/>
          </p:nvSpPr>
          <p:spPr bwMode="auto">
            <a:xfrm>
              <a:off x="2784"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51" name="Rectangle 91"/>
            <p:cNvSpPr>
              <a:spLocks noChangeArrowheads="1"/>
            </p:cNvSpPr>
            <p:nvPr/>
          </p:nvSpPr>
          <p:spPr bwMode="auto">
            <a:xfrm>
              <a:off x="2976"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52" name="Rectangle 92"/>
            <p:cNvSpPr>
              <a:spLocks noChangeArrowheads="1"/>
            </p:cNvSpPr>
            <p:nvPr/>
          </p:nvSpPr>
          <p:spPr bwMode="auto">
            <a:xfrm>
              <a:off x="3168"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53" name="Rectangle 93"/>
            <p:cNvSpPr>
              <a:spLocks noChangeArrowheads="1"/>
            </p:cNvSpPr>
            <p:nvPr/>
          </p:nvSpPr>
          <p:spPr bwMode="auto">
            <a:xfrm>
              <a:off x="3360"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54" name="Rectangle 94"/>
            <p:cNvSpPr>
              <a:spLocks noChangeArrowheads="1"/>
            </p:cNvSpPr>
            <p:nvPr/>
          </p:nvSpPr>
          <p:spPr bwMode="auto">
            <a:xfrm>
              <a:off x="3552"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55" name="Rectangle 95"/>
            <p:cNvSpPr>
              <a:spLocks noChangeArrowheads="1"/>
            </p:cNvSpPr>
            <p:nvPr/>
          </p:nvSpPr>
          <p:spPr bwMode="auto">
            <a:xfrm>
              <a:off x="3744"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56" name="Rectangle 96"/>
            <p:cNvSpPr>
              <a:spLocks noChangeArrowheads="1"/>
            </p:cNvSpPr>
            <p:nvPr/>
          </p:nvSpPr>
          <p:spPr bwMode="auto">
            <a:xfrm>
              <a:off x="3936"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57" name="Rectangle 97"/>
            <p:cNvSpPr>
              <a:spLocks noChangeArrowheads="1"/>
            </p:cNvSpPr>
            <p:nvPr/>
          </p:nvSpPr>
          <p:spPr bwMode="auto">
            <a:xfrm>
              <a:off x="4128"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58" name="Rectangle 98"/>
            <p:cNvSpPr>
              <a:spLocks noChangeArrowheads="1"/>
            </p:cNvSpPr>
            <p:nvPr/>
          </p:nvSpPr>
          <p:spPr bwMode="auto">
            <a:xfrm>
              <a:off x="4320"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grpSp>
      <p:sp>
        <p:nvSpPr>
          <p:cNvPr id="41059" name="Text Box 99"/>
          <p:cNvSpPr txBox="1">
            <a:spLocks noChangeArrowheads="1"/>
          </p:cNvSpPr>
          <p:nvPr/>
        </p:nvSpPr>
        <p:spPr bwMode="auto">
          <a:xfrm>
            <a:off x="2860675" y="3665538"/>
            <a:ext cx="2967038" cy="457200"/>
          </a:xfrm>
          <a:prstGeom prst="rect">
            <a:avLst/>
          </a:prstGeom>
          <a:noFill/>
          <a:ln w="9525">
            <a:noFill/>
            <a:miter lim="800000"/>
            <a:headEnd/>
            <a:tailEnd/>
          </a:ln>
          <a:effectLst/>
        </p:spPr>
        <p:txBody>
          <a:bodyPr wrap="none">
            <a:prstTxWarp prst="textNoShape">
              <a:avLst/>
            </a:prstTxWarp>
            <a:spAutoFit/>
          </a:bodyPr>
          <a:lstStyle/>
          <a:p>
            <a:pPr algn="ctr"/>
            <a:r>
              <a:rPr lang="en-US"/>
              <a:t>normal configuration</a:t>
            </a:r>
          </a:p>
        </p:txBody>
      </p:sp>
      <p:grpSp>
        <p:nvGrpSpPr>
          <p:cNvPr id="3" name="Group 126"/>
          <p:cNvGrpSpPr>
            <a:grpSpLocks/>
          </p:cNvGrpSpPr>
          <p:nvPr/>
        </p:nvGrpSpPr>
        <p:grpSpPr bwMode="auto">
          <a:xfrm>
            <a:off x="1524000" y="5570538"/>
            <a:ext cx="5638800" cy="754062"/>
            <a:chOff x="960" y="3360"/>
            <a:chExt cx="3552" cy="475"/>
          </a:xfrm>
        </p:grpSpPr>
        <p:sp>
          <p:nvSpPr>
            <p:cNvPr id="41062" name="Rectangle 102"/>
            <p:cNvSpPr>
              <a:spLocks noChangeArrowheads="1"/>
            </p:cNvSpPr>
            <p:nvPr/>
          </p:nvSpPr>
          <p:spPr bwMode="auto">
            <a:xfrm>
              <a:off x="960" y="3360"/>
              <a:ext cx="187"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Q</a:t>
              </a:r>
              <a:endParaRPr lang="en-US" b="1">
                <a:solidFill>
                  <a:schemeClr val="accent2"/>
                </a:solidFill>
              </a:endParaRPr>
            </a:p>
          </p:txBody>
        </p:sp>
        <p:sp>
          <p:nvSpPr>
            <p:cNvPr id="41063" name="Rectangle 103"/>
            <p:cNvSpPr>
              <a:spLocks noChangeArrowheads="1"/>
            </p:cNvSpPr>
            <p:nvPr/>
          </p:nvSpPr>
          <p:spPr bwMode="auto">
            <a:xfrm>
              <a:off x="1296" y="3605"/>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0</a:t>
              </a:r>
              <a:endParaRPr lang="en-US">
                <a:solidFill>
                  <a:schemeClr val="accent2"/>
                </a:solidFill>
              </a:endParaRPr>
            </a:p>
          </p:txBody>
        </p:sp>
        <p:sp>
          <p:nvSpPr>
            <p:cNvPr id="41064" name="Rectangle 104"/>
            <p:cNvSpPr>
              <a:spLocks noChangeArrowheads="1"/>
            </p:cNvSpPr>
            <p:nvPr/>
          </p:nvSpPr>
          <p:spPr bwMode="auto">
            <a:xfrm>
              <a:off x="1488" y="3605"/>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1</a:t>
              </a:r>
              <a:endParaRPr lang="en-US">
                <a:solidFill>
                  <a:schemeClr val="accent2"/>
                </a:solidFill>
              </a:endParaRPr>
            </a:p>
          </p:txBody>
        </p:sp>
        <p:sp>
          <p:nvSpPr>
            <p:cNvPr id="41065" name="Rectangle 105"/>
            <p:cNvSpPr>
              <a:spLocks noChangeArrowheads="1"/>
            </p:cNvSpPr>
            <p:nvPr/>
          </p:nvSpPr>
          <p:spPr bwMode="auto">
            <a:xfrm>
              <a:off x="1680" y="3605"/>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2</a:t>
              </a:r>
              <a:endParaRPr lang="en-US">
                <a:solidFill>
                  <a:schemeClr val="accent2"/>
                </a:solidFill>
              </a:endParaRPr>
            </a:p>
          </p:txBody>
        </p:sp>
        <p:sp>
          <p:nvSpPr>
            <p:cNvPr id="41066" name="Rectangle 106"/>
            <p:cNvSpPr>
              <a:spLocks noChangeArrowheads="1"/>
            </p:cNvSpPr>
            <p:nvPr/>
          </p:nvSpPr>
          <p:spPr bwMode="auto">
            <a:xfrm>
              <a:off x="3360" y="3605"/>
              <a:ext cx="178"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f</a:t>
              </a:r>
              <a:endParaRPr lang="en-US" b="1">
                <a:solidFill>
                  <a:schemeClr val="accent2"/>
                </a:solidFill>
              </a:endParaRPr>
            </a:p>
          </p:txBody>
        </p:sp>
        <p:sp>
          <p:nvSpPr>
            <p:cNvPr id="41067" name="Rectangle 107"/>
            <p:cNvSpPr>
              <a:spLocks noChangeArrowheads="1"/>
            </p:cNvSpPr>
            <p:nvPr/>
          </p:nvSpPr>
          <p:spPr bwMode="auto">
            <a:xfrm>
              <a:off x="2016" y="3605"/>
              <a:ext cx="178"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r</a:t>
              </a:r>
              <a:endParaRPr lang="en-US" b="1">
                <a:solidFill>
                  <a:schemeClr val="accent2"/>
                </a:solidFill>
              </a:endParaRPr>
            </a:p>
          </p:txBody>
        </p:sp>
        <p:sp>
          <p:nvSpPr>
            <p:cNvPr id="41068" name="Rectangle 108"/>
            <p:cNvSpPr>
              <a:spLocks noChangeArrowheads="1"/>
            </p:cNvSpPr>
            <p:nvPr/>
          </p:nvSpPr>
          <p:spPr bwMode="auto">
            <a:xfrm>
              <a:off x="1248"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pPr algn="ctr"/>
              <a:endParaRPr lang="en-US"/>
            </a:p>
          </p:txBody>
        </p:sp>
        <p:sp>
          <p:nvSpPr>
            <p:cNvPr id="41069" name="Rectangle 109"/>
            <p:cNvSpPr>
              <a:spLocks noChangeArrowheads="1"/>
            </p:cNvSpPr>
            <p:nvPr/>
          </p:nvSpPr>
          <p:spPr bwMode="auto">
            <a:xfrm>
              <a:off x="1440"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70" name="Rectangle 110"/>
            <p:cNvSpPr>
              <a:spLocks noChangeArrowheads="1"/>
            </p:cNvSpPr>
            <p:nvPr/>
          </p:nvSpPr>
          <p:spPr bwMode="auto">
            <a:xfrm>
              <a:off x="1632"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71" name="Rectangle 111"/>
            <p:cNvSpPr>
              <a:spLocks noChangeArrowheads="1"/>
            </p:cNvSpPr>
            <p:nvPr/>
          </p:nvSpPr>
          <p:spPr bwMode="auto">
            <a:xfrm>
              <a:off x="1824"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72" name="Rectangle 112"/>
            <p:cNvSpPr>
              <a:spLocks noChangeArrowheads="1"/>
            </p:cNvSpPr>
            <p:nvPr/>
          </p:nvSpPr>
          <p:spPr bwMode="auto">
            <a:xfrm>
              <a:off x="2016"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73" name="Rectangle 113"/>
            <p:cNvSpPr>
              <a:spLocks noChangeArrowheads="1"/>
            </p:cNvSpPr>
            <p:nvPr/>
          </p:nvSpPr>
          <p:spPr bwMode="auto">
            <a:xfrm>
              <a:off x="2208"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74" name="Rectangle 114"/>
            <p:cNvSpPr>
              <a:spLocks noChangeArrowheads="1"/>
            </p:cNvSpPr>
            <p:nvPr/>
          </p:nvSpPr>
          <p:spPr bwMode="auto">
            <a:xfrm>
              <a:off x="2400"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75" name="Rectangle 115"/>
            <p:cNvSpPr>
              <a:spLocks noChangeArrowheads="1"/>
            </p:cNvSpPr>
            <p:nvPr/>
          </p:nvSpPr>
          <p:spPr bwMode="auto">
            <a:xfrm>
              <a:off x="2592"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76" name="Rectangle 116"/>
            <p:cNvSpPr>
              <a:spLocks noChangeArrowheads="1"/>
            </p:cNvSpPr>
            <p:nvPr/>
          </p:nvSpPr>
          <p:spPr bwMode="auto">
            <a:xfrm>
              <a:off x="2784"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77" name="Rectangle 117"/>
            <p:cNvSpPr>
              <a:spLocks noChangeArrowheads="1"/>
            </p:cNvSpPr>
            <p:nvPr/>
          </p:nvSpPr>
          <p:spPr bwMode="auto">
            <a:xfrm>
              <a:off x="2976"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78" name="Rectangle 118"/>
            <p:cNvSpPr>
              <a:spLocks noChangeArrowheads="1"/>
            </p:cNvSpPr>
            <p:nvPr/>
          </p:nvSpPr>
          <p:spPr bwMode="auto">
            <a:xfrm>
              <a:off x="3168"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79" name="Rectangle 119"/>
            <p:cNvSpPr>
              <a:spLocks noChangeArrowheads="1"/>
            </p:cNvSpPr>
            <p:nvPr/>
          </p:nvSpPr>
          <p:spPr bwMode="auto">
            <a:xfrm>
              <a:off x="3360"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80" name="Rectangle 120"/>
            <p:cNvSpPr>
              <a:spLocks noChangeArrowheads="1"/>
            </p:cNvSpPr>
            <p:nvPr/>
          </p:nvSpPr>
          <p:spPr bwMode="auto">
            <a:xfrm>
              <a:off x="3552"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81" name="Rectangle 121"/>
            <p:cNvSpPr>
              <a:spLocks noChangeArrowheads="1"/>
            </p:cNvSpPr>
            <p:nvPr/>
          </p:nvSpPr>
          <p:spPr bwMode="auto">
            <a:xfrm>
              <a:off x="3744"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82" name="Rectangle 122"/>
            <p:cNvSpPr>
              <a:spLocks noChangeArrowheads="1"/>
            </p:cNvSpPr>
            <p:nvPr/>
          </p:nvSpPr>
          <p:spPr bwMode="auto">
            <a:xfrm>
              <a:off x="3936"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83" name="Rectangle 123"/>
            <p:cNvSpPr>
              <a:spLocks noChangeArrowheads="1"/>
            </p:cNvSpPr>
            <p:nvPr/>
          </p:nvSpPr>
          <p:spPr bwMode="auto">
            <a:xfrm>
              <a:off x="4128"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41084" name="Rectangle 124"/>
            <p:cNvSpPr>
              <a:spLocks noChangeArrowheads="1"/>
            </p:cNvSpPr>
            <p:nvPr/>
          </p:nvSpPr>
          <p:spPr bwMode="auto">
            <a:xfrm>
              <a:off x="4320"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grpSp>
      <p:sp>
        <p:nvSpPr>
          <p:cNvPr id="41085" name="Text Box 125"/>
          <p:cNvSpPr txBox="1">
            <a:spLocks noChangeArrowheads="1"/>
          </p:cNvSpPr>
          <p:nvPr/>
        </p:nvSpPr>
        <p:spPr bwMode="auto">
          <a:xfrm>
            <a:off x="2217738" y="5113338"/>
            <a:ext cx="4252912" cy="457200"/>
          </a:xfrm>
          <a:prstGeom prst="rect">
            <a:avLst/>
          </a:prstGeom>
          <a:noFill/>
          <a:ln w="9525">
            <a:noFill/>
            <a:miter lim="800000"/>
            <a:headEnd/>
            <a:tailEnd/>
          </a:ln>
          <a:effectLst/>
        </p:spPr>
        <p:txBody>
          <a:bodyPr wrap="none">
            <a:prstTxWarp prst="textNoShape">
              <a:avLst/>
            </a:prstTxWarp>
            <a:spAutoFit/>
          </a:bodyPr>
          <a:lstStyle/>
          <a:p>
            <a:pPr algn="ctr"/>
            <a:r>
              <a:rPr lang="en-US"/>
              <a:t>wrapped-around configuration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39626"/>
          </a:xfrm>
        </p:spPr>
        <p:txBody>
          <a:bodyPr/>
          <a:lstStyle/>
          <a:p>
            <a:r>
              <a:rPr lang="en-US" dirty="0" smtClean="0"/>
              <a:t>Data Structures So Far</a:t>
            </a:r>
            <a:endParaRPr lang="en-US" dirty="0"/>
          </a:p>
        </p:txBody>
      </p:sp>
      <p:sp>
        <p:nvSpPr>
          <p:cNvPr id="3" name="Content Placeholder 2"/>
          <p:cNvSpPr>
            <a:spLocks noGrp="1"/>
          </p:cNvSpPr>
          <p:nvPr>
            <p:ph idx="1"/>
          </p:nvPr>
        </p:nvSpPr>
        <p:spPr>
          <a:xfrm>
            <a:off x="457200" y="925434"/>
            <a:ext cx="4359254" cy="5437154"/>
          </a:xfrm>
        </p:spPr>
        <p:txBody>
          <a:bodyPr/>
          <a:lstStyle/>
          <a:p>
            <a:r>
              <a:rPr lang="en-US" sz="2000" dirty="0" smtClean="0"/>
              <a:t>Array List</a:t>
            </a:r>
          </a:p>
          <a:p>
            <a:pPr lvl="1"/>
            <a:r>
              <a:rPr lang="en-US" sz="1600" dirty="0"/>
              <a:t>(</a:t>
            </a:r>
            <a:r>
              <a:rPr lang="en-US" sz="1600" dirty="0" smtClean="0"/>
              <a:t>Extendable) Array</a:t>
            </a:r>
          </a:p>
          <a:p>
            <a:r>
              <a:rPr lang="en-US" sz="2000" dirty="0" smtClean="0"/>
              <a:t>Node List</a:t>
            </a:r>
          </a:p>
          <a:p>
            <a:pPr lvl="1"/>
            <a:r>
              <a:rPr lang="en-US" sz="1600" dirty="0" smtClean="0"/>
              <a:t>Singly or Doubly Linked List</a:t>
            </a:r>
          </a:p>
          <a:p>
            <a:r>
              <a:rPr lang="en-US" sz="2000" dirty="0" smtClean="0"/>
              <a:t>Stack</a:t>
            </a:r>
          </a:p>
          <a:p>
            <a:pPr lvl="1"/>
            <a:r>
              <a:rPr lang="en-US" sz="1600" dirty="0" smtClean="0"/>
              <a:t>Array</a:t>
            </a:r>
          </a:p>
          <a:p>
            <a:pPr lvl="1"/>
            <a:r>
              <a:rPr lang="en-US" sz="1600" dirty="0" smtClean="0"/>
              <a:t>Singly Linked List</a:t>
            </a:r>
          </a:p>
          <a:p>
            <a:r>
              <a:rPr lang="en-US" sz="2000" dirty="0"/>
              <a:t>Queue</a:t>
            </a:r>
          </a:p>
          <a:p>
            <a:pPr lvl="1"/>
            <a:r>
              <a:rPr lang="en-US" sz="1600" dirty="0"/>
              <a:t>Array</a:t>
            </a:r>
          </a:p>
          <a:p>
            <a:pPr lvl="1"/>
            <a:r>
              <a:rPr lang="en-US" sz="1600" dirty="0"/>
              <a:t>Singly or Doubly Linked </a:t>
            </a:r>
            <a:r>
              <a:rPr lang="en-US" sz="1600" dirty="0" smtClean="0"/>
              <a:t>List</a:t>
            </a:r>
            <a:endParaRPr lang="en-US" sz="1600" dirty="0"/>
          </a:p>
        </p:txBody>
      </p:sp>
      <p:sp>
        <p:nvSpPr>
          <p:cNvPr id="5" name="Content Placeholder 2"/>
          <p:cNvSpPr txBox="1">
            <a:spLocks/>
          </p:cNvSpPr>
          <p:nvPr/>
        </p:nvSpPr>
        <p:spPr bwMode="auto">
          <a:xfrm>
            <a:off x="4507346" y="925434"/>
            <a:ext cx="4636653" cy="54371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50000"/>
              </a:spcBef>
              <a:spcAft>
                <a:spcPct val="0"/>
              </a:spcAft>
              <a:buClr>
                <a:schemeClr val="tx2"/>
              </a:buClr>
              <a:buFont typeface="Wingdings" charset="2"/>
              <a:buChar char="Ø"/>
              <a:defRPr sz="2400">
                <a:solidFill>
                  <a:schemeClr val="tx1"/>
                </a:solidFill>
                <a:latin typeface="+mn-lt"/>
                <a:ea typeface="+mn-ea"/>
                <a:cs typeface="+mn-cs"/>
              </a:defRPr>
            </a:lvl1pPr>
            <a:lvl2pPr marL="742950" indent="-285750" algn="l" rtl="0" eaLnBrk="1" fontAlgn="base" hangingPunct="1">
              <a:spcBef>
                <a:spcPct val="50000"/>
              </a:spcBef>
              <a:spcAft>
                <a:spcPct val="0"/>
              </a:spcAft>
              <a:buClr>
                <a:schemeClr val="accent2"/>
              </a:buClr>
              <a:buFont typeface="Wingdings" charset="2"/>
              <a:buChar char="q"/>
              <a:defRPr sz="2000">
                <a:solidFill>
                  <a:schemeClr val="tx1"/>
                </a:solidFill>
                <a:latin typeface="+mn-lt"/>
                <a:ea typeface="ＭＳ Ｐゴシック" pitchFamily="-110" charset="-128"/>
              </a:defRPr>
            </a:lvl2pPr>
            <a:lvl3pPr marL="1143000" indent="-228600" algn="l" rtl="0" eaLnBrk="1" fontAlgn="base" hangingPunct="1">
              <a:spcBef>
                <a:spcPct val="50000"/>
              </a:spcBef>
              <a:spcAft>
                <a:spcPct val="0"/>
              </a:spcAft>
              <a:buClr>
                <a:schemeClr val="accent3"/>
              </a:buClr>
              <a:buFont typeface="Wingdings" charset="2"/>
              <a:buChar char="²"/>
              <a:defRPr sz="1800">
                <a:solidFill>
                  <a:schemeClr val="tx1"/>
                </a:solidFill>
                <a:latin typeface="+mn-lt"/>
                <a:ea typeface="ＭＳ Ｐゴシック" pitchFamily="-110" charset="-128"/>
              </a:defRPr>
            </a:lvl3pPr>
            <a:lvl4pPr marL="1600200" indent="-228600" algn="l" rtl="0" eaLnBrk="1" fontAlgn="base" hangingPunct="1">
              <a:spcBef>
                <a:spcPct val="50000"/>
              </a:spcBef>
              <a:spcAft>
                <a:spcPct val="0"/>
              </a:spcAft>
              <a:buClr>
                <a:srgbClr val="FF00FF"/>
              </a:buClr>
              <a:buFont typeface="Wingdings" charset="2"/>
              <a:buChar char="v"/>
              <a:defRPr sz="1600">
                <a:solidFill>
                  <a:schemeClr val="tx1"/>
                </a:solidFill>
                <a:latin typeface="+mn-lt"/>
                <a:ea typeface="ＭＳ Ｐゴシック" pitchFamily="-110" charset="-128"/>
              </a:defRPr>
            </a:lvl4pPr>
            <a:lvl5pPr marL="2057400" indent="-228600" algn="l" rtl="0" eaLnBrk="1" fontAlgn="base" hangingPunct="1">
              <a:spcBef>
                <a:spcPct val="50000"/>
              </a:spcBef>
              <a:spcAft>
                <a:spcPct val="0"/>
              </a:spcAft>
              <a:buFont typeface="Arial"/>
              <a:buChar char="•"/>
              <a:defRPr sz="1400">
                <a:solidFill>
                  <a:schemeClr val="tx1"/>
                </a:solidFill>
                <a:latin typeface="+mn-lt"/>
                <a:ea typeface="ＭＳ Ｐゴシック" pitchFamily="-110" charset="-128"/>
              </a:defRPr>
            </a:lvl5pPr>
            <a:lvl6pPr marL="25146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6pPr>
            <a:lvl7pPr marL="29718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7pPr>
            <a:lvl8pPr marL="34290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8pPr>
            <a:lvl9pPr marL="3886200" indent="-228600" algn="l" rtl="0" eaLnBrk="1" fontAlgn="base" hangingPunct="1">
              <a:spcBef>
                <a:spcPct val="50000"/>
              </a:spcBef>
              <a:spcAft>
                <a:spcPct val="0"/>
              </a:spcAft>
              <a:buChar char="»"/>
              <a:defRPr sz="1400">
                <a:solidFill>
                  <a:schemeClr val="tx1"/>
                </a:solidFill>
                <a:latin typeface="+mn-lt"/>
                <a:ea typeface="ＭＳ Ｐゴシック" pitchFamily="-110" charset="-128"/>
              </a:defRPr>
            </a:lvl9pPr>
          </a:lstStyle>
          <a:p>
            <a:r>
              <a:rPr lang="en-US" sz="2000" dirty="0" smtClean="0"/>
              <a:t>Priority Queue</a:t>
            </a:r>
          </a:p>
          <a:p>
            <a:pPr lvl="1"/>
            <a:r>
              <a:rPr lang="en-US" sz="1600" dirty="0" smtClean="0"/>
              <a:t>Unsorted doubly-linked list</a:t>
            </a:r>
          </a:p>
          <a:p>
            <a:pPr lvl="1"/>
            <a:r>
              <a:rPr lang="en-US" sz="1600" dirty="0" smtClean="0"/>
              <a:t>Sorted doubly-linked list</a:t>
            </a:r>
          </a:p>
          <a:p>
            <a:pPr lvl="1"/>
            <a:r>
              <a:rPr lang="en-US" sz="1600" dirty="0" smtClean="0"/>
              <a:t>Heap (array-based)</a:t>
            </a:r>
          </a:p>
          <a:p>
            <a:r>
              <a:rPr lang="en-US" sz="2000" dirty="0" smtClean="0"/>
              <a:t>Adaptable Priority Queue</a:t>
            </a:r>
          </a:p>
          <a:p>
            <a:pPr lvl="1"/>
            <a:r>
              <a:rPr lang="en-US" sz="1600" dirty="0" smtClean="0"/>
              <a:t>Sorted doubly-linked list with location-aware entries</a:t>
            </a:r>
          </a:p>
          <a:p>
            <a:pPr lvl="1"/>
            <a:r>
              <a:rPr lang="en-US" sz="1600" dirty="0" smtClean="0"/>
              <a:t>Heap with location-aware entries</a:t>
            </a:r>
          </a:p>
          <a:p>
            <a:r>
              <a:rPr lang="en-US" sz="2000" dirty="0" smtClean="0"/>
              <a:t>Tree</a:t>
            </a:r>
          </a:p>
          <a:p>
            <a:pPr lvl="1"/>
            <a:r>
              <a:rPr lang="en-US" sz="1600" dirty="0" smtClean="0"/>
              <a:t>Linked Structure</a:t>
            </a:r>
          </a:p>
          <a:p>
            <a:r>
              <a:rPr lang="en-US" sz="2000" dirty="0" smtClean="0"/>
              <a:t>Binary Tree</a:t>
            </a:r>
          </a:p>
          <a:p>
            <a:pPr lvl="1"/>
            <a:r>
              <a:rPr lang="en-US" sz="1600" dirty="0" smtClean="0"/>
              <a:t>Linked Structure</a:t>
            </a:r>
          </a:p>
          <a:p>
            <a:pPr lvl="1"/>
            <a:r>
              <a:rPr lang="en-US" sz="1600" dirty="0" smtClean="0"/>
              <a:t>Array</a:t>
            </a:r>
          </a:p>
        </p:txBody>
      </p:sp>
    </p:spTree>
    <p:extLst>
      <p:ext uri="{BB962C8B-B14F-4D97-AF65-F5344CB8AC3E}">
        <p14:creationId xmlns:p14="http://schemas.microsoft.com/office/powerpoint/2010/main" val="16967490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Queue Operations</a:t>
            </a:r>
          </a:p>
        </p:txBody>
      </p:sp>
      <p:sp>
        <p:nvSpPr>
          <p:cNvPr id="60419" name="Rectangle 3" descr="Rectangle: Click to edit Master text styles&#10;Second level&#10;Third level&#10;Fourth level&#10;Fifth level"/>
          <p:cNvSpPr>
            <a:spLocks noGrp="1" noChangeArrowheads="1"/>
          </p:cNvSpPr>
          <p:nvPr>
            <p:ph idx="1"/>
          </p:nvPr>
        </p:nvSpPr>
        <p:spPr>
          <a:xfrm>
            <a:off x="838200" y="1676400"/>
            <a:ext cx="3352800" cy="1905000"/>
          </a:xfrm>
        </p:spPr>
        <p:txBody>
          <a:bodyPr/>
          <a:lstStyle/>
          <a:p>
            <a:r>
              <a:rPr lang="en-US" sz="2800"/>
              <a:t>We use the modulo operator (remainder of division)</a:t>
            </a:r>
          </a:p>
        </p:txBody>
      </p:sp>
      <p:sp>
        <p:nvSpPr>
          <p:cNvPr id="60420" name="Text Box 4"/>
          <p:cNvSpPr txBox="1">
            <a:spLocks noChangeArrowheads="1"/>
          </p:cNvSpPr>
          <p:nvPr/>
        </p:nvSpPr>
        <p:spPr bwMode="auto">
          <a:xfrm>
            <a:off x="4343400" y="1676400"/>
            <a:ext cx="4419600" cy="1927225"/>
          </a:xfrm>
          <a:prstGeom prst="rect">
            <a:avLst/>
          </a:prstGeom>
          <a:noFill/>
          <a:ln w="9525">
            <a:solidFill>
              <a:schemeClr val="accent2"/>
            </a:solidFill>
            <a:miter lim="800000"/>
            <a:headEnd/>
            <a:tailEnd/>
          </a:ln>
          <a:effectLst/>
        </p:spPr>
        <p:txBody>
          <a:bodyPr>
            <a:prstTxWarp prst="textNoShape">
              <a:avLst/>
            </a:prstTxWarp>
            <a:spAutoFit/>
          </a:bodyPr>
          <a:lstStyle/>
          <a:p>
            <a:pPr defTabSz="228600"/>
            <a:r>
              <a:rPr lang="en-US" b="1">
                <a:solidFill>
                  <a:srgbClr val="000000"/>
                </a:solidFill>
                <a:latin typeface="Times New Roman" charset="0"/>
              </a:rPr>
              <a:t>Algorithm</a:t>
            </a:r>
            <a:r>
              <a:rPr lang="en-US">
                <a:latin typeface="Times New Roman" charset="0"/>
              </a:rPr>
              <a:t> </a:t>
            </a:r>
            <a:r>
              <a:rPr lang="en-US" b="1" i="1">
                <a:solidFill>
                  <a:schemeClr val="tx2"/>
                </a:solidFill>
                <a:latin typeface="Times New Roman" charset="0"/>
              </a:rPr>
              <a:t>size</a:t>
            </a:r>
            <a:r>
              <a:rPr lang="en-US">
                <a:solidFill>
                  <a:schemeClr val="tx2"/>
                </a:solidFill>
                <a:latin typeface="Times New Roman" charset="0"/>
              </a:rPr>
              <a:t>()</a:t>
            </a:r>
          </a:p>
          <a:p>
            <a:pPr defTabSz="228600"/>
            <a:r>
              <a:rPr lang="en-US">
                <a:solidFill>
                  <a:schemeClr val="accent2"/>
                </a:solidFill>
                <a:latin typeface="Times New Roman" charset="0"/>
              </a:rPr>
              <a:t>	</a:t>
            </a:r>
            <a:r>
              <a:rPr lang="en-US" b="1">
                <a:solidFill>
                  <a:srgbClr val="000000"/>
                </a:solidFill>
                <a:latin typeface="Times New Roman" charset="0"/>
                <a:sym typeface="Symbol" charset="2"/>
              </a:rPr>
              <a:t>return</a:t>
            </a:r>
            <a:r>
              <a:rPr lang="en-US">
                <a:latin typeface="Times New Roman" charset="0"/>
                <a:sym typeface="Symbol" charset="2"/>
              </a:rPr>
              <a:t> </a:t>
            </a:r>
            <a:r>
              <a:rPr lang="en-US">
                <a:solidFill>
                  <a:schemeClr val="accent2"/>
                </a:solidFill>
                <a:latin typeface="Times New Roman" charset="0"/>
                <a:sym typeface="Symbol" charset="2"/>
              </a:rPr>
              <a:t>(</a:t>
            </a:r>
            <a:r>
              <a:rPr lang="en-US" b="1" i="1">
                <a:solidFill>
                  <a:schemeClr val="accent2"/>
                </a:solidFill>
                <a:latin typeface="Times New Roman" charset="0"/>
                <a:sym typeface="Symbol" charset="2"/>
              </a:rPr>
              <a:t>N</a:t>
            </a:r>
            <a:r>
              <a:rPr lang="en-US">
                <a:solidFill>
                  <a:schemeClr val="accent2"/>
                </a:solidFill>
                <a:latin typeface="Times New Roman" charset="0"/>
                <a:sym typeface="Symbol" charset="2"/>
              </a:rPr>
              <a:t> </a:t>
            </a:r>
            <a:r>
              <a:rPr lang="en-US">
                <a:solidFill>
                  <a:schemeClr val="accent2"/>
                </a:solidFill>
                <a:latin typeface="Symbol" charset="2"/>
                <a:sym typeface="Symbol" charset="2"/>
              </a:rPr>
              <a:t>-</a:t>
            </a:r>
            <a:r>
              <a:rPr lang="en-US">
                <a:latin typeface="Times New Roman" charset="0"/>
                <a:sym typeface="Symbol" charset="2"/>
              </a:rPr>
              <a:t> </a:t>
            </a:r>
            <a:r>
              <a:rPr lang="en-US" b="1" i="1">
                <a:solidFill>
                  <a:schemeClr val="accent2"/>
                </a:solidFill>
                <a:latin typeface="Times New Roman" charset="0"/>
                <a:sym typeface="Symbol" charset="2"/>
              </a:rPr>
              <a:t>f</a:t>
            </a:r>
            <a:r>
              <a:rPr lang="en-US">
                <a:solidFill>
                  <a:schemeClr val="accent2"/>
                </a:solidFill>
                <a:latin typeface="Times New Roman" charset="0"/>
                <a:sym typeface="Symbol" charset="2"/>
              </a:rPr>
              <a:t> +</a:t>
            </a:r>
            <a:r>
              <a:rPr lang="en-US">
                <a:solidFill>
                  <a:schemeClr val="tx2"/>
                </a:solidFill>
                <a:latin typeface="Times New Roman" charset="0"/>
                <a:sym typeface="Symbol" charset="2"/>
              </a:rPr>
              <a:t> </a:t>
            </a:r>
            <a:r>
              <a:rPr lang="en-US" b="1" i="1">
                <a:solidFill>
                  <a:schemeClr val="accent2"/>
                </a:solidFill>
                <a:latin typeface="Times New Roman" charset="0"/>
                <a:sym typeface="Symbol" charset="2"/>
              </a:rPr>
              <a:t>r</a:t>
            </a:r>
            <a:r>
              <a:rPr lang="en-US">
                <a:solidFill>
                  <a:schemeClr val="accent2"/>
                </a:solidFill>
                <a:latin typeface="Times New Roman" charset="0"/>
                <a:sym typeface="Symbol" charset="2"/>
              </a:rPr>
              <a:t>) mod </a:t>
            </a:r>
            <a:r>
              <a:rPr lang="en-US" b="1" i="1">
                <a:solidFill>
                  <a:schemeClr val="accent2"/>
                </a:solidFill>
                <a:latin typeface="Times New Roman" charset="0"/>
                <a:sym typeface="Symbol" charset="2"/>
              </a:rPr>
              <a:t>N</a:t>
            </a:r>
            <a:endParaRPr lang="en-US">
              <a:solidFill>
                <a:schemeClr val="accent2"/>
              </a:solidFill>
              <a:latin typeface="Times New Roman" charset="0"/>
              <a:sym typeface="Symbol" charset="2"/>
            </a:endParaRPr>
          </a:p>
          <a:p>
            <a:pPr defTabSz="228600"/>
            <a:endParaRPr lang="en-US" b="1">
              <a:solidFill>
                <a:schemeClr val="tx2"/>
              </a:solidFill>
              <a:latin typeface="Times New Roman" charset="0"/>
            </a:endParaRPr>
          </a:p>
          <a:p>
            <a:pPr defTabSz="228600"/>
            <a:r>
              <a:rPr lang="en-US" b="1">
                <a:solidFill>
                  <a:srgbClr val="000000"/>
                </a:solidFill>
                <a:latin typeface="Times New Roman" charset="0"/>
              </a:rPr>
              <a:t>Algorithm</a:t>
            </a:r>
            <a:r>
              <a:rPr lang="en-US">
                <a:latin typeface="Times New Roman" charset="0"/>
              </a:rPr>
              <a:t> </a:t>
            </a:r>
            <a:r>
              <a:rPr lang="en-US" b="1" i="1">
                <a:solidFill>
                  <a:schemeClr val="tx2"/>
                </a:solidFill>
                <a:latin typeface="Times New Roman" charset="0"/>
              </a:rPr>
              <a:t>isEmpty</a:t>
            </a:r>
            <a:r>
              <a:rPr lang="en-US">
                <a:solidFill>
                  <a:schemeClr val="tx2"/>
                </a:solidFill>
                <a:latin typeface="Times New Roman" charset="0"/>
              </a:rPr>
              <a:t>()</a:t>
            </a:r>
          </a:p>
          <a:p>
            <a:pPr defTabSz="228600"/>
            <a:r>
              <a:rPr lang="en-US">
                <a:solidFill>
                  <a:schemeClr val="accent2"/>
                </a:solidFill>
                <a:latin typeface="Times New Roman" charset="0"/>
              </a:rPr>
              <a:t>	</a:t>
            </a:r>
            <a:r>
              <a:rPr lang="en-US" b="1">
                <a:solidFill>
                  <a:srgbClr val="000000"/>
                </a:solidFill>
                <a:latin typeface="Times New Roman" charset="0"/>
                <a:sym typeface="Symbol" charset="2"/>
              </a:rPr>
              <a:t>return</a:t>
            </a:r>
            <a:r>
              <a:rPr lang="en-US">
                <a:latin typeface="Times New Roman" charset="0"/>
                <a:sym typeface="Symbol" charset="2"/>
              </a:rPr>
              <a:t> </a:t>
            </a:r>
            <a:r>
              <a:rPr lang="en-US">
                <a:solidFill>
                  <a:schemeClr val="accent2"/>
                </a:solidFill>
                <a:latin typeface="Times New Roman" charset="0"/>
                <a:sym typeface="Symbol" charset="2"/>
              </a:rPr>
              <a:t>(</a:t>
            </a:r>
            <a:r>
              <a:rPr lang="en-US" b="1" i="1">
                <a:solidFill>
                  <a:schemeClr val="accent2"/>
                </a:solidFill>
                <a:latin typeface="Times New Roman" charset="0"/>
                <a:sym typeface="Symbol" charset="2"/>
              </a:rPr>
              <a:t>f</a:t>
            </a:r>
            <a:r>
              <a:rPr lang="en-US">
                <a:solidFill>
                  <a:schemeClr val="accent2"/>
                </a:solidFill>
                <a:latin typeface="Times New Roman" charset="0"/>
                <a:sym typeface="Symbol" charset="2"/>
              </a:rPr>
              <a:t> </a:t>
            </a:r>
            <a:r>
              <a:rPr lang="en-US">
                <a:solidFill>
                  <a:schemeClr val="accent2"/>
                </a:solidFill>
                <a:latin typeface="Symbol" charset="2"/>
                <a:sym typeface="Symbol" charset="2"/>
              </a:rPr>
              <a:t>=</a:t>
            </a:r>
            <a:r>
              <a:rPr lang="en-US">
                <a:latin typeface="Times New Roman" charset="0"/>
                <a:sym typeface="Symbol" charset="2"/>
              </a:rPr>
              <a:t> </a:t>
            </a:r>
            <a:r>
              <a:rPr lang="en-US" b="1" i="1">
                <a:solidFill>
                  <a:schemeClr val="accent2"/>
                </a:solidFill>
                <a:latin typeface="Times New Roman" charset="0"/>
                <a:sym typeface="Symbol" charset="2"/>
              </a:rPr>
              <a:t>r</a:t>
            </a:r>
            <a:r>
              <a:rPr lang="en-US">
                <a:solidFill>
                  <a:schemeClr val="accent2"/>
                </a:solidFill>
                <a:latin typeface="Times New Roman" charset="0"/>
                <a:sym typeface="Symbol" charset="2"/>
              </a:rPr>
              <a:t>)</a:t>
            </a:r>
          </a:p>
        </p:txBody>
      </p:sp>
      <p:grpSp>
        <p:nvGrpSpPr>
          <p:cNvPr id="2" name="Group 5"/>
          <p:cNvGrpSpPr>
            <a:grpSpLocks/>
          </p:cNvGrpSpPr>
          <p:nvPr/>
        </p:nvGrpSpPr>
        <p:grpSpPr bwMode="auto">
          <a:xfrm>
            <a:off x="1524000" y="4198938"/>
            <a:ext cx="5638800" cy="754062"/>
            <a:chOff x="960" y="2597"/>
            <a:chExt cx="3552" cy="475"/>
          </a:xfrm>
        </p:grpSpPr>
        <p:sp>
          <p:nvSpPr>
            <p:cNvPr id="60422" name="Rectangle 6"/>
            <p:cNvSpPr>
              <a:spLocks noChangeArrowheads="1"/>
            </p:cNvSpPr>
            <p:nvPr/>
          </p:nvSpPr>
          <p:spPr bwMode="auto">
            <a:xfrm>
              <a:off x="960" y="2597"/>
              <a:ext cx="187"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Q</a:t>
              </a:r>
              <a:endParaRPr lang="en-US" b="1">
                <a:solidFill>
                  <a:schemeClr val="accent2"/>
                </a:solidFill>
              </a:endParaRPr>
            </a:p>
          </p:txBody>
        </p:sp>
        <p:sp>
          <p:nvSpPr>
            <p:cNvPr id="60423" name="Rectangle 7"/>
            <p:cNvSpPr>
              <a:spLocks noChangeArrowheads="1"/>
            </p:cNvSpPr>
            <p:nvPr/>
          </p:nvSpPr>
          <p:spPr bwMode="auto">
            <a:xfrm>
              <a:off x="1296" y="2842"/>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0</a:t>
              </a:r>
              <a:endParaRPr lang="en-US">
                <a:solidFill>
                  <a:schemeClr val="accent2"/>
                </a:solidFill>
              </a:endParaRPr>
            </a:p>
          </p:txBody>
        </p:sp>
        <p:sp>
          <p:nvSpPr>
            <p:cNvPr id="60424" name="Rectangle 8"/>
            <p:cNvSpPr>
              <a:spLocks noChangeArrowheads="1"/>
            </p:cNvSpPr>
            <p:nvPr/>
          </p:nvSpPr>
          <p:spPr bwMode="auto">
            <a:xfrm>
              <a:off x="1488" y="2842"/>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1</a:t>
              </a:r>
              <a:endParaRPr lang="en-US">
                <a:solidFill>
                  <a:schemeClr val="accent2"/>
                </a:solidFill>
              </a:endParaRPr>
            </a:p>
          </p:txBody>
        </p:sp>
        <p:sp>
          <p:nvSpPr>
            <p:cNvPr id="60425" name="Rectangle 9"/>
            <p:cNvSpPr>
              <a:spLocks noChangeArrowheads="1"/>
            </p:cNvSpPr>
            <p:nvPr/>
          </p:nvSpPr>
          <p:spPr bwMode="auto">
            <a:xfrm>
              <a:off x="1680" y="2842"/>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2</a:t>
              </a:r>
              <a:endParaRPr lang="en-US">
                <a:solidFill>
                  <a:schemeClr val="accent2"/>
                </a:solidFill>
              </a:endParaRPr>
            </a:p>
          </p:txBody>
        </p:sp>
        <p:sp>
          <p:nvSpPr>
            <p:cNvPr id="60426" name="Rectangle 10"/>
            <p:cNvSpPr>
              <a:spLocks noChangeArrowheads="1"/>
            </p:cNvSpPr>
            <p:nvPr/>
          </p:nvSpPr>
          <p:spPr bwMode="auto">
            <a:xfrm>
              <a:off x="3936" y="2842"/>
              <a:ext cx="178"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r</a:t>
              </a:r>
              <a:endParaRPr lang="en-US" b="1">
                <a:solidFill>
                  <a:schemeClr val="accent2"/>
                </a:solidFill>
              </a:endParaRPr>
            </a:p>
          </p:txBody>
        </p:sp>
        <p:sp>
          <p:nvSpPr>
            <p:cNvPr id="60427" name="Rectangle 11"/>
            <p:cNvSpPr>
              <a:spLocks noChangeArrowheads="1"/>
            </p:cNvSpPr>
            <p:nvPr/>
          </p:nvSpPr>
          <p:spPr bwMode="auto">
            <a:xfrm>
              <a:off x="2016" y="2842"/>
              <a:ext cx="178"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f</a:t>
              </a:r>
              <a:endParaRPr lang="en-US" b="1">
                <a:solidFill>
                  <a:schemeClr val="accent2"/>
                </a:solidFill>
              </a:endParaRPr>
            </a:p>
          </p:txBody>
        </p:sp>
        <p:sp>
          <p:nvSpPr>
            <p:cNvPr id="60428" name="Rectangle 12"/>
            <p:cNvSpPr>
              <a:spLocks noChangeArrowheads="1"/>
            </p:cNvSpPr>
            <p:nvPr/>
          </p:nvSpPr>
          <p:spPr bwMode="auto">
            <a:xfrm>
              <a:off x="1248"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pPr algn="ctr"/>
              <a:endParaRPr lang="en-US"/>
            </a:p>
          </p:txBody>
        </p:sp>
        <p:sp>
          <p:nvSpPr>
            <p:cNvPr id="60429" name="Rectangle 13"/>
            <p:cNvSpPr>
              <a:spLocks noChangeArrowheads="1"/>
            </p:cNvSpPr>
            <p:nvPr/>
          </p:nvSpPr>
          <p:spPr bwMode="auto">
            <a:xfrm>
              <a:off x="1440"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30" name="Rectangle 14"/>
            <p:cNvSpPr>
              <a:spLocks noChangeArrowheads="1"/>
            </p:cNvSpPr>
            <p:nvPr/>
          </p:nvSpPr>
          <p:spPr bwMode="auto">
            <a:xfrm>
              <a:off x="1632"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31" name="Rectangle 15"/>
            <p:cNvSpPr>
              <a:spLocks noChangeArrowheads="1"/>
            </p:cNvSpPr>
            <p:nvPr/>
          </p:nvSpPr>
          <p:spPr bwMode="auto">
            <a:xfrm>
              <a:off x="1824"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32" name="Rectangle 16"/>
            <p:cNvSpPr>
              <a:spLocks noChangeArrowheads="1"/>
            </p:cNvSpPr>
            <p:nvPr/>
          </p:nvSpPr>
          <p:spPr bwMode="auto">
            <a:xfrm>
              <a:off x="2016"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33" name="Rectangle 17"/>
            <p:cNvSpPr>
              <a:spLocks noChangeArrowheads="1"/>
            </p:cNvSpPr>
            <p:nvPr/>
          </p:nvSpPr>
          <p:spPr bwMode="auto">
            <a:xfrm>
              <a:off x="2208"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34" name="Rectangle 18"/>
            <p:cNvSpPr>
              <a:spLocks noChangeArrowheads="1"/>
            </p:cNvSpPr>
            <p:nvPr/>
          </p:nvSpPr>
          <p:spPr bwMode="auto">
            <a:xfrm>
              <a:off x="2400"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35" name="Rectangle 19"/>
            <p:cNvSpPr>
              <a:spLocks noChangeArrowheads="1"/>
            </p:cNvSpPr>
            <p:nvPr/>
          </p:nvSpPr>
          <p:spPr bwMode="auto">
            <a:xfrm>
              <a:off x="2592"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36" name="Rectangle 20"/>
            <p:cNvSpPr>
              <a:spLocks noChangeArrowheads="1"/>
            </p:cNvSpPr>
            <p:nvPr/>
          </p:nvSpPr>
          <p:spPr bwMode="auto">
            <a:xfrm>
              <a:off x="2784"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37" name="Rectangle 21"/>
            <p:cNvSpPr>
              <a:spLocks noChangeArrowheads="1"/>
            </p:cNvSpPr>
            <p:nvPr/>
          </p:nvSpPr>
          <p:spPr bwMode="auto">
            <a:xfrm>
              <a:off x="2976"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38" name="Rectangle 22"/>
            <p:cNvSpPr>
              <a:spLocks noChangeArrowheads="1"/>
            </p:cNvSpPr>
            <p:nvPr/>
          </p:nvSpPr>
          <p:spPr bwMode="auto">
            <a:xfrm>
              <a:off x="3168"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39" name="Rectangle 23"/>
            <p:cNvSpPr>
              <a:spLocks noChangeArrowheads="1"/>
            </p:cNvSpPr>
            <p:nvPr/>
          </p:nvSpPr>
          <p:spPr bwMode="auto">
            <a:xfrm>
              <a:off x="3360"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40" name="Rectangle 24"/>
            <p:cNvSpPr>
              <a:spLocks noChangeArrowheads="1"/>
            </p:cNvSpPr>
            <p:nvPr/>
          </p:nvSpPr>
          <p:spPr bwMode="auto">
            <a:xfrm>
              <a:off x="3552"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41" name="Rectangle 25"/>
            <p:cNvSpPr>
              <a:spLocks noChangeArrowheads="1"/>
            </p:cNvSpPr>
            <p:nvPr/>
          </p:nvSpPr>
          <p:spPr bwMode="auto">
            <a:xfrm>
              <a:off x="3744" y="2645"/>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42" name="Rectangle 26"/>
            <p:cNvSpPr>
              <a:spLocks noChangeArrowheads="1"/>
            </p:cNvSpPr>
            <p:nvPr/>
          </p:nvSpPr>
          <p:spPr bwMode="auto">
            <a:xfrm>
              <a:off x="3936"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43" name="Rectangle 27"/>
            <p:cNvSpPr>
              <a:spLocks noChangeArrowheads="1"/>
            </p:cNvSpPr>
            <p:nvPr/>
          </p:nvSpPr>
          <p:spPr bwMode="auto">
            <a:xfrm>
              <a:off x="4128"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44" name="Rectangle 28"/>
            <p:cNvSpPr>
              <a:spLocks noChangeArrowheads="1"/>
            </p:cNvSpPr>
            <p:nvPr/>
          </p:nvSpPr>
          <p:spPr bwMode="auto">
            <a:xfrm>
              <a:off x="4320" y="2645"/>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grpSp>
      <p:grpSp>
        <p:nvGrpSpPr>
          <p:cNvPr id="3" name="Group 30"/>
          <p:cNvGrpSpPr>
            <a:grpSpLocks/>
          </p:cNvGrpSpPr>
          <p:nvPr/>
        </p:nvGrpSpPr>
        <p:grpSpPr bwMode="auto">
          <a:xfrm>
            <a:off x="1524000" y="5181600"/>
            <a:ext cx="5638800" cy="754063"/>
            <a:chOff x="960" y="3360"/>
            <a:chExt cx="3552" cy="475"/>
          </a:xfrm>
        </p:grpSpPr>
        <p:sp>
          <p:nvSpPr>
            <p:cNvPr id="60447" name="Rectangle 31"/>
            <p:cNvSpPr>
              <a:spLocks noChangeArrowheads="1"/>
            </p:cNvSpPr>
            <p:nvPr/>
          </p:nvSpPr>
          <p:spPr bwMode="auto">
            <a:xfrm>
              <a:off x="960" y="3360"/>
              <a:ext cx="187"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Q</a:t>
              </a:r>
              <a:endParaRPr lang="en-US" b="1">
                <a:solidFill>
                  <a:schemeClr val="accent2"/>
                </a:solidFill>
              </a:endParaRPr>
            </a:p>
          </p:txBody>
        </p:sp>
        <p:sp>
          <p:nvSpPr>
            <p:cNvPr id="60448" name="Rectangle 32"/>
            <p:cNvSpPr>
              <a:spLocks noChangeArrowheads="1"/>
            </p:cNvSpPr>
            <p:nvPr/>
          </p:nvSpPr>
          <p:spPr bwMode="auto">
            <a:xfrm>
              <a:off x="1296" y="3605"/>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0</a:t>
              </a:r>
              <a:endParaRPr lang="en-US">
                <a:solidFill>
                  <a:schemeClr val="accent2"/>
                </a:solidFill>
              </a:endParaRPr>
            </a:p>
          </p:txBody>
        </p:sp>
        <p:sp>
          <p:nvSpPr>
            <p:cNvPr id="60449" name="Rectangle 33"/>
            <p:cNvSpPr>
              <a:spLocks noChangeArrowheads="1"/>
            </p:cNvSpPr>
            <p:nvPr/>
          </p:nvSpPr>
          <p:spPr bwMode="auto">
            <a:xfrm>
              <a:off x="1488" y="3605"/>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1</a:t>
              </a:r>
              <a:endParaRPr lang="en-US">
                <a:solidFill>
                  <a:schemeClr val="accent2"/>
                </a:solidFill>
              </a:endParaRPr>
            </a:p>
          </p:txBody>
        </p:sp>
        <p:sp>
          <p:nvSpPr>
            <p:cNvPr id="60450" name="Rectangle 34"/>
            <p:cNvSpPr>
              <a:spLocks noChangeArrowheads="1"/>
            </p:cNvSpPr>
            <p:nvPr/>
          </p:nvSpPr>
          <p:spPr bwMode="auto">
            <a:xfrm>
              <a:off x="1680" y="3605"/>
              <a:ext cx="96" cy="230"/>
            </a:xfrm>
            <a:prstGeom prst="rect">
              <a:avLst/>
            </a:prstGeom>
            <a:noFill/>
            <a:ln w="9525">
              <a:noFill/>
              <a:miter lim="800000"/>
              <a:headEnd/>
              <a:tailEnd/>
            </a:ln>
          </p:spPr>
          <p:txBody>
            <a:bodyPr wrap="none" lIns="0" tIns="0" rIns="0" bIns="0">
              <a:prstTxWarp prst="textNoShape">
                <a:avLst/>
              </a:prstTxWarp>
              <a:spAutoFit/>
            </a:bodyPr>
            <a:lstStyle/>
            <a:p>
              <a:r>
                <a:rPr lang="en-US">
                  <a:solidFill>
                    <a:schemeClr val="accent2"/>
                  </a:solidFill>
                  <a:latin typeface="Times New Roman" charset="0"/>
                </a:rPr>
                <a:t>2</a:t>
              </a:r>
              <a:endParaRPr lang="en-US">
                <a:solidFill>
                  <a:schemeClr val="accent2"/>
                </a:solidFill>
              </a:endParaRPr>
            </a:p>
          </p:txBody>
        </p:sp>
        <p:sp>
          <p:nvSpPr>
            <p:cNvPr id="60451" name="Rectangle 35"/>
            <p:cNvSpPr>
              <a:spLocks noChangeArrowheads="1"/>
            </p:cNvSpPr>
            <p:nvPr/>
          </p:nvSpPr>
          <p:spPr bwMode="auto">
            <a:xfrm>
              <a:off x="3360" y="3605"/>
              <a:ext cx="178"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f</a:t>
              </a:r>
              <a:endParaRPr lang="en-US" b="1">
                <a:solidFill>
                  <a:schemeClr val="accent2"/>
                </a:solidFill>
              </a:endParaRPr>
            </a:p>
          </p:txBody>
        </p:sp>
        <p:sp>
          <p:nvSpPr>
            <p:cNvPr id="60452" name="Rectangle 36"/>
            <p:cNvSpPr>
              <a:spLocks noChangeArrowheads="1"/>
            </p:cNvSpPr>
            <p:nvPr/>
          </p:nvSpPr>
          <p:spPr bwMode="auto">
            <a:xfrm>
              <a:off x="2016" y="3605"/>
              <a:ext cx="178" cy="230"/>
            </a:xfrm>
            <a:prstGeom prst="rect">
              <a:avLst/>
            </a:prstGeom>
            <a:noFill/>
            <a:ln w="9525">
              <a:noFill/>
              <a:miter lim="800000"/>
              <a:headEnd/>
              <a:tailEnd/>
            </a:ln>
          </p:spPr>
          <p:txBody>
            <a:bodyPr lIns="0" tIns="0" rIns="0" bIns="0">
              <a:prstTxWarp prst="textNoShape">
                <a:avLst/>
              </a:prstTxWarp>
              <a:spAutoFit/>
            </a:bodyPr>
            <a:lstStyle/>
            <a:p>
              <a:pPr algn="ctr"/>
              <a:r>
                <a:rPr lang="en-US" b="1" i="1">
                  <a:solidFill>
                    <a:schemeClr val="accent2"/>
                  </a:solidFill>
                  <a:latin typeface="Times New Roman" charset="0"/>
                </a:rPr>
                <a:t>r</a:t>
              </a:r>
              <a:endParaRPr lang="en-US" b="1">
                <a:solidFill>
                  <a:schemeClr val="accent2"/>
                </a:solidFill>
              </a:endParaRPr>
            </a:p>
          </p:txBody>
        </p:sp>
        <p:sp>
          <p:nvSpPr>
            <p:cNvPr id="60453" name="Rectangle 37"/>
            <p:cNvSpPr>
              <a:spLocks noChangeArrowheads="1"/>
            </p:cNvSpPr>
            <p:nvPr/>
          </p:nvSpPr>
          <p:spPr bwMode="auto">
            <a:xfrm>
              <a:off x="1248"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pPr algn="ctr"/>
              <a:endParaRPr lang="en-US"/>
            </a:p>
          </p:txBody>
        </p:sp>
        <p:sp>
          <p:nvSpPr>
            <p:cNvPr id="60454" name="Rectangle 38"/>
            <p:cNvSpPr>
              <a:spLocks noChangeArrowheads="1"/>
            </p:cNvSpPr>
            <p:nvPr/>
          </p:nvSpPr>
          <p:spPr bwMode="auto">
            <a:xfrm>
              <a:off x="1440"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55" name="Rectangle 39"/>
            <p:cNvSpPr>
              <a:spLocks noChangeArrowheads="1"/>
            </p:cNvSpPr>
            <p:nvPr/>
          </p:nvSpPr>
          <p:spPr bwMode="auto">
            <a:xfrm>
              <a:off x="1632"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56" name="Rectangle 40"/>
            <p:cNvSpPr>
              <a:spLocks noChangeArrowheads="1"/>
            </p:cNvSpPr>
            <p:nvPr/>
          </p:nvSpPr>
          <p:spPr bwMode="auto">
            <a:xfrm>
              <a:off x="1824"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57" name="Rectangle 41"/>
            <p:cNvSpPr>
              <a:spLocks noChangeArrowheads="1"/>
            </p:cNvSpPr>
            <p:nvPr/>
          </p:nvSpPr>
          <p:spPr bwMode="auto">
            <a:xfrm>
              <a:off x="2016"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58" name="Rectangle 42"/>
            <p:cNvSpPr>
              <a:spLocks noChangeArrowheads="1"/>
            </p:cNvSpPr>
            <p:nvPr/>
          </p:nvSpPr>
          <p:spPr bwMode="auto">
            <a:xfrm>
              <a:off x="2208"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59" name="Rectangle 43"/>
            <p:cNvSpPr>
              <a:spLocks noChangeArrowheads="1"/>
            </p:cNvSpPr>
            <p:nvPr/>
          </p:nvSpPr>
          <p:spPr bwMode="auto">
            <a:xfrm>
              <a:off x="2400"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60" name="Rectangle 44"/>
            <p:cNvSpPr>
              <a:spLocks noChangeArrowheads="1"/>
            </p:cNvSpPr>
            <p:nvPr/>
          </p:nvSpPr>
          <p:spPr bwMode="auto">
            <a:xfrm>
              <a:off x="2592"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61" name="Rectangle 45"/>
            <p:cNvSpPr>
              <a:spLocks noChangeArrowheads="1"/>
            </p:cNvSpPr>
            <p:nvPr/>
          </p:nvSpPr>
          <p:spPr bwMode="auto">
            <a:xfrm>
              <a:off x="2784"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62" name="Rectangle 46"/>
            <p:cNvSpPr>
              <a:spLocks noChangeArrowheads="1"/>
            </p:cNvSpPr>
            <p:nvPr/>
          </p:nvSpPr>
          <p:spPr bwMode="auto">
            <a:xfrm>
              <a:off x="2976"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63" name="Rectangle 47"/>
            <p:cNvSpPr>
              <a:spLocks noChangeArrowheads="1"/>
            </p:cNvSpPr>
            <p:nvPr/>
          </p:nvSpPr>
          <p:spPr bwMode="auto">
            <a:xfrm>
              <a:off x="3168" y="3408"/>
              <a:ext cx="192" cy="192"/>
            </a:xfrm>
            <a:prstGeom prst="rect">
              <a:avLst/>
            </a:prstGeom>
            <a:solidFill>
              <a:schemeClr val="bg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64" name="Rectangle 48"/>
            <p:cNvSpPr>
              <a:spLocks noChangeArrowheads="1"/>
            </p:cNvSpPr>
            <p:nvPr/>
          </p:nvSpPr>
          <p:spPr bwMode="auto">
            <a:xfrm>
              <a:off x="3360"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65" name="Rectangle 49"/>
            <p:cNvSpPr>
              <a:spLocks noChangeArrowheads="1"/>
            </p:cNvSpPr>
            <p:nvPr/>
          </p:nvSpPr>
          <p:spPr bwMode="auto">
            <a:xfrm>
              <a:off x="3552"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66" name="Rectangle 50"/>
            <p:cNvSpPr>
              <a:spLocks noChangeArrowheads="1"/>
            </p:cNvSpPr>
            <p:nvPr/>
          </p:nvSpPr>
          <p:spPr bwMode="auto">
            <a:xfrm>
              <a:off x="3744"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67" name="Rectangle 51"/>
            <p:cNvSpPr>
              <a:spLocks noChangeArrowheads="1"/>
            </p:cNvSpPr>
            <p:nvPr/>
          </p:nvSpPr>
          <p:spPr bwMode="auto">
            <a:xfrm>
              <a:off x="3936"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68" name="Rectangle 52"/>
            <p:cNvSpPr>
              <a:spLocks noChangeArrowheads="1"/>
            </p:cNvSpPr>
            <p:nvPr/>
          </p:nvSpPr>
          <p:spPr bwMode="auto">
            <a:xfrm>
              <a:off x="4128"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sp>
          <p:nvSpPr>
            <p:cNvPr id="60469" name="Rectangle 53"/>
            <p:cNvSpPr>
              <a:spLocks noChangeArrowheads="1"/>
            </p:cNvSpPr>
            <p:nvPr/>
          </p:nvSpPr>
          <p:spPr bwMode="auto">
            <a:xfrm>
              <a:off x="4320" y="3408"/>
              <a:ext cx="192" cy="192"/>
            </a:xfrm>
            <a:prstGeom prst="rect">
              <a:avLst/>
            </a:prstGeom>
            <a:solidFill>
              <a:schemeClr val="accent1"/>
            </a:solidFill>
            <a:ln w="38100">
              <a:solidFill>
                <a:schemeClr val="tx1"/>
              </a:solidFill>
              <a:miter lim="800000"/>
              <a:headEnd/>
              <a:tailEnd/>
            </a:ln>
            <a:effectLst/>
          </p:spPr>
          <p:txBody>
            <a:bodyPr wrap="none" anchor="ctr">
              <a:prstTxWarp prst="textNoShape">
                <a:avLst/>
              </a:prstTxWarp>
            </a:bodyPr>
            <a:lstStyle/>
            <a:p>
              <a:endParaRPr lang="en-US"/>
            </a:p>
          </p:txBody>
        </p:sp>
      </p:grpSp>
      <p:graphicFrame>
        <p:nvGraphicFramePr>
          <p:cNvPr id="53" name="Object 52"/>
          <p:cNvGraphicFramePr>
            <a:graphicFrameLocks noChangeAspect="1"/>
          </p:cNvGraphicFramePr>
          <p:nvPr/>
        </p:nvGraphicFramePr>
        <p:xfrm>
          <a:off x="6066208" y="3270978"/>
          <a:ext cx="2696792" cy="310422"/>
        </p:xfrm>
        <a:graphic>
          <a:graphicData uri="http://schemas.openxmlformats.org/presentationml/2006/ole">
            <mc:AlternateContent xmlns:mc="http://schemas.openxmlformats.org/markup-compatibility/2006">
              <mc:Choice xmlns:v="urn:schemas-microsoft-com:vml" Requires="v">
                <p:oleObj spid="_x0000_s59413" name="Equation" r:id="rId3" imgW="1765300" imgH="203200" progId="Equation.DSMT4">
                  <p:embed/>
                </p:oleObj>
              </mc:Choice>
              <mc:Fallback>
                <p:oleObj name="Equation" r:id="rId3" imgW="1765300" imgH="2032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6208" y="3270978"/>
                        <a:ext cx="2696792" cy="31042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755650"/>
            <a:ext cx="7772400" cy="1470025"/>
          </a:xfrm>
        </p:spPr>
        <p:txBody>
          <a:bodyPr/>
          <a:lstStyle/>
          <a:p>
            <a:r>
              <a:rPr lang="en-US" dirty="0" smtClean="0"/>
              <a:t>Linked Lists</a:t>
            </a:r>
            <a:endParaRPr lang="en-US" dirty="0"/>
          </a:p>
        </p:txBody>
      </p:sp>
      <p:sp>
        <p:nvSpPr>
          <p:cNvPr id="11" name="Subtitle 10"/>
          <p:cNvSpPr>
            <a:spLocks noGrp="1"/>
          </p:cNvSpPr>
          <p:nvPr>
            <p:ph type="subTitle" idx="1"/>
          </p:nvPr>
        </p:nvSpPr>
        <p:spPr>
          <a:xfrm>
            <a:off x="1371600" y="2511425"/>
            <a:ext cx="6400800" cy="1752600"/>
          </a:xfrm>
        </p:spPr>
        <p:txBody>
          <a:bodyPr/>
          <a:lstStyle/>
          <a:p>
            <a:r>
              <a:rPr lang="en-US" dirty="0" smtClean="0"/>
              <a:t>Chapters 3.2 – 3.3</a:t>
            </a:r>
            <a:endParaRPr lang="en-US" dirty="0"/>
          </a:p>
        </p:txBody>
      </p:sp>
      <p:grpSp>
        <p:nvGrpSpPr>
          <p:cNvPr id="2" name="Group 11"/>
          <p:cNvGrpSpPr/>
          <p:nvPr/>
        </p:nvGrpSpPr>
        <p:grpSpPr>
          <a:xfrm>
            <a:off x="2133600" y="4439951"/>
            <a:ext cx="5453063" cy="1060450"/>
            <a:chOff x="2133600" y="3733800"/>
            <a:chExt cx="5453063" cy="1060450"/>
          </a:xfrm>
        </p:grpSpPr>
        <p:sp>
          <p:nvSpPr>
            <p:cNvPr id="3322" name="Line 250"/>
            <p:cNvSpPr>
              <a:spLocks noChangeShapeType="1"/>
            </p:cNvSpPr>
            <p:nvPr/>
          </p:nvSpPr>
          <p:spPr bwMode="auto">
            <a:xfrm>
              <a:off x="2709863" y="4264025"/>
              <a:ext cx="4419600" cy="0"/>
            </a:xfrm>
            <a:prstGeom prst="line">
              <a:avLst/>
            </a:prstGeom>
            <a:noFill/>
            <a:ln w="38100">
              <a:solidFill>
                <a:schemeClr val="tx2"/>
              </a:solidFill>
              <a:round/>
              <a:headEnd/>
              <a:tailEnd/>
            </a:ln>
            <a:effectLst/>
          </p:spPr>
          <p:txBody>
            <a:bodyPr wrap="none">
              <a:prstTxWarp prst="textNoShape">
                <a:avLst/>
              </a:prstTxWarp>
            </a:bodyPr>
            <a:lstStyle/>
            <a:p>
              <a:endParaRPr lang="en-US"/>
            </a:p>
          </p:txBody>
        </p:sp>
        <p:pic>
          <p:nvPicPr>
            <p:cNvPr id="3316" name="Picture 244"/>
            <p:cNvPicPr>
              <a:picLocks noChangeAspect="1" noChangeArrowheads="1"/>
            </p:cNvPicPr>
            <p:nvPr/>
          </p:nvPicPr>
          <p:blipFill>
            <a:blip r:embed="rId3"/>
            <a:srcRect/>
            <a:stretch>
              <a:fillRect/>
            </a:stretch>
          </p:blipFill>
          <p:spPr bwMode="auto">
            <a:xfrm>
              <a:off x="2133600" y="3733800"/>
              <a:ext cx="871538" cy="1060450"/>
            </a:xfrm>
            <a:prstGeom prst="rect">
              <a:avLst/>
            </a:prstGeom>
            <a:solidFill>
              <a:schemeClr val="folHlink"/>
            </a:solidFill>
            <a:ln w="38100">
              <a:solidFill>
                <a:schemeClr val="tx2"/>
              </a:solidFill>
              <a:miter lim="800000"/>
              <a:headEnd/>
              <a:tailEnd/>
            </a:ln>
            <a:effectLst/>
          </p:spPr>
        </p:pic>
        <p:pic>
          <p:nvPicPr>
            <p:cNvPr id="3317" name="Picture 245"/>
            <p:cNvPicPr>
              <a:picLocks noChangeAspect="1" noChangeArrowheads="1"/>
            </p:cNvPicPr>
            <p:nvPr/>
          </p:nvPicPr>
          <p:blipFill>
            <a:blip r:embed="rId4"/>
            <a:srcRect/>
            <a:stretch>
              <a:fillRect/>
            </a:stretch>
          </p:blipFill>
          <p:spPr bwMode="auto">
            <a:xfrm>
              <a:off x="3659188" y="3752850"/>
              <a:ext cx="871537" cy="1020763"/>
            </a:xfrm>
            <a:prstGeom prst="rect">
              <a:avLst/>
            </a:prstGeom>
            <a:solidFill>
              <a:schemeClr val="folHlink"/>
            </a:solidFill>
            <a:ln w="38100">
              <a:solidFill>
                <a:schemeClr val="tx2"/>
              </a:solidFill>
              <a:miter lim="800000"/>
              <a:headEnd/>
              <a:tailEnd/>
            </a:ln>
            <a:effectLst/>
          </p:spPr>
        </p:pic>
        <p:pic>
          <p:nvPicPr>
            <p:cNvPr id="3318" name="Picture 246"/>
            <p:cNvPicPr>
              <a:picLocks noChangeAspect="1" noChangeArrowheads="1"/>
            </p:cNvPicPr>
            <p:nvPr/>
          </p:nvPicPr>
          <p:blipFill>
            <a:blip r:embed="rId5"/>
            <a:srcRect/>
            <a:stretch>
              <a:fillRect/>
            </a:stretch>
          </p:blipFill>
          <p:spPr bwMode="auto">
            <a:xfrm>
              <a:off x="6713538" y="3873500"/>
              <a:ext cx="873125" cy="779463"/>
            </a:xfrm>
            <a:prstGeom prst="rect">
              <a:avLst/>
            </a:prstGeom>
            <a:solidFill>
              <a:schemeClr val="folHlink"/>
            </a:solidFill>
            <a:ln w="38100">
              <a:solidFill>
                <a:schemeClr val="tx2"/>
              </a:solidFill>
              <a:miter lim="800000"/>
              <a:headEnd/>
              <a:tailEnd/>
            </a:ln>
            <a:effectLst/>
          </p:spPr>
        </p:pic>
        <p:pic>
          <p:nvPicPr>
            <p:cNvPr id="3319" name="Picture 247"/>
            <p:cNvPicPr>
              <a:picLocks noChangeAspect="1" noChangeArrowheads="1"/>
            </p:cNvPicPr>
            <p:nvPr/>
          </p:nvPicPr>
          <p:blipFill>
            <a:blip r:embed="rId6"/>
            <a:srcRect/>
            <a:stretch>
              <a:fillRect/>
            </a:stretch>
          </p:blipFill>
          <p:spPr bwMode="auto">
            <a:xfrm>
              <a:off x="5186363" y="3841750"/>
              <a:ext cx="871537" cy="842963"/>
            </a:xfrm>
            <a:prstGeom prst="rect">
              <a:avLst/>
            </a:prstGeom>
            <a:solidFill>
              <a:schemeClr val="folHlink"/>
            </a:solidFill>
            <a:ln w="38100">
              <a:solidFill>
                <a:schemeClr val="tx2"/>
              </a:solidFill>
              <a:miter lim="800000"/>
              <a:headEnd/>
              <a:tailEnd/>
            </a:ln>
            <a:effectLst/>
          </p:spPr>
        </p:pic>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dirty="0"/>
              <a:t>Singly Linked List (</a:t>
            </a:r>
            <a:r>
              <a:rPr lang="en-US" dirty="0">
                <a:ea typeface="Tahoma" charset="0"/>
                <a:cs typeface="Tahoma" charset="0"/>
              </a:rPr>
              <a:t>§</a:t>
            </a:r>
            <a:r>
              <a:rPr lang="en-US" dirty="0" smtClean="0">
                <a:ea typeface="Tahoma" charset="0"/>
                <a:cs typeface="Tahoma" charset="0"/>
              </a:rPr>
              <a:t> 3.2)</a:t>
            </a:r>
            <a:endParaRPr lang="en-US" dirty="0">
              <a:ea typeface="Tahoma" charset="0"/>
              <a:cs typeface="Tahoma" charset="0"/>
            </a:endParaRPr>
          </a:p>
        </p:txBody>
      </p:sp>
      <p:sp>
        <p:nvSpPr>
          <p:cNvPr id="73731" name="Rectangle 3" descr="Rectangle: Click to edit Master text styles&#10;Second level&#10;Third level&#10;Fourth level&#10;Fifth level"/>
          <p:cNvSpPr>
            <a:spLocks noGrp="1" noChangeArrowheads="1"/>
          </p:cNvSpPr>
          <p:nvPr>
            <p:ph type="body" idx="1"/>
          </p:nvPr>
        </p:nvSpPr>
        <p:spPr>
          <a:xfrm>
            <a:off x="762000" y="1676400"/>
            <a:ext cx="4114800" cy="2514600"/>
          </a:xfrm>
        </p:spPr>
        <p:txBody>
          <a:bodyPr/>
          <a:lstStyle/>
          <a:p>
            <a:pPr>
              <a:lnSpc>
                <a:spcPct val="90000"/>
              </a:lnSpc>
            </a:pPr>
            <a:r>
              <a:rPr lang="en-US" sz="2400"/>
              <a:t>A singly linked list is a concrete data structure consisting of a sequence of nodes</a:t>
            </a:r>
          </a:p>
          <a:p>
            <a:pPr>
              <a:lnSpc>
                <a:spcPct val="90000"/>
              </a:lnSpc>
            </a:pPr>
            <a:r>
              <a:rPr lang="en-US" sz="2400"/>
              <a:t>Each node stores</a:t>
            </a:r>
          </a:p>
          <a:p>
            <a:pPr lvl="1">
              <a:lnSpc>
                <a:spcPct val="90000"/>
              </a:lnSpc>
            </a:pPr>
            <a:r>
              <a:rPr lang="en-US" sz="2000"/>
              <a:t>element</a:t>
            </a:r>
          </a:p>
          <a:p>
            <a:pPr lvl="1">
              <a:lnSpc>
                <a:spcPct val="90000"/>
              </a:lnSpc>
            </a:pPr>
            <a:r>
              <a:rPr lang="en-US" sz="2000"/>
              <a:t>link to the next node</a:t>
            </a:r>
          </a:p>
        </p:txBody>
      </p:sp>
      <p:sp>
        <p:nvSpPr>
          <p:cNvPr id="73733" name="Rectangle 5"/>
          <p:cNvSpPr>
            <a:spLocks noChangeArrowheads="1"/>
          </p:cNvSpPr>
          <p:nvPr/>
        </p:nvSpPr>
        <p:spPr bwMode="auto">
          <a:xfrm>
            <a:off x="5486400" y="2133600"/>
            <a:ext cx="609600" cy="609600"/>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73739" name="Text Box 11"/>
          <p:cNvSpPr txBox="1">
            <a:spLocks noChangeArrowheads="1"/>
          </p:cNvSpPr>
          <p:nvPr/>
        </p:nvSpPr>
        <p:spPr bwMode="auto">
          <a:xfrm>
            <a:off x="6934200" y="1981200"/>
            <a:ext cx="669925" cy="396875"/>
          </a:xfrm>
          <a:prstGeom prst="rect">
            <a:avLst/>
          </a:prstGeom>
          <a:noFill/>
          <a:ln w="9525">
            <a:noFill/>
            <a:miter lim="800000"/>
            <a:headEnd/>
            <a:tailEnd/>
          </a:ln>
          <a:effectLst/>
        </p:spPr>
        <p:txBody>
          <a:bodyPr wrap="none">
            <a:prstTxWarp prst="textNoShape">
              <a:avLst/>
            </a:prstTxWarp>
            <a:spAutoFit/>
          </a:bodyPr>
          <a:lstStyle/>
          <a:p>
            <a:pPr algn="ctr"/>
            <a:r>
              <a:rPr lang="en-US" sz="2000"/>
              <a:t>next</a:t>
            </a:r>
          </a:p>
        </p:txBody>
      </p:sp>
      <p:sp>
        <p:nvSpPr>
          <p:cNvPr id="73740" name="Text Box 12"/>
          <p:cNvSpPr txBox="1">
            <a:spLocks noChangeArrowheads="1"/>
          </p:cNvSpPr>
          <p:nvPr/>
        </p:nvSpPr>
        <p:spPr bwMode="auto">
          <a:xfrm>
            <a:off x="5429250" y="3438525"/>
            <a:ext cx="722313" cy="396875"/>
          </a:xfrm>
          <a:prstGeom prst="rect">
            <a:avLst/>
          </a:prstGeom>
          <a:noFill/>
          <a:ln w="9525">
            <a:noFill/>
            <a:miter lim="800000"/>
            <a:headEnd/>
            <a:tailEnd/>
          </a:ln>
          <a:effectLst/>
        </p:spPr>
        <p:txBody>
          <a:bodyPr wrap="none">
            <a:prstTxWarp prst="textNoShape">
              <a:avLst/>
            </a:prstTxWarp>
            <a:spAutoFit/>
          </a:bodyPr>
          <a:lstStyle/>
          <a:p>
            <a:pPr algn="ctr"/>
            <a:r>
              <a:rPr lang="en-US" sz="2000">
                <a:solidFill>
                  <a:schemeClr val="tx2"/>
                </a:solidFill>
              </a:rPr>
              <a:t>elem</a:t>
            </a:r>
          </a:p>
        </p:txBody>
      </p:sp>
      <p:sp>
        <p:nvSpPr>
          <p:cNvPr id="73741" name="Text Box 13"/>
          <p:cNvSpPr txBox="1">
            <a:spLocks noChangeArrowheads="1"/>
          </p:cNvSpPr>
          <p:nvPr/>
        </p:nvSpPr>
        <p:spPr bwMode="auto">
          <a:xfrm>
            <a:off x="6858000" y="3352800"/>
            <a:ext cx="736600" cy="396875"/>
          </a:xfrm>
          <a:prstGeom prst="rect">
            <a:avLst/>
          </a:prstGeom>
          <a:noFill/>
          <a:ln w="9525">
            <a:noFill/>
            <a:miter lim="800000"/>
            <a:headEnd/>
            <a:tailEnd/>
          </a:ln>
          <a:effectLst/>
        </p:spPr>
        <p:txBody>
          <a:bodyPr wrap="none">
            <a:prstTxWarp prst="textNoShape">
              <a:avLst/>
            </a:prstTxWarp>
            <a:spAutoFit/>
          </a:bodyPr>
          <a:lstStyle/>
          <a:p>
            <a:pPr algn="ctr"/>
            <a:r>
              <a:rPr lang="en-US" sz="2000"/>
              <a:t>node</a:t>
            </a:r>
          </a:p>
        </p:txBody>
      </p:sp>
      <p:sp>
        <p:nvSpPr>
          <p:cNvPr id="73742" name="AutoShape 14"/>
          <p:cNvSpPr>
            <a:spLocks noChangeArrowheads="1"/>
          </p:cNvSpPr>
          <p:nvPr/>
        </p:nvSpPr>
        <p:spPr bwMode="auto">
          <a:xfrm>
            <a:off x="5181600" y="1828800"/>
            <a:ext cx="2590800" cy="2133600"/>
          </a:xfrm>
          <a:prstGeom prst="roundRect">
            <a:avLst>
              <a:gd name="adj" fmla="val 16667"/>
            </a:avLst>
          </a:prstGeom>
          <a:noFill/>
          <a:ln w="9525">
            <a:solidFill>
              <a:schemeClr val="tx1"/>
            </a:solidFill>
            <a:prstDash val="lgDash"/>
            <a:round/>
            <a:headEnd/>
            <a:tailEnd/>
          </a:ln>
          <a:effectLst/>
        </p:spPr>
        <p:txBody>
          <a:bodyPr wrap="none" anchor="ctr">
            <a:prstTxWarp prst="textNoShape">
              <a:avLst/>
            </a:prstTxWarp>
          </a:bodyPr>
          <a:lstStyle/>
          <a:p>
            <a:endParaRPr lang="en-US"/>
          </a:p>
        </p:txBody>
      </p:sp>
      <p:sp>
        <p:nvSpPr>
          <p:cNvPr id="73745" name="Rectangle 17"/>
          <p:cNvSpPr>
            <a:spLocks noChangeArrowheads="1"/>
          </p:cNvSpPr>
          <p:nvPr/>
        </p:nvSpPr>
        <p:spPr bwMode="auto">
          <a:xfrm>
            <a:off x="6096000" y="2133600"/>
            <a:ext cx="609600" cy="609600"/>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73746" name="Line 18"/>
          <p:cNvSpPr>
            <a:spLocks noChangeShapeType="1"/>
          </p:cNvSpPr>
          <p:nvPr/>
        </p:nvSpPr>
        <p:spPr bwMode="auto">
          <a:xfrm>
            <a:off x="5791200" y="2438400"/>
            <a:ext cx="0" cy="914400"/>
          </a:xfrm>
          <a:prstGeom prst="line">
            <a:avLst/>
          </a:prstGeom>
          <a:noFill/>
          <a:ln w="28575">
            <a:solidFill>
              <a:schemeClr val="tx2"/>
            </a:solidFill>
            <a:round/>
            <a:headEnd type="oval" w="med" len="med"/>
            <a:tailEnd type="triangle" w="med" len="med"/>
          </a:ln>
          <a:effectLst/>
        </p:spPr>
        <p:txBody>
          <a:bodyPr wrap="none">
            <a:prstTxWarp prst="textNoShape">
              <a:avLst/>
            </a:prstTxWarp>
          </a:bodyPr>
          <a:lstStyle/>
          <a:p>
            <a:endParaRPr lang="en-US"/>
          </a:p>
        </p:txBody>
      </p:sp>
      <p:sp>
        <p:nvSpPr>
          <p:cNvPr id="73747" name="Line 19"/>
          <p:cNvSpPr>
            <a:spLocks noChangeShapeType="1"/>
          </p:cNvSpPr>
          <p:nvPr/>
        </p:nvSpPr>
        <p:spPr bwMode="auto">
          <a:xfrm flipV="1">
            <a:off x="6400800" y="2438400"/>
            <a:ext cx="914400" cy="0"/>
          </a:xfrm>
          <a:prstGeom prst="line">
            <a:avLst/>
          </a:prstGeom>
          <a:noFill/>
          <a:ln w="28575">
            <a:solidFill>
              <a:schemeClr val="tx1"/>
            </a:solidFill>
            <a:round/>
            <a:headEnd type="oval" w="med" len="med"/>
            <a:tailEnd type="triangle" w="med" len="med"/>
          </a:ln>
          <a:effectLst/>
        </p:spPr>
        <p:txBody>
          <a:bodyPr wrap="none">
            <a:prstTxWarp prst="textNoShape">
              <a:avLst/>
            </a:prstTxWarp>
          </a:bodyPr>
          <a:lstStyle/>
          <a:p>
            <a:endParaRPr lang="en-US"/>
          </a:p>
        </p:txBody>
      </p:sp>
      <p:sp>
        <p:nvSpPr>
          <p:cNvPr id="73748" name="Rectangle 20"/>
          <p:cNvSpPr>
            <a:spLocks noChangeArrowheads="1"/>
          </p:cNvSpPr>
          <p:nvPr/>
        </p:nvSpPr>
        <p:spPr bwMode="auto">
          <a:xfrm>
            <a:off x="914400" y="4572000"/>
            <a:ext cx="609600" cy="609600"/>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73750" name="Text Box 22"/>
          <p:cNvSpPr txBox="1">
            <a:spLocks noChangeArrowheads="1"/>
          </p:cNvSpPr>
          <p:nvPr/>
        </p:nvSpPr>
        <p:spPr bwMode="auto">
          <a:xfrm>
            <a:off x="1058863" y="5781675"/>
            <a:ext cx="336550" cy="396875"/>
          </a:xfrm>
          <a:prstGeom prst="rect">
            <a:avLst/>
          </a:prstGeom>
          <a:noFill/>
          <a:ln w="9525">
            <a:noFill/>
            <a:miter lim="800000"/>
            <a:headEnd/>
            <a:tailEnd/>
          </a:ln>
          <a:effectLst/>
        </p:spPr>
        <p:txBody>
          <a:bodyPr wrap="none">
            <a:prstTxWarp prst="textNoShape">
              <a:avLst/>
            </a:prstTxWarp>
            <a:spAutoFit/>
          </a:bodyPr>
          <a:lstStyle/>
          <a:p>
            <a:pPr algn="ctr"/>
            <a:r>
              <a:rPr lang="en-US" sz="2000">
                <a:solidFill>
                  <a:schemeClr val="tx2"/>
                </a:solidFill>
              </a:rPr>
              <a:t>A</a:t>
            </a:r>
          </a:p>
        </p:txBody>
      </p:sp>
      <p:sp>
        <p:nvSpPr>
          <p:cNvPr id="73752" name="Rectangle 24"/>
          <p:cNvSpPr>
            <a:spLocks noChangeArrowheads="1"/>
          </p:cNvSpPr>
          <p:nvPr/>
        </p:nvSpPr>
        <p:spPr bwMode="auto">
          <a:xfrm>
            <a:off x="1524000" y="4572000"/>
            <a:ext cx="609600" cy="609600"/>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73753" name="Line 25"/>
          <p:cNvSpPr>
            <a:spLocks noChangeShapeType="1"/>
          </p:cNvSpPr>
          <p:nvPr/>
        </p:nvSpPr>
        <p:spPr bwMode="auto">
          <a:xfrm>
            <a:off x="1219200" y="4876800"/>
            <a:ext cx="0" cy="914400"/>
          </a:xfrm>
          <a:prstGeom prst="line">
            <a:avLst/>
          </a:prstGeom>
          <a:noFill/>
          <a:ln w="28575">
            <a:solidFill>
              <a:schemeClr val="tx2"/>
            </a:solidFill>
            <a:round/>
            <a:headEnd type="oval" w="med" len="med"/>
            <a:tailEnd type="triangle" w="med" len="med"/>
          </a:ln>
          <a:effectLst/>
        </p:spPr>
        <p:txBody>
          <a:bodyPr wrap="none">
            <a:prstTxWarp prst="textNoShape">
              <a:avLst/>
            </a:prstTxWarp>
          </a:bodyPr>
          <a:lstStyle/>
          <a:p>
            <a:endParaRPr lang="en-US"/>
          </a:p>
        </p:txBody>
      </p:sp>
      <p:sp>
        <p:nvSpPr>
          <p:cNvPr id="73754" name="Line 26"/>
          <p:cNvSpPr>
            <a:spLocks noChangeShapeType="1"/>
          </p:cNvSpPr>
          <p:nvPr/>
        </p:nvSpPr>
        <p:spPr bwMode="auto">
          <a:xfrm flipV="1">
            <a:off x="1828800" y="4876800"/>
            <a:ext cx="914400" cy="0"/>
          </a:xfrm>
          <a:prstGeom prst="line">
            <a:avLst/>
          </a:prstGeom>
          <a:noFill/>
          <a:ln w="28575">
            <a:solidFill>
              <a:schemeClr val="tx1"/>
            </a:solidFill>
            <a:round/>
            <a:headEnd type="oval" w="med" len="med"/>
            <a:tailEnd type="triangle" w="med" len="med"/>
          </a:ln>
          <a:effectLst/>
        </p:spPr>
        <p:txBody>
          <a:bodyPr wrap="none">
            <a:prstTxWarp prst="textNoShape">
              <a:avLst/>
            </a:prstTxWarp>
          </a:bodyPr>
          <a:lstStyle/>
          <a:p>
            <a:endParaRPr lang="en-US"/>
          </a:p>
        </p:txBody>
      </p:sp>
      <p:sp>
        <p:nvSpPr>
          <p:cNvPr id="73755" name="Rectangle 27"/>
          <p:cNvSpPr>
            <a:spLocks noChangeArrowheads="1"/>
          </p:cNvSpPr>
          <p:nvPr/>
        </p:nvSpPr>
        <p:spPr bwMode="auto">
          <a:xfrm>
            <a:off x="2743200" y="4572000"/>
            <a:ext cx="609600" cy="609600"/>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73756" name="Rectangle 28"/>
          <p:cNvSpPr>
            <a:spLocks noChangeArrowheads="1"/>
          </p:cNvSpPr>
          <p:nvPr/>
        </p:nvSpPr>
        <p:spPr bwMode="auto">
          <a:xfrm>
            <a:off x="3352800" y="4572000"/>
            <a:ext cx="609600" cy="609600"/>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73757" name="Line 29"/>
          <p:cNvSpPr>
            <a:spLocks noChangeShapeType="1"/>
          </p:cNvSpPr>
          <p:nvPr/>
        </p:nvSpPr>
        <p:spPr bwMode="auto">
          <a:xfrm flipV="1">
            <a:off x="3657600" y="4876800"/>
            <a:ext cx="914400" cy="0"/>
          </a:xfrm>
          <a:prstGeom prst="line">
            <a:avLst/>
          </a:prstGeom>
          <a:noFill/>
          <a:ln w="28575">
            <a:solidFill>
              <a:schemeClr val="tx1"/>
            </a:solidFill>
            <a:round/>
            <a:headEnd type="oval" w="med" len="med"/>
            <a:tailEnd type="triangle" w="med" len="med"/>
          </a:ln>
          <a:effectLst/>
        </p:spPr>
        <p:txBody>
          <a:bodyPr wrap="none">
            <a:prstTxWarp prst="textNoShape">
              <a:avLst/>
            </a:prstTxWarp>
          </a:bodyPr>
          <a:lstStyle/>
          <a:p>
            <a:endParaRPr lang="en-US"/>
          </a:p>
        </p:txBody>
      </p:sp>
      <p:sp>
        <p:nvSpPr>
          <p:cNvPr id="73758" name="Rectangle 30"/>
          <p:cNvSpPr>
            <a:spLocks noChangeArrowheads="1"/>
          </p:cNvSpPr>
          <p:nvPr/>
        </p:nvSpPr>
        <p:spPr bwMode="auto">
          <a:xfrm>
            <a:off x="4572000" y="4572000"/>
            <a:ext cx="609600" cy="609600"/>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73759" name="Rectangle 31"/>
          <p:cNvSpPr>
            <a:spLocks noChangeArrowheads="1"/>
          </p:cNvSpPr>
          <p:nvPr/>
        </p:nvSpPr>
        <p:spPr bwMode="auto">
          <a:xfrm>
            <a:off x="5181600" y="4572000"/>
            <a:ext cx="609600" cy="609600"/>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73760" name="Line 32"/>
          <p:cNvSpPr>
            <a:spLocks noChangeShapeType="1"/>
          </p:cNvSpPr>
          <p:nvPr/>
        </p:nvSpPr>
        <p:spPr bwMode="auto">
          <a:xfrm flipV="1">
            <a:off x="5486400" y="4876800"/>
            <a:ext cx="914400" cy="0"/>
          </a:xfrm>
          <a:prstGeom prst="line">
            <a:avLst/>
          </a:prstGeom>
          <a:noFill/>
          <a:ln w="28575">
            <a:solidFill>
              <a:schemeClr val="tx1"/>
            </a:solidFill>
            <a:round/>
            <a:headEnd type="oval" w="med" len="med"/>
            <a:tailEnd type="triangle" w="med" len="med"/>
          </a:ln>
          <a:effectLst/>
        </p:spPr>
        <p:txBody>
          <a:bodyPr wrap="none">
            <a:prstTxWarp prst="textNoShape">
              <a:avLst/>
            </a:prstTxWarp>
          </a:bodyPr>
          <a:lstStyle/>
          <a:p>
            <a:endParaRPr lang="en-US"/>
          </a:p>
        </p:txBody>
      </p:sp>
      <p:sp>
        <p:nvSpPr>
          <p:cNvPr id="73761" name="Rectangle 33"/>
          <p:cNvSpPr>
            <a:spLocks noChangeArrowheads="1"/>
          </p:cNvSpPr>
          <p:nvPr/>
        </p:nvSpPr>
        <p:spPr bwMode="auto">
          <a:xfrm>
            <a:off x="6400800" y="4572000"/>
            <a:ext cx="609600" cy="609600"/>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73762" name="Rectangle 34"/>
          <p:cNvSpPr>
            <a:spLocks noChangeArrowheads="1"/>
          </p:cNvSpPr>
          <p:nvPr/>
        </p:nvSpPr>
        <p:spPr bwMode="auto">
          <a:xfrm>
            <a:off x="7010400" y="4572000"/>
            <a:ext cx="609600" cy="609600"/>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73763" name="Line 35"/>
          <p:cNvSpPr>
            <a:spLocks noChangeShapeType="1"/>
          </p:cNvSpPr>
          <p:nvPr/>
        </p:nvSpPr>
        <p:spPr bwMode="auto">
          <a:xfrm flipV="1">
            <a:off x="7315200" y="4876800"/>
            <a:ext cx="914400" cy="0"/>
          </a:xfrm>
          <a:prstGeom prst="line">
            <a:avLst/>
          </a:prstGeom>
          <a:noFill/>
          <a:ln w="28575">
            <a:solidFill>
              <a:schemeClr val="tx1"/>
            </a:solidFill>
            <a:round/>
            <a:headEnd type="oval" w="med" len="med"/>
            <a:tailEnd type="triangle" w="med" len="med"/>
          </a:ln>
          <a:effectLst/>
        </p:spPr>
        <p:txBody>
          <a:bodyPr wrap="none">
            <a:prstTxWarp prst="textNoShape">
              <a:avLst/>
            </a:prstTxWarp>
          </a:bodyPr>
          <a:lstStyle/>
          <a:p>
            <a:endParaRPr lang="en-US"/>
          </a:p>
        </p:txBody>
      </p:sp>
      <p:sp>
        <p:nvSpPr>
          <p:cNvPr id="73765" name="Text Box 37"/>
          <p:cNvSpPr txBox="1">
            <a:spLocks noChangeArrowheads="1"/>
          </p:cNvSpPr>
          <p:nvPr/>
        </p:nvSpPr>
        <p:spPr bwMode="auto">
          <a:xfrm>
            <a:off x="2887663" y="5781675"/>
            <a:ext cx="336550" cy="396875"/>
          </a:xfrm>
          <a:prstGeom prst="rect">
            <a:avLst/>
          </a:prstGeom>
          <a:noFill/>
          <a:ln w="9525">
            <a:noFill/>
            <a:miter lim="800000"/>
            <a:headEnd/>
            <a:tailEnd/>
          </a:ln>
          <a:effectLst/>
        </p:spPr>
        <p:txBody>
          <a:bodyPr wrap="none">
            <a:prstTxWarp prst="textNoShape">
              <a:avLst/>
            </a:prstTxWarp>
            <a:spAutoFit/>
          </a:bodyPr>
          <a:lstStyle/>
          <a:p>
            <a:pPr algn="ctr"/>
            <a:r>
              <a:rPr lang="en-US" sz="2000">
                <a:solidFill>
                  <a:schemeClr val="tx2"/>
                </a:solidFill>
              </a:rPr>
              <a:t>B</a:t>
            </a:r>
          </a:p>
        </p:txBody>
      </p:sp>
      <p:sp>
        <p:nvSpPr>
          <p:cNvPr id="73766" name="Line 38"/>
          <p:cNvSpPr>
            <a:spLocks noChangeShapeType="1"/>
          </p:cNvSpPr>
          <p:nvPr/>
        </p:nvSpPr>
        <p:spPr bwMode="auto">
          <a:xfrm>
            <a:off x="3048000" y="4876800"/>
            <a:ext cx="0" cy="914400"/>
          </a:xfrm>
          <a:prstGeom prst="line">
            <a:avLst/>
          </a:prstGeom>
          <a:noFill/>
          <a:ln w="28575">
            <a:solidFill>
              <a:schemeClr val="tx2"/>
            </a:solidFill>
            <a:round/>
            <a:headEnd type="oval" w="med" len="med"/>
            <a:tailEnd type="triangle" w="med" len="med"/>
          </a:ln>
          <a:effectLst/>
        </p:spPr>
        <p:txBody>
          <a:bodyPr wrap="none">
            <a:prstTxWarp prst="textNoShape">
              <a:avLst/>
            </a:prstTxWarp>
          </a:bodyPr>
          <a:lstStyle/>
          <a:p>
            <a:endParaRPr lang="en-US"/>
          </a:p>
        </p:txBody>
      </p:sp>
      <p:sp>
        <p:nvSpPr>
          <p:cNvPr id="73767" name="Text Box 39"/>
          <p:cNvSpPr txBox="1">
            <a:spLocks noChangeArrowheads="1"/>
          </p:cNvSpPr>
          <p:nvPr/>
        </p:nvSpPr>
        <p:spPr bwMode="auto">
          <a:xfrm>
            <a:off x="4716463" y="5781675"/>
            <a:ext cx="336550" cy="396875"/>
          </a:xfrm>
          <a:prstGeom prst="rect">
            <a:avLst/>
          </a:prstGeom>
          <a:noFill/>
          <a:ln w="9525">
            <a:noFill/>
            <a:miter lim="800000"/>
            <a:headEnd/>
            <a:tailEnd/>
          </a:ln>
          <a:effectLst/>
        </p:spPr>
        <p:txBody>
          <a:bodyPr wrap="none">
            <a:prstTxWarp prst="textNoShape">
              <a:avLst/>
            </a:prstTxWarp>
            <a:spAutoFit/>
          </a:bodyPr>
          <a:lstStyle/>
          <a:p>
            <a:pPr algn="ctr"/>
            <a:r>
              <a:rPr lang="en-US" sz="2000">
                <a:solidFill>
                  <a:schemeClr val="tx2"/>
                </a:solidFill>
              </a:rPr>
              <a:t>C</a:t>
            </a:r>
          </a:p>
        </p:txBody>
      </p:sp>
      <p:sp>
        <p:nvSpPr>
          <p:cNvPr id="73768" name="Line 40"/>
          <p:cNvSpPr>
            <a:spLocks noChangeShapeType="1"/>
          </p:cNvSpPr>
          <p:nvPr/>
        </p:nvSpPr>
        <p:spPr bwMode="auto">
          <a:xfrm>
            <a:off x="4876800" y="4876800"/>
            <a:ext cx="0" cy="914400"/>
          </a:xfrm>
          <a:prstGeom prst="line">
            <a:avLst/>
          </a:prstGeom>
          <a:noFill/>
          <a:ln w="28575">
            <a:solidFill>
              <a:schemeClr val="tx2"/>
            </a:solidFill>
            <a:round/>
            <a:headEnd type="oval" w="med" len="med"/>
            <a:tailEnd type="triangle" w="med" len="med"/>
          </a:ln>
          <a:effectLst/>
        </p:spPr>
        <p:txBody>
          <a:bodyPr wrap="none">
            <a:prstTxWarp prst="textNoShape">
              <a:avLst/>
            </a:prstTxWarp>
          </a:bodyPr>
          <a:lstStyle/>
          <a:p>
            <a:endParaRPr lang="en-US"/>
          </a:p>
        </p:txBody>
      </p:sp>
      <p:sp>
        <p:nvSpPr>
          <p:cNvPr id="73769" name="Text Box 41"/>
          <p:cNvSpPr txBox="1">
            <a:spLocks noChangeArrowheads="1"/>
          </p:cNvSpPr>
          <p:nvPr/>
        </p:nvSpPr>
        <p:spPr bwMode="auto">
          <a:xfrm>
            <a:off x="6535738" y="5781675"/>
            <a:ext cx="357187" cy="396875"/>
          </a:xfrm>
          <a:prstGeom prst="rect">
            <a:avLst/>
          </a:prstGeom>
          <a:noFill/>
          <a:ln w="9525">
            <a:noFill/>
            <a:miter lim="800000"/>
            <a:headEnd/>
            <a:tailEnd/>
          </a:ln>
          <a:effectLst/>
        </p:spPr>
        <p:txBody>
          <a:bodyPr wrap="none">
            <a:prstTxWarp prst="textNoShape">
              <a:avLst/>
            </a:prstTxWarp>
            <a:spAutoFit/>
          </a:bodyPr>
          <a:lstStyle/>
          <a:p>
            <a:pPr algn="ctr"/>
            <a:r>
              <a:rPr lang="en-US" sz="2000">
                <a:solidFill>
                  <a:schemeClr val="tx2"/>
                </a:solidFill>
              </a:rPr>
              <a:t>D</a:t>
            </a:r>
          </a:p>
        </p:txBody>
      </p:sp>
      <p:sp>
        <p:nvSpPr>
          <p:cNvPr id="73770" name="Line 42"/>
          <p:cNvSpPr>
            <a:spLocks noChangeShapeType="1"/>
          </p:cNvSpPr>
          <p:nvPr/>
        </p:nvSpPr>
        <p:spPr bwMode="auto">
          <a:xfrm>
            <a:off x="6705600" y="4876800"/>
            <a:ext cx="0" cy="914400"/>
          </a:xfrm>
          <a:prstGeom prst="line">
            <a:avLst/>
          </a:prstGeom>
          <a:noFill/>
          <a:ln w="28575">
            <a:solidFill>
              <a:schemeClr val="tx2"/>
            </a:solidFill>
            <a:round/>
            <a:headEnd type="oval" w="med" len="med"/>
            <a:tailEnd type="triangle" w="med" len="med"/>
          </a:ln>
          <a:effectLst/>
        </p:spPr>
        <p:txBody>
          <a:bodyPr wrap="none">
            <a:prstTxWarp prst="textNoShape">
              <a:avLst/>
            </a:prstTxWarp>
          </a:bodyPr>
          <a:lstStyle/>
          <a:p>
            <a:endParaRPr lang="en-US"/>
          </a:p>
        </p:txBody>
      </p:sp>
      <p:graphicFrame>
        <p:nvGraphicFramePr>
          <p:cNvPr id="35" name="Object 34"/>
          <p:cNvGraphicFramePr>
            <a:graphicFrameLocks noChangeAspect="1"/>
          </p:cNvGraphicFramePr>
          <p:nvPr/>
        </p:nvGraphicFramePr>
        <p:xfrm>
          <a:off x="8312149" y="4628993"/>
          <a:ext cx="448129" cy="482600"/>
        </p:xfrm>
        <a:graphic>
          <a:graphicData uri="http://schemas.openxmlformats.org/presentationml/2006/ole">
            <mc:AlternateContent xmlns:mc="http://schemas.openxmlformats.org/markup-compatibility/2006">
              <mc:Choice xmlns:v="urn:schemas-microsoft-com:vml" Requires="v">
                <p:oleObj spid="_x0000_s62485" name="Equation" r:id="rId3" imgW="165100" imgH="177800" progId="Equation.DSMT4">
                  <p:embed/>
                </p:oleObj>
              </mc:Choice>
              <mc:Fallback>
                <p:oleObj name="Equation" r:id="rId3" imgW="165100" imgH="1778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12149" y="4628993"/>
                        <a:ext cx="448129" cy="4826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Time</a:t>
            </a:r>
            <a:endParaRPr lang="en-US" dirty="0"/>
          </a:p>
        </p:txBody>
      </p:sp>
      <p:sp>
        <p:nvSpPr>
          <p:cNvPr id="3" name="Text Placeholder 2"/>
          <p:cNvSpPr>
            <a:spLocks noGrp="1"/>
          </p:cNvSpPr>
          <p:nvPr>
            <p:ph idx="1"/>
          </p:nvPr>
        </p:nvSpPr>
        <p:spPr/>
        <p:txBody>
          <a:bodyPr/>
          <a:lstStyle/>
          <a:p>
            <a:r>
              <a:rPr lang="en-US" dirty="0" smtClean="0"/>
              <a:t>Adding at the head is O(1)</a:t>
            </a:r>
          </a:p>
          <a:p>
            <a:r>
              <a:rPr lang="en-US" dirty="0" smtClean="0"/>
              <a:t>Removing at the head is O(1)</a:t>
            </a:r>
          </a:p>
          <a:p>
            <a:r>
              <a:rPr lang="en-US" b="1" dirty="0" smtClean="0">
                <a:solidFill>
                  <a:srgbClr val="800000"/>
                </a:solidFill>
              </a:rPr>
              <a:t>How about tail operations?</a:t>
            </a:r>
            <a:endParaRPr lang="en-US" b="1" dirty="0">
              <a:solidFill>
                <a:srgbClr val="80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Doubly Linked List</a:t>
            </a:r>
          </a:p>
        </p:txBody>
      </p:sp>
      <p:sp>
        <p:nvSpPr>
          <p:cNvPr id="48131" name="Rectangle 3" descr="Rectangle: Click to edit Master text styles&#10;Second level&#10;Third level&#10;Fourth level&#10;Fifth level"/>
          <p:cNvSpPr>
            <a:spLocks noGrp="1" noChangeArrowheads="1"/>
          </p:cNvSpPr>
          <p:nvPr>
            <p:ph type="body" idx="1"/>
          </p:nvPr>
        </p:nvSpPr>
        <p:spPr>
          <a:xfrm>
            <a:off x="685800" y="1066800"/>
            <a:ext cx="8304446" cy="2438400"/>
          </a:xfrm>
        </p:spPr>
        <p:txBody>
          <a:bodyPr/>
          <a:lstStyle/>
          <a:p>
            <a:r>
              <a:rPr lang="en-US" sz="2000" dirty="0" smtClean="0"/>
              <a:t>Doubly-linked lists allow more flexible list management (constant time operations at both ends).</a:t>
            </a:r>
          </a:p>
          <a:p>
            <a:r>
              <a:rPr lang="en-US" sz="2000" dirty="0"/>
              <a:t>Nodes</a:t>
            </a:r>
            <a:r>
              <a:rPr lang="en-US" sz="2000" dirty="0" smtClean="0"/>
              <a:t> store</a:t>
            </a:r>
            <a:r>
              <a:rPr lang="en-US" sz="2000" dirty="0"/>
              <a:t>:</a:t>
            </a:r>
          </a:p>
          <a:p>
            <a:pPr lvl="1"/>
            <a:r>
              <a:rPr lang="en-US" sz="1800" dirty="0"/>
              <a:t>element</a:t>
            </a:r>
          </a:p>
          <a:p>
            <a:pPr lvl="1"/>
            <a:r>
              <a:rPr lang="en-US" sz="1800" dirty="0"/>
              <a:t>link to the previous node</a:t>
            </a:r>
          </a:p>
          <a:p>
            <a:pPr lvl="1"/>
            <a:r>
              <a:rPr lang="en-US" sz="1800" dirty="0"/>
              <a:t>link to the next node</a:t>
            </a:r>
          </a:p>
          <a:p>
            <a:r>
              <a:rPr lang="en-US" sz="2000" dirty="0"/>
              <a:t>Special trailer and header</a:t>
            </a:r>
            <a:r>
              <a:rPr lang="en-US" sz="2000" dirty="0" smtClean="0"/>
              <a:t> (sentinel) nodes</a:t>
            </a:r>
            <a:endParaRPr lang="en-US" sz="2000" dirty="0"/>
          </a:p>
        </p:txBody>
      </p:sp>
      <p:sp>
        <p:nvSpPr>
          <p:cNvPr id="48132" name="Rectangle 4"/>
          <p:cNvSpPr>
            <a:spLocks noChangeArrowheads="1"/>
          </p:cNvSpPr>
          <p:nvPr/>
        </p:nvSpPr>
        <p:spPr bwMode="auto">
          <a:xfrm>
            <a:off x="6359525" y="2209800"/>
            <a:ext cx="498475" cy="498475"/>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48133" name="Rectangle 5"/>
          <p:cNvSpPr>
            <a:spLocks noChangeArrowheads="1"/>
          </p:cNvSpPr>
          <p:nvPr/>
        </p:nvSpPr>
        <p:spPr bwMode="auto">
          <a:xfrm>
            <a:off x="6858000" y="2209800"/>
            <a:ext cx="498475" cy="498475"/>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sp>
        <p:nvSpPr>
          <p:cNvPr id="48134" name="Rectangle 6"/>
          <p:cNvSpPr>
            <a:spLocks noChangeArrowheads="1"/>
          </p:cNvSpPr>
          <p:nvPr/>
        </p:nvSpPr>
        <p:spPr bwMode="auto">
          <a:xfrm>
            <a:off x="7356475" y="2209800"/>
            <a:ext cx="498475" cy="498475"/>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endParaRPr lang="en-US"/>
          </a:p>
        </p:txBody>
      </p:sp>
      <p:cxnSp>
        <p:nvCxnSpPr>
          <p:cNvPr id="48138" name="AutoShape 10"/>
          <p:cNvCxnSpPr>
            <a:cxnSpLocks noChangeShapeType="1"/>
          </p:cNvCxnSpPr>
          <p:nvPr/>
        </p:nvCxnSpPr>
        <p:spPr bwMode="auto">
          <a:xfrm rot="10800000">
            <a:off x="5861050" y="2085975"/>
            <a:ext cx="747713" cy="373063"/>
          </a:xfrm>
          <a:prstGeom prst="curvedConnector3">
            <a:avLst>
              <a:gd name="adj1" fmla="val 49894"/>
            </a:avLst>
          </a:prstGeom>
          <a:noFill/>
          <a:ln w="28575">
            <a:solidFill>
              <a:schemeClr val="tx1"/>
            </a:solidFill>
            <a:round/>
            <a:headEnd type="oval" w="med" len="med"/>
            <a:tailEnd type="triangle" w="med" len="med"/>
          </a:ln>
          <a:effectLst/>
        </p:spPr>
      </p:cxnSp>
      <p:cxnSp>
        <p:nvCxnSpPr>
          <p:cNvPr id="48140" name="AutoShape 12"/>
          <p:cNvCxnSpPr>
            <a:cxnSpLocks noChangeShapeType="1"/>
          </p:cNvCxnSpPr>
          <p:nvPr/>
        </p:nvCxnSpPr>
        <p:spPr bwMode="auto">
          <a:xfrm flipV="1">
            <a:off x="7605713" y="2085975"/>
            <a:ext cx="747712" cy="373063"/>
          </a:xfrm>
          <a:prstGeom prst="curvedConnector3">
            <a:avLst>
              <a:gd name="adj1" fmla="val 49894"/>
            </a:avLst>
          </a:prstGeom>
          <a:noFill/>
          <a:ln w="28575">
            <a:solidFill>
              <a:schemeClr val="tx1"/>
            </a:solidFill>
            <a:round/>
            <a:headEnd type="oval" w="med" len="med"/>
            <a:tailEnd type="triangle" w="med" len="med"/>
          </a:ln>
          <a:effectLst/>
        </p:spPr>
      </p:cxnSp>
      <p:cxnSp>
        <p:nvCxnSpPr>
          <p:cNvPr id="48141" name="AutoShape 13"/>
          <p:cNvCxnSpPr>
            <a:cxnSpLocks noChangeShapeType="1"/>
            <a:endCxn id="48144" idx="0"/>
          </p:cNvCxnSpPr>
          <p:nvPr/>
        </p:nvCxnSpPr>
        <p:spPr bwMode="auto">
          <a:xfrm rot="16200000" flipH="1">
            <a:off x="6842125" y="2725738"/>
            <a:ext cx="539750" cy="6350"/>
          </a:xfrm>
          <a:prstGeom prst="curvedConnector3">
            <a:avLst>
              <a:gd name="adj1" fmla="val 50000"/>
            </a:avLst>
          </a:prstGeom>
          <a:noFill/>
          <a:ln w="28575">
            <a:solidFill>
              <a:schemeClr val="tx2"/>
            </a:solidFill>
            <a:round/>
            <a:headEnd type="oval" w="med" len="med"/>
            <a:tailEnd type="triangle" w="med" len="med"/>
          </a:ln>
          <a:effectLst/>
        </p:spPr>
      </p:cxnSp>
      <p:sp>
        <p:nvSpPr>
          <p:cNvPr id="48142" name="Text Box 14"/>
          <p:cNvSpPr txBox="1">
            <a:spLocks noChangeArrowheads="1"/>
          </p:cNvSpPr>
          <p:nvPr/>
        </p:nvSpPr>
        <p:spPr bwMode="auto">
          <a:xfrm>
            <a:off x="5776913" y="1689100"/>
            <a:ext cx="676275" cy="396875"/>
          </a:xfrm>
          <a:prstGeom prst="rect">
            <a:avLst/>
          </a:prstGeom>
          <a:noFill/>
          <a:ln w="9525">
            <a:noFill/>
            <a:miter lim="800000"/>
            <a:headEnd/>
            <a:tailEnd/>
          </a:ln>
          <a:effectLst/>
        </p:spPr>
        <p:txBody>
          <a:bodyPr wrap="none">
            <a:prstTxWarp prst="textNoShape">
              <a:avLst/>
            </a:prstTxWarp>
            <a:spAutoFit/>
          </a:bodyPr>
          <a:lstStyle/>
          <a:p>
            <a:pPr algn="ctr"/>
            <a:r>
              <a:rPr lang="en-US" sz="2000"/>
              <a:t>prev</a:t>
            </a:r>
          </a:p>
        </p:txBody>
      </p:sp>
      <p:sp>
        <p:nvSpPr>
          <p:cNvPr id="48143" name="Text Box 15"/>
          <p:cNvSpPr txBox="1">
            <a:spLocks noChangeArrowheads="1"/>
          </p:cNvSpPr>
          <p:nvPr/>
        </p:nvSpPr>
        <p:spPr bwMode="auto">
          <a:xfrm>
            <a:off x="7708900" y="1689100"/>
            <a:ext cx="669925" cy="396875"/>
          </a:xfrm>
          <a:prstGeom prst="rect">
            <a:avLst/>
          </a:prstGeom>
          <a:noFill/>
          <a:ln w="9525">
            <a:noFill/>
            <a:miter lim="800000"/>
            <a:headEnd/>
            <a:tailEnd/>
          </a:ln>
          <a:effectLst/>
        </p:spPr>
        <p:txBody>
          <a:bodyPr wrap="none">
            <a:prstTxWarp prst="textNoShape">
              <a:avLst/>
            </a:prstTxWarp>
            <a:spAutoFit/>
          </a:bodyPr>
          <a:lstStyle/>
          <a:p>
            <a:pPr algn="ctr"/>
            <a:r>
              <a:rPr lang="en-US" sz="2000"/>
              <a:t>next</a:t>
            </a:r>
          </a:p>
        </p:txBody>
      </p:sp>
      <p:sp>
        <p:nvSpPr>
          <p:cNvPr id="48144" name="Text Box 16"/>
          <p:cNvSpPr txBox="1">
            <a:spLocks noChangeArrowheads="1"/>
          </p:cNvSpPr>
          <p:nvPr/>
        </p:nvSpPr>
        <p:spPr bwMode="auto">
          <a:xfrm>
            <a:off x="6753225" y="2998788"/>
            <a:ext cx="722313" cy="396875"/>
          </a:xfrm>
          <a:prstGeom prst="rect">
            <a:avLst/>
          </a:prstGeom>
          <a:noFill/>
          <a:ln w="9525">
            <a:noFill/>
            <a:miter lim="800000"/>
            <a:headEnd/>
            <a:tailEnd/>
          </a:ln>
          <a:effectLst/>
        </p:spPr>
        <p:txBody>
          <a:bodyPr wrap="none">
            <a:prstTxWarp prst="textNoShape">
              <a:avLst/>
            </a:prstTxWarp>
            <a:spAutoFit/>
          </a:bodyPr>
          <a:lstStyle/>
          <a:p>
            <a:pPr algn="ctr"/>
            <a:r>
              <a:rPr lang="en-US" sz="2000">
                <a:solidFill>
                  <a:schemeClr val="tx2"/>
                </a:solidFill>
              </a:rPr>
              <a:t>elem</a:t>
            </a:r>
          </a:p>
        </p:txBody>
      </p:sp>
      <p:sp>
        <p:nvSpPr>
          <p:cNvPr id="48145" name="Rectangle 17"/>
          <p:cNvSpPr>
            <a:spLocks noChangeArrowheads="1"/>
          </p:cNvSpPr>
          <p:nvPr/>
        </p:nvSpPr>
        <p:spPr bwMode="auto">
          <a:xfrm>
            <a:off x="19050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63" name="Rectangle 35"/>
          <p:cNvSpPr>
            <a:spLocks noChangeArrowheads="1"/>
          </p:cNvSpPr>
          <p:nvPr/>
        </p:nvSpPr>
        <p:spPr bwMode="auto">
          <a:xfrm>
            <a:off x="22098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64" name="Rectangle 36"/>
          <p:cNvSpPr>
            <a:spLocks noChangeArrowheads="1"/>
          </p:cNvSpPr>
          <p:nvPr/>
        </p:nvSpPr>
        <p:spPr bwMode="auto">
          <a:xfrm>
            <a:off x="25146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68" name="Freeform 40"/>
          <p:cNvSpPr>
            <a:spLocks/>
          </p:cNvSpPr>
          <p:nvPr/>
        </p:nvSpPr>
        <p:spPr bwMode="auto">
          <a:xfrm>
            <a:off x="2667000" y="45862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48172" name="Rectangle 44"/>
          <p:cNvSpPr>
            <a:spLocks noChangeArrowheads="1"/>
          </p:cNvSpPr>
          <p:nvPr/>
        </p:nvSpPr>
        <p:spPr bwMode="auto">
          <a:xfrm>
            <a:off x="34290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73" name="Rectangle 45"/>
          <p:cNvSpPr>
            <a:spLocks noChangeArrowheads="1"/>
          </p:cNvSpPr>
          <p:nvPr/>
        </p:nvSpPr>
        <p:spPr bwMode="auto">
          <a:xfrm>
            <a:off x="37338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74" name="Rectangle 46"/>
          <p:cNvSpPr>
            <a:spLocks noChangeArrowheads="1"/>
          </p:cNvSpPr>
          <p:nvPr/>
        </p:nvSpPr>
        <p:spPr bwMode="auto">
          <a:xfrm>
            <a:off x="40386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75" name="Freeform 47"/>
          <p:cNvSpPr>
            <a:spLocks/>
          </p:cNvSpPr>
          <p:nvPr/>
        </p:nvSpPr>
        <p:spPr bwMode="auto">
          <a:xfrm>
            <a:off x="4191000" y="45862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48178" name="Rectangle 50"/>
          <p:cNvSpPr>
            <a:spLocks noChangeArrowheads="1"/>
          </p:cNvSpPr>
          <p:nvPr/>
        </p:nvSpPr>
        <p:spPr bwMode="auto">
          <a:xfrm>
            <a:off x="49530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79" name="Rectangle 51"/>
          <p:cNvSpPr>
            <a:spLocks noChangeArrowheads="1"/>
          </p:cNvSpPr>
          <p:nvPr/>
        </p:nvSpPr>
        <p:spPr bwMode="auto">
          <a:xfrm>
            <a:off x="52578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80" name="Rectangle 52"/>
          <p:cNvSpPr>
            <a:spLocks noChangeArrowheads="1"/>
          </p:cNvSpPr>
          <p:nvPr/>
        </p:nvSpPr>
        <p:spPr bwMode="auto">
          <a:xfrm>
            <a:off x="55626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81" name="Freeform 53"/>
          <p:cNvSpPr>
            <a:spLocks/>
          </p:cNvSpPr>
          <p:nvPr/>
        </p:nvSpPr>
        <p:spPr bwMode="auto">
          <a:xfrm>
            <a:off x="5715000" y="45862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48184" name="Rectangle 56"/>
          <p:cNvSpPr>
            <a:spLocks noChangeArrowheads="1"/>
          </p:cNvSpPr>
          <p:nvPr/>
        </p:nvSpPr>
        <p:spPr bwMode="auto">
          <a:xfrm>
            <a:off x="64770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85" name="Rectangle 57"/>
          <p:cNvSpPr>
            <a:spLocks noChangeArrowheads="1"/>
          </p:cNvSpPr>
          <p:nvPr/>
        </p:nvSpPr>
        <p:spPr bwMode="auto">
          <a:xfrm>
            <a:off x="67818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86" name="Rectangle 58"/>
          <p:cNvSpPr>
            <a:spLocks noChangeArrowheads="1"/>
          </p:cNvSpPr>
          <p:nvPr/>
        </p:nvSpPr>
        <p:spPr bwMode="auto">
          <a:xfrm>
            <a:off x="70866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169" name="Freeform 41"/>
          <p:cNvSpPr>
            <a:spLocks/>
          </p:cNvSpPr>
          <p:nvPr/>
        </p:nvSpPr>
        <p:spPr bwMode="auto">
          <a:xfrm rot="10800000">
            <a:off x="2819400" y="47386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48176" name="Freeform 48"/>
          <p:cNvSpPr>
            <a:spLocks/>
          </p:cNvSpPr>
          <p:nvPr/>
        </p:nvSpPr>
        <p:spPr bwMode="auto">
          <a:xfrm rot="10800000">
            <a:off x="4343400" y="47386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48182" name="Freeform 54"/>
          <p:cNvSpPr>
            <a:spLocks/>
          </p:cNvSpPr>
          <p:nvPr/>
        </p:nvSpPr>
        <p:spPr bwMode="auto">
          <a:xfrm rot="10800000">
            <a:off x="5867400" y="47386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48191" name="Freeform 63"/>
          <p:cNvSpPr>
            <a:spLocks/>
          </p:cNvSpPr>
          <p:nvPr/>
        </p:nvSpPr>
        <p:spPr bwMode="auto">
          <a:xfrm>
            <a:off x="2289175" y="4724400"/>
            <a:ext cx="168275" cy="552450"/>
          </a:xfrm>
          <a:custGeom>
            <a:avLst/>
            <a:gdLst/>
            <a:ahLst/>
            <a:cxnLst>
              <a:cxn ang="0">
                <a:pos x="46" y="0"/>
              </a:cxn>
              <a:cxn ang="0">
                <a:pos x="10" y="186"/>
              </a:cxn>
              <a:cxn ang="0">
                <a:pos x="106" y="348"/>
              </a:cxn>
            </a:cxnLst>
            <a:rect l="0" t="0" r="r" b="b"/>
            <a:pathLst>
              <a:path w="106" h="348">
                <a:moveTo>
                  <a:pt x="46" y="0"/>
                </a:moveTo>
                <a:cubicBezTo>
                  <a:pt x="40" y="31"/>
                  <a:pt x="0" y="128"/>
                  <a:pt x="10" y="186"/>
                </a:cubicBezTo>
                <a:cubicBezTo>
                  <a:pt x="20" y="244"/>
                  <a:pt x="86" y="314"/>
                  <a:pt x="106" y="348"/>
                </a:cubicBezTo>
              </a:path>
            </a:pathLst>
          </a:custGeom>
          <a:noFill/>
          <a:ln w="19050" cmpd="sng">
            <a:solidFill>
              <a:schemeClr val="tx2"/>
            </a:solidFill>
            <a:round/>
            <a:headEnd type="oval" w="sm" len="sm"/>
            <a:tailEnd type="triangle" w="sm" len="lg"/>
          </a:ln>
          <a:effectLst/>
        </p:spPr>
        <p:txBody>
          <a:bodyPr wrap="none">
            <a:prstTxWarp prst="textNoShape">
              <a:avLst/>
            </a:prstTxWarp>
          </a:bodyPr>
          <a:lstStyle/>
          <a:p>
            <a:endParaRPr lang="en-US"/>
          </a:p>
        </p:txBody>
      </p:sp>
      <p:sp>
        <p:nvSpPr>
          <p:cNvPr id="48192" name="Freeform 64"/>
          <p:cNvSpPr>
            <a:spLocks/>
          </p:cNvSpPr>
          <p:nvPr/>
        </p:nvSpPr>
        <p:spPr bwMode="auto">
          <a:xfrm>
            <a:off x="3810000" y="4724400"/>
            <a:ext cx="168275" cy="552450"/>
          </a:xfrm>
          <a:custGeom>
            <a:avLst/>
            <a:gdLst/>
            <a:ahLst/>
            <a:cxnLst>
              <a:cxn ang="0">
                <a:pos x="46" y="0"/>
              </a:cxn>
              <a:cxn ang="0">
                <a:pos x="10" y="186"/>
              </a:cxn>
              <a:cxn ang="0">
                <a:pos x="106" y="348"/>
              </a:cxn>
            </a:cxnLst>
            <a:rect l="0" t="0" r="r" b="b"/>
            <a:pathLst>
              <a:path w="106" h="348">
                <a:moveTo>
                  <a:pt x="46" y="0"/>
                </a:moveTo>
                <a:cubicBezTo>
                  <a:pt x="40" y="31"/>
                  <a:pt x="0" y="128"/>
                  <a:pt x="10" y="186"/>
                </a:cubicBezTo>
                <a:cubicBezTo>
                  <a:pt x="20" y="244"/>
                  <a:pt x="86" y="314"/>
                  <a:pt x="106" y="348"/>
                </a:cubicBezTo>
              </a:path>
            </a:pathLst>
          </a:custGeom>
          <a:noFill/>
          <a:ln w="19050" cmpd="sng">
            <a:solidFill>
              <a:schemeClr val="tx2"/>
            </a:solidFill>
            <a:round/>
            <a:headEnd type="oval" w="sm" len="sm"/>
            <a:tailEnd type="triangle" w="sm" len="lg"/>
          </a:ln>
          <a:effectLst/>
        </p:spPr>
        <p:txBody>
          <a:bodyPr wrap="none">
            <a:prstTxWarp prst="textNoShape">
              <a:avLst/>
            </a:prstTxWarp>
          </a:bodyPr>
          <a:lstStyle/>
          <a:p>
            <a:endParaRPr lang="en-US"/>
          </a:p>
        </p:txBody>
      </p:sp>
      <p:sp>
        <p:nvSpPr>
          <p:cNvPr id="48193" name="Freeform 65"/>
          <p:cNvSpPr>
            <a:spLocks/>
          </p:cNvSpPr>
          <p:nvPr/>
        </p:nvSpPr>
        <p:spPr bwMode="auto">
          <a:xfrm>
            <a:off x="5330825" y="4724400"/>
            <a:ext cx="168275" cy="552450"/>
          </a:xfrm>
          <a:custGeom>
            <a:avLst/>
            <a:gdLst/>
            <a:ahLst/>
            <a:cxnLst>
              <a:cxn ang="0">
                <a:pos x="46" y="0"/>
              </a:cxn>
              <a:cxn ang="0">
                <a:pos x="10" y="186"/>
              </a:cxn>
              <a:cxn ang="0">
                <a:pos x="106" y="348"/>
              </a:cxn>
            </a:cxnLst>
            <a:rect l="0" t="0" r="r" b="b"/>
            <a:pathLst>
              <a:path w="106" h="348">
                <a:moveTo>
                  <a:pt x="46" y="0"/>
                </a:moveTo>
                <a:cubicBezTo>
                  <a:pt x="40" y="31"/>
                  <a:pt x="0" y="128"/>
                  <a:pt x="10" y="186"/>
                </a:cubicBezTo>
                <a:cubicBezTo>
                  <a:pt x="20" y="244"/>
                  <a:pt x="86" y="314"/>
                  <a:pt x="106" y="348"/>
                </a:cubicBezTo>
              </a:path>
            </a:pathLst>
          </a:custGeom>
          <a:noFill/>
          <a:ln w="19050" cmpd="sng">
            <a:solidFill>
              <a:schemeClr val="tx2"/>
            </a:solidFill>
            <a:round/>
            <a:headEnd type="oval" w="sm" len="sm"/>
            <a:tailEnd type="triangle" w="sm" len="lg"/>
          </a:ln>
          <a:effectLst/>
        </p:spPr>
        <p:txBody>
          <a:bodyPr wrap="none">
            <a:prstTxWarp prst="textNoShape">
              <a:avLst/>
            </a:prstTxWarp>
          </a:bodyPr>
          <a:lstStyle/>
          <a:p>
            <a:endParaRPr lang="en-US"/>
          </a:p>
        </p:txBody>
      </p:sp>
      <p:sp>
        <p:nvSpPr>
          <p:cNvPr id="48194" name="Freeform 66"/>
          <p:cNvSpPr>
            <a:spLocks/>
          </p:cNvSpPr>
          <p:nvPr/>
        </p:nvSpPr>
        <p:spPr bwMode="auto">
          <a:xfrm>
            <a:off x="6851650" y="4724400"/>
            <a:ext cx="168275" cy="552450"/>
          </a:xfrm>
          <a:custGeom>
            <a:avLst/>
            <a:gdLst/>
            <a:ahLst/>
            <a:cxnLst>
              <a:cxn ang="0">
                <a:pos x="46" y="0"/>
              </a:cxn>
              <a:cxn ang="0">
                <a:pos x="10" y="186"/>
              </a:cxn>
              <a:cxn ang="0">
                <a:pos x="106" y="348"/>
              </a:cxn>
            </a:cxnLst>
            <a:rect l="0" t="0" r="r" b="b"/>
            <a:pathLst>
              <a:path w="106" h="348">
                <a:moveTo>
                  <a:pt x="46" y="0"/>
                </a:moveTo>
                <a:cubicBezTo>
                  <a:pt x="40" y="31"/>
                  <a:pt x="0" y="128"/>
                  <a:pt x="10" y="186"/>
                </a:cubicBezTo>
                <a:cubicBezTo>
                  <a:pt x="20" y="244"/>
                  <a:pt x="86" y="314"/>
                  <a:pt x="106" y="348"/>
                </a:cubicBezTo>
              </a:path>
            </a:pathLst>
          </a:custGeom>
          <a:noFill/>
          <a:ln w="19050" cmpd="sng">
            <a:solidFill>
              <a:schemeClr val="tx2"/>
            </a:solidFill>
            <a:round/>
            <a:headEnd type="oval" w="sm" len="sm"/>
            <a:tailEnd type="triangle" w="sm" len="lg"/>
          </a:ln>
          <a:effectLst/>
        </p:spPr>
        <p:txBody>
          <a:bodyPr wrap="none">
            <a:prstTxWarp prst="textNoShape">
              <a:avLst/>
            </a:prstTxWarp>
          </a:bodyPr>
          <a:lstStyle/>
          <a:p>
            <a:endParaRPr lang="en-US"/>
          </a:p>
        </p:txBody>
      </p:sp>
      <p:pic>
        <p:nvPicPr>
          <p:cNvPr id="48195" name="Picture 67"/>
          <p:cNvPicPr>
            <a:picLocks noChangeAspect="1" noChangeArrowheads="1"/>
          </p:cNvPicPr>
          <p:nvPr/>
        </p:nvPicPr>
        <p:blipFill>
          <a:blip r:embed="rId2"/>
          <a:srcRect/>
          <a:stretch>
            <a:fillRect/>
          </a:stretch>
        </p:blipFill>
        <p:spPr bwMode="auto">
          <a:xfrm>
            <a:off x="2124075" y="5308600"/>
            <a:ext cx="685800" cy="835025"/>
          </a:xfrm>
          <a:prstGeom prst="rect">
            <a:avLst/>
          </a:prstGeom>
          <a:solidFill>
            <a:schemeClr val="folHlink"/>
          </a:solidFill>
          <a:ln w="19050">
            <a:solidFill>
              <a:schemeClr val="tx2"/>
            </a:solidFill>
            <a:miter lim="800000"/>
            <a:headEnd/>
            <a:tailEnd/>
          </a:ln>
          <a:effectLst/>
        </p:spPr>
      </p:pic>
      <p:pic>
        <p:nvPicPr>
          <p:cNvPr id="48196" name="Picture 68"/>
          <p:cNvPicPr>
            <a:picLocks noChangeAspect="1" noChangeArrowheads="1"/>
          </p:cNvPicPr>
          <p:nvPr/>
        </p:nvPicPr>
        <p:blipFill>
          <a:blip r:embed="rId3"/>
          <a:srcRect/>
          <a:stretch>
            <a:fillRect/>
          </a:stretch>
        </p:blipFill>
        <p:spPr bwMode="auto">
          <a:xfrm>
            <a:off x="3651250" y="5308600"/>
            <a:ext cx="685800" cy="803275"/>
          </a:xfrm>
          <a:prstGeom prst="rect">
            <a:avLst/>
          </a:prstGeom>
          <a:solidFill>
            <a:schemeClr val="folHlink"/>
          </a:solidFill>
          <a:ln w="19050">
            <a:solidFill>
              <a:schemeClr val="tx2"/>
            </a:solidFill>
            <a:miter lim="800000"/>
            <a:headEnd/>
            <a:tailEnd/>
          </a:ln>
          <a:effectLst/>
        </p:spPr>
      </p:pic>
      <p:pic>
        <p:nvPicPr>
          <p:cNvPr id="48197" name="Picture 69"/>
          <p:cNvPicPr>
            <a:picLocks noChangeAspect="1" noChangeArrowheads="1"/>
          </p:cNvPicPr>
          <p:nvPr/>
        </p:nvPicPr>
        <p:blipFill>
          <a:blip r:embed="rId4"/>
          <a:srcRect/>
          <a:stretch>
            <a:fillRect/>
          </a:stretch>
        </p:blipFill>
        <p:spPr bwMode="auto">
          <a:xfrm>
            <a:off x="6705600" y="5308600"/>
            <a:ext cx="685800" cy="612775"/>
          </a:xfrm>
          <a:prstGeom prst="rect">
            <a:avLst/>
          </a:prstGeom>
          <a:solidFill>
            <a:schemeClr val="folHlink"/>
          </a:solidFill>
          <a:ln w="19050">
            <a:solidFill>
              <a:schemeClr val="tx2"/>
            </a:solidFill>
            <a:miter lim="800000"/>
            <a:headEnd/>
            <a:tailEnd/>
          </a:ln>
          <a:effectLst/>
        </p:spPr>
      </p:pic>
      <p:pic>
        <p:nvPicPr>
          <p:cNvPr id="48198" name="Picture 70"/>
          <p:cNvPicPr>
            <a:picLocks noChangeAspect="1" noChangeArrowheads="1"/>
          </p:cNvPicPr>
          <p:nvPr/>
        </p:nvPicPr>
        <p:blipFill>
          <a:blip r:embed="rId5"/>
          <a:srcRect/>
          <a:stretch>
            <a:fillRect/>
          </a:stretch>
        </p:blipFill>
        <p:spPr bwMode="auto">
          <a:xfrm>
            <a:off x="5178425" y="5308600"/>
            <a:ext cx="685800" cy="663575"/>
          </a:xfrm>
          <a:prstGeom prst="rect">
            <a:avLst/>
          </a:prstGeom>
          <a:solidFill>
            <a:schemeClr val="folHlink"/>
          </a:solidFill>
          <a:ln w="19050">
            <a:solidFill>
              <a:schemeClr val="tx2"/>
            </a:solidFill>
            <a:miter lim="800000"/>
            <a:headEnd/>
            <a:tailEnd/>
          </a:ln>
          <a:effectLst/>
        </p:spPr>
      </p:pic>
      <p:sp>
        <p:nvSpPr>
          <p:cNvPr id="48200" name="Rectangle 72"/>
          <p:cNvSpPr>
            <a:spLocks noChangeArrowheads="1"/>
          </p:cNvSpPr>
          <p:nvPr/>
        </p:nvSpPr>
        <p:spPr bwMode="auto">
          <a:xfrm>
            <a:off x="80010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201" name="Rectangle 73"/>
          <p:cNvSpPr>
            <a:spLocks noChangeArrowheads="1"/>
          </p:cNvSpPr>
          <p:nvPr/>
        </p:nvSpPr>
        <p:spPr bwMode="auto">
          <a:xfrm>
            <a:off x="990600" y="45720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48202" name="Freeform 74"/>
          <p:cNvSpPr>
            <a:spLocks/>
          </p:cNvSpPr>
          <p:nvPr/>
        </p:nvSpPr>
        <p:spPr bwMode="auto">
          <a:xfrm>
            <a:off x="7239000" y="4572000"/>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48203" name="Freeform 75"/>
          <p:cNvSpPr>
            <a:spLocks/>
          </p:cNvSpPr>
          <p:nvPr/>
        </p:nvSpPr>
        <p:spPr bwMode="auto">
          <a:xfrm rot="10800000">
            <a:off x="7391400" y="4724400"/>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48204" name="Freeform 76"/>
          <p:cNvSpPr>
            <a:spLocks/>
          </p:cNvSpPr>
          <p:nvPr/>
        </p:nvSpPr>
        <p:spPr bwMode="auto">
          <a:xfrm>
            <a:off x="1143000" y="4572000"/>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48205" name="Freeform 77"/>
          <p:cNvSpPr>
            <a:spLocks/>
          </p:cNvSpPr>
          <p:nvPr/>
        </p:nvSpPr>
        <p:spPr bwMode="auto">
          <a:xfrm rot="10800000">
            <a:off x="1295400" y="4724400"/>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48206" name="Text Box 78"/>
          <p:cNvSpPr txBox="1">
            <a:spLocks noChangeArrowheads="1"/>
          </p:cNvSpPr>
          <p:nvPr/>
        </p:nvSpPr>
        <p:spPr bwMode="auto">
          <a:xfrm>
            <a:off x="7693025" y="4114800"/>
            <a:ext cx="838200" cy="396875"/>
          </a:xfrm>
          <a:prstGeom prst="rect">
            <a:avLst/>
          </a:prstGeom>
          <a:noFill/>
          <a:ln w="9525">
            <a:noFill/>
            <a:miter lim="800000"/>
            <a:headEnd/>
            <a:tailEnd/>
          </a:ln>
          <a:effectLst/>
        </p:spPr>
        <p:txBody>
          <a:bodyPr wrap="none">
            <a:prstTxWarp prst="textNoShape">
              <a:avLst/>
            </a:prstTxWarp>
            <a:spAutoFit/>
          </a:bodyPr>
          <a:lstStyle/>
          <a:p>
            <a:pPr algn="ctr"/>
            <a:r>
              <a:rPr lang="en-US" sz="2000"/>
              <a:t>trailer</a:t>
            </a:r>
          </a:p>
        </p:txBody>
      </p:sp>
      <p:sp>
        <p:nvSpPr>
          <p:cNvPr id="48207" name="Text Box 79"/>
          <p:cNvSpPr txBox="1">
            <a:spLocks noChangeArrowheads="1"/>
          </p:cNvSpPr>
          <p:nvPr/>
        </p:nvSpPr>
        <p:spPr bwMode="auto">
          <a:xfrm>
            <a:off x="625475" y="4191000"/>
            <a:ext cx="957263" cy="396875"/>
          </a:xfrm>
          <a:prstGeom prst="rect">
            <a:avLst/>
          </a:prstGeom>
          <a:noFill/>
          <a:ln w="9525">
            <a:noFill/>
            <a:miter lim="800000"/>
            <a:headEnd/>
            <a:tailEnd/>
          </a:ln>
          <a:effectLst/>
        </p:spPr>
        <p:txBody>
          <a:bodyPr wrap="none">
            <a:prstTxWarp prst="textNoShape">
              <a:avLst/>
            </a:prstTxWarp>
            <a:spAutoFit/>
          </a:bodyPr>
          <a:lstStyle/>
          <a:p>
            <a:pPr algn="ctr"/>
            <a:r>
              <a:rPr lang="en-US" sz="2000"/>
              <a:t>header</a:t>
            </a:r>
          </a:p>
        </p:txBody>
      </p:sp>
      <p:sp>
        <p:nvSpPr>
          <p:cNvPr id="48210" name="AutoShape 82"/>
          <p:cNvSpPr>
            <a:spLocks noChangeArrowheads="1"/>
          </p:cNvSpPr>
          <p:nvPr/>
        </p:nvSpPr>
        <p:spPr bwMode="auto">
          <a:xfrm>
            <a:off x="1676400" y="4191000"/>
            <a:ext cx="5867400" cy="838200"/>
          </a:xfrm>
          <a:prstGeom prst="roundRect">
            <a:avLst>
              <a:gd name="adj" fmla="val 16667"/>
            </a:avLst>
          </a:prstGeom>
          <a:noFill/>
          <a:ln w="9525">
            <a:solidFill>
              <a:schemeClr val="tx1"/>
            </a:solidFill>
            <a:prstDash val="lgDash"/>
            <a:round/>
            <a:headEnd/>
            <a:tailEnd/>
          </a:ln>
          <a:effectLst/>
        </p:spPr>
        <p:txBody>
          <a:bodyPr wrap="none" anchor="ctr">
            <a:prstTxWarp prst="textNoShape">
              <a:avLst/>
            </a:prstTxWarp>
          </a:bodyPr>
          <a:lstStyle/>
          <a:p>
            <a:endParaRPr lang="en-US"/>
          </a:p>
        </p:txBody>
      </p:sp>
      <p:sp>
        <p:nvSpPr>
          <p:cNvPr id="48211" name="Text Box 83"/>
          <p:cNvSpPr txBox="1">
            <a:spLocks noChangeArrowheads="1"/>
          </p:cNvSpPr>
          <p:nvPr/>
        </p:nvSpPr>
        <p:spPr bwMode="auto">
          <a:xfrm>
            <a:off x="5611813" y="4175125"/>
            <a:ext cx="1931987" cy="396875"/>
          </a:xfrm>
          <a:prstGeom prst="rect">
            <a:avLst/>
          </a:prstGeom>
          <a:noFill/>
          <a:ln w="9525">
            <a:noFill/>
            <a:miter lim="800000"/>
            <a:headEnd/>
            <a:tailEnd/>
          </a:ln>
          <a:effectLst/>
        </p:spPr>
        <p:txBody>
          <a:bodyPr wrap="none">
            <a:prstTxWarp prst="textNoShape">
              <a:avLst/>
            </a:prstTxWarp>
            <a:spAutoFit/>
          </a:bodyPr>
          <a:lstStyle/>
          <a:p>
            <a:pPr algn="ctr"/>
            <a:r>
              <a:rPr lang="en-US" sz="2000"/>
              <a:t>nodes/positions</a:t>
            </a:r>
          </a:p>
        </p:txBody>
      </p:sp>
      <p:sp>
        <p:nvSpPr>
          <p:cNvPr id="48212" name="AutoShape 84"/>
          <p:cNvSpPr>
            <a:spLocks noChangeArrowheads="1"/>
          </p:cNvSpPr>
          <p:nvPr/>
        </p:nvSpPr>
        <p:spPr bwMode="auto">
          <a:xfrm>
            <a:off x="1905000" y="5181600"/>
            <a:ext cx="5638800" cy="1143000"/>
          </a:xfrm>
          <a:prstGeom prst="roundRect">
            <a:avLst>
              <a:gd name="adj" fmla="val 16667"/>
            </a:avLst>
          </a:prstGeom>
          <a:noFill/>
          <a:ln w="9525">
            <a:solidFill>
              <a:schemeClr val="tx2"/>
            </a:solidFill>
            <a:prstDash val="lgDash"/>
            <a:round/>
            <a:headEnd/>
            <a:tailEnd/>
          </a:ln>
          <a:effectLst/>
        </p:spPr>
        <p:txBody>
          <a:bodyPr wrap="none" anchor="ctr">
            <a:prstTxWarp prst="textNoShape">
              <a:avLst/>
            </a:prstTxWarp>
          </a:bodyPr>
          <a:lstStyle/>
          <a:p>
            <a:endParaRPr lang="en-US"/>
          </a:p>
        </p:txBody>
      </p:sp>
      <p:sp>
        <p:nvSpPr>
          <p:cNvPr id="48213" name="Text Box 85"/>
          <p:cNvSpPr txBox="1">
            <a:spLocks noChangeArrowheads="1"/>
          </p:cNvSpPr>
          <p:nvPr/>
        </p:nvSpPr>
        <p:spPr bwMode="auto">
          <a:xfrm>
            <a:off x="6348413" y="5943600"/>
            <a:ext cx="1195387" cy="396875"/>
          </a:xfrm>
          <a:prstGeom prst="rect">
            <a:avLst/>
          </a:prstGeom>
          <a:noFill/>
          <a:ln w="9525">
            <a:noFill/>
            <a:miter lim="800000"/>
            <a:headEnd/>
            <a:tailEnd/>
          </a:ln>
          <a:effectLst/>
        </p:spPr>
        <p:txBody>
          <a:bodyPr wrap="none">
            <a:prstTxWarp prst="textNoShape">
              <a:avLst/>
            </a:prstTxWarp>
            <a:spAutoFit/>
          </a:bodyPr>
          <a:lstStyle/>
          <a:p>
            <a:pPr algn="ctr"/>
            <a:r>
              <a:rPr lang="en-US" sz="2000">
                <a:solidFill>
                  <a:schemeClr val="tx2"/>
                </a:solidFill>
              </a:rPr>
              <a:t>elements</a:t>
            </a:r>
          </a:p>
        </p:txBody>
      </p:sp>
      <p:sp>
        <p:nvSpPr>
          <p:cNvPr id="48215" name="Text Box 87"/>
          <p:cNvSpPr txBox="1">
            <a:spLocks noChangeArrowheads="1"/>
          </p:cNvSpPr>
          <p:nvPr/>
        </p:nvSpPr>
        <p:spPr bwMode="auto">
          <a:xfrm>
            <a:off x="7924800" y="3048000"/>
            <a:ext cx="736600" cy="396875"/>
          </a:xfrm>
          <a:prstGeom prst="rect">
            <a:avLst/>
          </a:prstGeom>
          <a:noFill/>
          <a:ln w="9525">
            <a:noFill/>
            <a:miter lim="800000"/>
            <a:headEnd/>
            <a:tailEnd/>
          </a:ln>
          <a:effectLst/>
        </p:spPr>
        <p:txBody>
          <a:bodyPr wrap="none">
            <a:prstTxWarp prst="textNoShape">
              <a:avLst/>
            </a:prstTxWarp>
            <a:spAutoFit/>
          </a:bodyPr>
          <a:lstStyle/>
          <a:p>
            <a:pPr algn="ctr"/>
            <a:r>
              <a:rPr lang="en-US" sz="2000"/>
              <a:t>node</a:t>
            </a:r>
          </a:p>
        </p:txBody>
      </p:sp>
      <p:sp>
        <p:nvSpPr>
          <p:cNvPr id="48216" name="AutoShape 88"/>
          <p:cNvSpPr>
            <a:spLocks noChangeArrowheads="1"/>
          </p:cNvSpPr>
          <p:nvPr/>
        </p:nvSpPr>
        <p:spPr bwMode="auto">
          <a:xfrm>
            <a:off x="5486400" y="1600200"/>
            <a:ext cx="3200400" cy="1905000"/>
          </a:xfrm>
          <a:prstGeom prst="roundRect">
            <a:avLst>
              <a:gd name="adj" fmla="val 16667"/>
            </a:avLst>
          </a:prstGeom>
          <a:noFill/>
          <a:ln w="9525">
            <a:solidFill>
              <a:schemeClr val="tx1"/>
            </a:solidFill>
            <a:prstDash val="lgDash"/>
            <a:round/>
            <a:headEnd/>
            <a:tailEnd/>
          </a:ln>
          <a:effectLst/>
        </p:spPr>
        <p:txBody>
          <a:bodyPr wrap="none" anchor="ctr">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on the Midterm</a:t>
            </a:r>
            <a:endParaRPr lang="en-US" dirty="0"/>
          </a:p>
        </p:txBody>
      </p:sp>
      <p:sp>
        <p:nvSpPr>
          <p:cNvPr id="3" name="Content Placeholder 2"/>
          <p:cNvSpPr>
            <a:spLocks noGrp="1"/>
          </p:cNvSpPr>
          <p:nvPr>
            <p:ph idx="1"/>
          </p:nvPr>
        </p:nvSpPr>
        <p:spPr/>
        <p:txBody>
          <a:bodyPr/>
          <a:lstStyle/>
          <a:p>
            <a:r>
              <a:rPr lang="en-US" dirty="0" smtClean="0"/>
              <a:t>Data Structures &amp; Object-Oriented Design</a:t>
            </a:r>
          </a:p>
          <a:p>
            <a:r>
              <a:rPr lang="en-US" dirty="0" smtClean="0"/>
              <a:t>Run-Time Analysis</a:t>
            </a:r>
          </a:p>
          <a:p>
            <a:r>
              <a:rPr lang="en-US" dirty="0" smtClean="0"/>
              <a:t>Linear Data Structures</a:t>
            </a:r>
          </a:p>
          <a:p>
            <a:r>
              <a:rPr lang="en-US" b="1" dirty="0" smtClean="0">
                <a:solidFill>
                  <a:srgbClr val="800000"/>
                </a:solidFill>
              </a:rPr>
              <a:t>The Java Collections Framework</a:t>
            </a:r>
          </a:p>
          <a:p>
            <a:r>
              <a:rPr lang="en-US" dirty="0" smtClean="0"/>
              <a:t>Recursion</a:t>
            </a:r>
          </a:p>
          <a:p>
            <a:r>
              <a:rPr lang="en-US" dirty="0" smtClean="0"/>
              <a:t>Trees</a:t>
            </a:r>
          </a:p>
          <a:p>
            <a:r>
              <a:rPr lang="en-US" dirty="0" smtClean="0"/>
              <a:t>Priority Queues &amp; Heaps</a:t>
            </a:r>
          </a:p>
          <a:p>
            <a:r>
              <a:rPr lang="en-US" dirty="0" smtClean="0"/>
              <a:t>Maps, Hash Tables &amp; Dictionaries</a:t>
            </a:r>
          </a:p>
          <a:p>
            <a:r>
              <a:rPr lang="en-US" dirty="0" smtClean="0"/>
              <a:t>Iterative Algorithms &amp; Loop Invariants</a:t>
            </a:r>
          </a:p>
        </p:txBody>
      </p:sp>
    </p:spTree>
    <p:extLst>
      <p:ext uri="{BB962C8B-B14F-4D97-AF65-F5344CB8AC3E}">
        <p14:creationId xmlns:p14="http://schemas.microsoft.com/office/powerpoint/2010/main" val="35227644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Iterators</a:t>
            </a:r>
            <a:endParaRPr lang="en-US" dirty="0"/>
          </a:p>
        </p:txBody>
      </p:sp>
      <p:sp>
        <p:nvSpPr>
          <p:cNvPr id="3" name="Content Placeholder 2"/>
          <p:cNvSpPr>
            <a:spLocks noGrp="1"/>
          </p:cNvSpPr>
          <p:nvPr>
            <p:ph idx="1"/>
          </p:nvPr>
        </p:nvSpPr>
        <p:spPr/>
        <p:txBody>
          <a:bodyPr/>
          <a:lstStyle/>
          <a:p>
            <a:r>
              <a:rPr lang="en-US" dirty="0" smtClean="0"/>
              <a:t>An </a:t>
            </a:r>
            <a:r>
              <a:rPr lang="en-US" dirty="0" smtClean="0">
                <a:hlinkClick r:id="rId2"/>
              </a:rPr>
              <a:t>Iterator</a:t>
            </a:r>
            <a:r>
              <a:rPr lang="en-US" dirty="0" smtClean="0"/>
              <a:t> is an object that enables you to traverse through a collection and to remove elements from the collection selectively, if desired. </a:t>
            </a:r>
          </a:p>
          <a:p>
            <a:r>
              <a:rPr lang="en-US" dirty="0" smtClean="0"/>
              <a:t>You get an </a:t>
            </a:r>
            <a:r>
              <a:rPr lang="en-US" dirty="0" err="1" smtClean="0"/>
              <a:t>Iterator</a:t>
            </a:r>
            <a:r>
              <a:rPr lang="en-US" dirty="0" smtClean="0"/>
              <a:t> for a collection by calling its </a:t>
            </a:r>
            <a:r>
              <a:rPr lang="en-US" dirty="0" err="1" smtClean="0"/>
              <a:t>iterator</a:t>
            </a:r>
            <a:r>
              <a:rPr lang="en-US" dirty="0" smtClean="0"/>
              <a:t> method.</a:t>
            </a:r>
          </a:p>
          <a:p>
            <a:r>
              <a:rPr lang="en-US" dirty="0" smtClean="0"/>
              <a:t>Suppose </a:t>
            </a:r>
            <a:r>
              <a:rPr lang="en-US" b="1" dirty="0" smtClean="0">
                <a:solidFill>
                  <a:srgbClr val="008000"/>
                </a:solidFill>
              </a:rPr>
              <a:t>collection </a:t>
            </a:r>
            <a:r>
              <a:rPr lang="en-US" dirty="0" smtClean="0"/>
              <a:t>is an instance of a </a:t>
            </a:r>
            <a:r>
              <a:rPr lang="en-US" b="1" dirty="0" smtClean="0">
                <a:solidFill>
                  <a:schemeClr val="tx2"/>
                </a:solidFill>
              </a:rPr>
              <a:t>Collection</a:t>
            </a:r>
            <a:r>
              <a:rPr lang="en-US" dirty="0" smtClean="0"/>
              <a:t>.  Then to print out each element on a separate line: </a:t>
            </a:r>
          </a:p>
          <a:p>
            <a:pPr>
              <a:buNone/>
            </a:pPr>
            <a:r>
              <a:rPr lang="en-US" dirty="0" smtClean="0"/>
              <a:t>	</a:t>
            </a:r>
            <a:r>
              <a:rPr lang="en-US" dirty="0" err="1" smtClean="0"/>
              <a:t>Iterator</a:t>
            </a:r>
            <a:r>
              <a:rPr lang="en-US" dirty="0" smtClean="0"/>
              <a:t>&lt;E&gt; </a:t>
            </a:r>
            <a:r>
              <a:rPr lang="en-US" b="1" dirty="0" smtClean="0">
                <a:solidFill>
                  <a:srgbClr val="008000"/>
                </a:solidFill>
              </a:rPr>
              <a:t>it</a:t>
            </a:r>
            <a:r>
              <a:rPr lang="en-US" dirty="0" smtClean="0"/>
              <a:t> = </a:t>
            </a:r>
            <a:r>
              <a:rPr lang="en-US" b="1" dirty="0" err="1" smtClean="0">
                <a:solidFill>
                  <a:srgbClr val="008000"/>
                </a:solidFill>
              </a:rPr>
              <a:t>collection</a:t>
            </a:r>
            <a:r>
              <a:rPr lang="en-US" dirty="0" err="1" smtClean="0"/>
              <a:t>.iterator</a:t>
            </a:r>
            <a:r>
              <a:rPr lang="en-US" dirty="0" smtClean="0"/>
              <a:t>();</a:t>
            </a:r>
          </a:p>
          <a:p>
            <a:pPr>
              <a:buNone/>
            </a:pPr>
            <a:r>
              <a:rPr lang="en-US" dirty="0" smtClean="0"/>
              <a:t>	</a:t>
            </a:r>
            <a:r>
              <a:rPr lang="en-US" b="1" dirty="0" smtClean="0">
                <a:solidFill>
                  <a:schemeClr val="accent3"/>
                </a:solidFill>
              </a:rPr>
              <a:t>while </a:t>
            </a:r>
            <a:r>
              <a:rPr lang="en-US" dirty="0" smtClean="0"/>
              <a:t>(</a:t>
            </a:r>
            <a:r>
              <a:rPr lang="en-US" b="1" dirty="0" err="1" smtClean="0">
                <a:solidFill>
                  <a:srgbClr val="008000"/>
                </a:solidFill>
              </a:rPr>
              <a:t>it</a:t>
            </a:r>
            <a:r>
              <a:rPr lang="en-US" dirty="0" err="1" smtClean="0"/>
              <a:t>.hasNext</a:t>
            </a:r>
            <a:r>
              <a:rPr lang="en-US" dirty="0" smtClean="0"/>
              <a:t>())</a:t>
            </a:r>
          </a:p>
          <a:p>
            <a:pPr>
              <a:buNone/>
            </a:pPr>
            <a:r>
              <a:rPr lang="en-US" dirty="0" smtClean="0"/>
              <a:t>		</a:t>
            </a:r>
            <a:r>
              <a:rPr lang="en-US" dirty="0" err="1" smtClean="0"/>
              <a:t>System.out.println(</a:t>
            </a:r>
            <a:r>
              <a:rPr lang="en-US" b="1" dirty="0" err="1" smtClean="0">
                <a:solidFill>
                  <a:srgbClr val="008000"/>
                </a:solidFill>
              </a:rPr>
              <a:t>it</a:t>
            </a:r>
            <a:r>
              <a:rPr lang="en-US" dirty="0" err="1" smtClean="0"/>
              <a:t>.next</a:t>
            </a:r>
            <a:r>
              <a:rPr lang="en-US" dirty="0" smtClean="0"/>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4242900" y="876561"/>
            <a:ext cx="954596" cy="369332"/>
          </a:xfrm>
          <a:prstGeom prst="rect">
            <a:avLst/>
          </a:prstGeom>
          <a:solidFill>
            <a:schemeClr val="accent3">
              <a:lumMod val="40000"/>
              <a:lumOff val="60000"/>
            </a:schemeClr>
          </a:solidFill>
          <a:scene3d>
            <a:camera prst="orthographicFront"/>
            <a:lightRig rig="threePt" dir="t"/>
          </a:scene3d>
          <a:sp3d>
            <a:bevelT/>
          </a:sp3d>
        </p:spPr>
        <p:txBody>
          <a:bodyPr wrap="none" rtlCol="0">
            <a:spAutoFit/>
          </a:bodyPr>
          <a:lstStyle/>
          <a:p>
            <a:pPr algn="ctr"/>
            <a:r>
              <a:rPr lang="en-US" dirty="0" err="1" smtClean="0"/>
              <a:t>Iterable</a:t>
            </a:r>
            <a:endParaRPr lang="en-US" dirty="0"/>
          </a:p>
        </p:txBody>
      </p:sp>
      <p:sp>
        <p:nvSpPr>
          <p:cNvPr id="7" name="TextBox 6"/>
          <p:cNvSpPr txBox="1"/>
          <p:nvPr/>
        </p:nvSpPr>
        <p:spPr>
          <a:xfrm>
            <a:off x="4125853" y="1514452"/>
            <a:ext cx="1198277" cy="369332"/>
          </a:xfrm>
          <a:prstGeom prst="rect">
            <a:avLst/>
          </a:prstGeom>
          <a:solidFill>
            <a:srgbClr val="9999FF"/>
          </a:solidFill>
          <a:scene3d>
            <a:camera prst="orthographicFront"/>
            <a:lightRig rig="threePt" dir="t"/>
          </a:scene3d>
          <a:sp3d>
            <a:bevelT/>
          </a:sp3d>
        </p:spPr>
        <p:txBody>
          <a:bodyPr wrap="none" rtlCol="0">
            <a:spAutoFit/>
          </a:bodyPr>
          <a:lstStyle/>
          <a:p>
            <a:pPr algn="ctr"/>
            <a:r>
              <a:rPr lang="en-US" dirty="0" smtClean="0"/>
              <a:t>Collection</a:t>
            </a:r>
            <a:endParaRPr lang="en-US" dirty="0"/>
          </a:p>
        </p:txBody>
      </p:sp>
      <p:sp>
        <p:nvSpPr>
          <p:cNvPr id="8" name="TextBox 7"/>
          <p:cNvSpPr txBox="1"/>
          <p:nvPr/>
        </p:nvSpPr>
        <p:spPr>
          <a:xfrm>
            <a:off x="4128805" y="2321797"/>
            <a:ext cx="1198277" cy="646331"/>
          </a:xfrm>
          <a:prstGeom prst="rect">
            <a:avLst/>
          </a:prstGeom>
          <a:solidFill>
            <a:srgbClr val="E78FE7"/>
          </a:solidFill>
          <a:scene3d>
            <a:camera prst="orthographicFront"/>
            <a:lightRig rig="threePt" dir="t"/>
          </a:scene3d>
          <a:sp3d>
            <a:bevelT/>
          </a:sp3d>
        </p:spPr>
        <p:txBody>
          <a:bodyPr wrap="none" rtlCol="0">
            <a:spAutoFit/>
          </a:bodyPr>
          <a:lstStyle/>
          <a:p>
            <a:pPr algn="ctr"/>
            <a:r>
              <a:rPr lang="en-US" dirty="0" smtClean="0"/>
              <a:t>Abstract</a:t>
            </a:r>
          </a:p>
          <a:p>
            <a:pPr algn="ctr"/>
            <a:r>
              <a:rPr lang="en-US" dirty="0" smtClean="0"/>
              <a:t>Collection</a:t>
            </a:r>
            <a:endParaRPr lang="en-US" dirty="0"/>
          </a:p>
        </p:txBody>
      </p:sp>
      <p:sp>
        <p:nvSpPr>
          <p:cNvPr id="9" name="TextBox 8"/>
          <p:cNvSpPr txBox="1"/>
          <p:nvPr/>
        </p:nvSpPr>
        <p:spPr>
          <a:xfrm>
            <a:off x="117086" y="2472931"/>
            <a:ext cx="877727" cy="369332"/>
          </a:xfrm>
          <a:prstGeom prst="rect">
            <a:avLst/>
          </a:prstGeom>
          <a:solidFill>
            <a:srgbClr val="9999FF"/>
          </a:solidFill>
          <a:scene3d>
            <a:camera prst="orthographicFront"/>
            <a:lightRig rig="threePt" dir="t"/>
          </a:scene3d>
          <a:sp3d>
            <a:bevelT/>
          </a:sp3d>
        </p:spPr>
        <p:txBody>
          <a:bodyPr wrap="square" rtlCol="0">
            <a:spAutoFit/>
          </a:bodyPr>
          <a:lstStyle/>
          <a:p>
            <a:pPr algn="ctr"/>
            <a:r>
              <a:rPr lang="en-US" dirty="0" smtClean="0"/>
              <a:t>Queue</a:t>
            </a:r>
          </a:p>
        </p:txBody>
      </p:sp>
      <p:sp>
        <p:nvSpPr>
          <p:cNvPr id="13" name="TextBox 12"/>
          <p:cNvSpPr txBox="1"/>
          <p:nvPr/>
        </p:nvSpPr>
        <p:spPr>
          <a:xfrm>
            <a:off x="8278595" y="2319056"/>
            <a:ext cx="543876" cy="369332"/>
          </a:xfrm>
          <a:prstGeom prst="rect">
            <a:avLst/>
          </a:prstGeom>
          <a:solidFill>
            <a:srgbClr val="9999FF"/>
          </a:solidFill>
          <a:scene3d>
            <a:camera prst="orthographicFront"/>
            <a:lightRig rig="threePt" dir="t"/>
          </a:scene3d>
          <a:sp3d>
            <a:bevelT/>
          </a:sp3d>
        </p:spPr>
        <p:txBody>
          <a:bodyPr wrap="none" rtlCol="0">
            <a:spAutoFit/>
          </a:bodyPr>
          <a:lstStyle/>
          <a:p>
            <a:pPr algn="ctr"/>
            <a:r>
              <a:rPr lang="en-US" dirty="0" smtClean="0"/>
              <a:t>List</a:t>
            </a:r>
            <a:endParaRPr lang="en-US" dirty="0"/>
          </a:p>
        </p:txBody>
      </p:sp>
      <p:cxnSp>
        <p:nvCxnSpPr>
          <p:cNvPr id="15" name="Straight Arrow Connector 14"/>
          <p:cNvCxnSpPr>
            <a:stCxn id="5" idx="2"/>
            <a:endCxn id="7" idx="0"/>
          </p:cNvCxnSpPr>
          <p:nvPr/>
        </p:nvCxnSpPr>
        <p:spPr bwMode="auto">
          <a:xfrm rot="16200000" flipH="1">
            <a:off x="4588316" y="1377775"/>
            <a:ext cx="268559" cy="4794"/>
          </a:xfrm>
          <a:prstGeom prst="straightConnector1">
            <a:avLst/>
          </a:prstGeom>
          <a:solidFill>
            <a:schemeClr val="accent1"/>
          </a:solidFill>
          <a:ln w="9525" cap="flat" cmpd="sng" algn="ctr">
            <a:solidFill>
              <a:schemeClr val="tx1"/>
            </a:solidFill>
            <a:prstDash val="solid"/>
            <a:round/>
            <a:headEnd type="stealth" w="med" len="med"/>
            <a:tailEnd type="none"/>
          </a:ln>
          <a:effectLst/>
        </p:spPr>
      </p:cxnSp>
      <p:cxnSp>
        <p:nvCxnSpPr>
          <p:cNvPr id="19" name="Straight Arrow Connector 18"/>
          <p:cNvCxnSpPr>
            <a:stCxn id="7" idx="2"/>
            <a:endCxn id="9" idx="0"/>
          </p:cNvCxnSpPr>
          <p:nvPr/>
        </p:nvCxnSpPr>
        <p:spPr bwMode="auto">
          <a:xfrm rot="5400000">
            <a:off x="2345898" y="93836"/>
            <a:ext cx="589147" cy="4169042"/>
          </a:xfrm>
          <a:prstGeom prst="straightConnector1">
            <a:avLst/>
          </a:prstGeom>
          <a:solidFill>
            <a:schemeClr val="accent1"/>
          </a:solidFill>
          <a:ln w="9525" cap="flat" cmpd="sng" algn="ctr">
            <a:solidFill>
              <a:schemeClr val="tx1"/>
            </a:solidFill>
            <a:prstDash val="solid"/>
            <a:round/>
            <a:headEnd type="stealth" w="med" len="med"/>
            <a:tailEnd type="none"/>
          </a:ln>
          <a:effectLst/>
        </p:spPr>
      </p:cxnSp>
      <p:cxnSp>
        <p:nvCxnSpPr>
          <p:cNvPr id="27" name="Straight Arrow Connector 26"/>
          <p:cNvCxnSpPr>
            <a:stCxn id="7" idx="2"/>
            <a:endCxn id="13" idx="0"/>
          </p:cNvCxnSpPr>
          <p:nvPr/>
        </p:nvCxnSpPr>
        <p:spPr bwMode="auto">
          <a:xfrm rot="16200000" flipH="1">
            <a:off x="6420126" y="188649"/>
            <a:ext cx="435272" cy="3825541"/>
          </a:xfrm>
          <a:prstGeom prst="straightConnector1">
            <a:avLst/>
          </a:prstGeom>
          <a:solidFill>
            <a:schemeClr val="accent1"/>
          </a:solidFill>
          <a:ln w="9525" cap="flat" cmpd="sng" algn="ctr">
            <a:solidFill>
              <a:schemeClr val="tx1"/>
            </a:solidFill>
            <a:prstDash val="solid"/>
            <a:round/>
            <a:headEnd type="stealth" w="med" len="med"/>
            <a:tailEnd type="none"/>
          </a:ln>
          <a:effectLst/>
        </p:spPr>
      </p:cxnSp>
      <p:cxnSp>
        <p:nvCxnSpPr>
          <p:cNvPr id="33" name="Straight Arrow Connector 32"/>
          <p:cNvCxnSpPr>
            <a:stCxn id="8" idx="0"/>
            <a:endCxn id="7" idx="2"/>
          </p:cNvCxnSpPr>
          <p:nvPr/>
        </p:nvCxnSpPr>
        <p:spPr bwMode="auto">
          <a:xfrm rot="16200000" flipV="1">
            <a:off x="4507462" y="2101315"/>
            <a:ext cx="438013" cy="295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6" name="Straight Arrow Connector 35"/>
          <p:cNvCxnSpPr>
            <a:stCxn id="60" idx="0"/>
            <a:endCxn id="8" idx="2"/>
          </p:cNvCxnSpPr>
          <p:nvPr/>
        </p:nvCxnSpPr>
        <p:spPr bwMode="auto">
          <a:xfrm rot="16200000" flipV="1">
            <a:off x="5391849" y="2304223"/>
            <a:ext cx="103848" cy="143165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1" name="TextBox 40"/>
          <p:cNvSpPr txBox="1"/>
          <p:nvPr/>
        </p:nvSpPr>
        <p:spPr>
          <a:xfrm>
            <a:off x="2041400" y="3152504"/>
            <a:ext cx="1044176" cy="646331"/>
          </a:xfrm>
          <a:prstGeom prst="rect">
            <a:avLst/>
          </a:prstGeom>
          <a:solidFill>
            <a:srgbClr val="E78FE7"/>
          </a:solidFill>
          <a:scene3d>
            <a:camera prst="orthographicFront"/>
            <a:lightRig rig="threePt" dir="t"/>
          </a:scene3d>
          <a:sp3d>
            <a:bevelT/>
          </a:sp3d>
        </p:spPr>
        <p:txBody>
          <a:bodyPr wrap="none" rtlCol="0">
            <a:spAutoFit/>
          </a:bodyPr>
          <a:lstStyle/>
          <a:p>
            <a:pPr algn="ctr"/>
            <a:r>
              <a:rPr lang="en-US" dirty="0" smtClean="0"/>
              <a:t>Abstract</a:t>
            </a:r>
          </a:p>
          <a:p>
            <a:pPr algn="ctr"/>
            <a:r>
              <a:rPr lang="en-US" dirty="0" smtClean="0"/>
              <a:t>Queue</a:t>
            </a:r>
            <a:endParaRPr lang="en-US" dirty="0"/>
          </a:p>
        </p:txBody>
      </p:sp>
      <p:cxnSp>
        <p:nvCxnSpPr>
          <p:cNvPr id="43" name="Straight Arrow Connector 42"/>
          <p:cNvCxnSpPr>
            <a:stCxn id="41" idx="0"/>
            <a:endCxn id="8" idx="2"/>
          </p:cNvCxnSpPr>
          <p:nvPr/>
        </p:nvCxnSpPr>
        <p:spPr bwMode="auto">
          <a:xfrm rot="5400000" flipH="1" flipV="1">
            <a:off x="3553528" y="1978088"/>
            <a:ext cx="184376" cy="21644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5" name="Straight Arrow Connector 44"/>
          <p:cNvCxnSpPr>
            <a:stCxn id="9" idx="2"/>
            <a:endCxn id="41" idx="0"/>
          </p:cNvCxnSpPr>
          <p:nvPr/>
        </p:nvCxnSpPr>
        <p:spPr bwMode="auto">
          <a:xfrm rot="16200000" flipH="1">
            <a:off x="1404599" y="1993614"/>
            <a:ext cx="310241" cy="20075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0" name="TextBox 49"/>
          <p:cNvSpPr txBox="1"/>
          <p:nvPr/>
        </p:nvSpPr>
        <p:spPr>
          <a:xfrm>
            <a:off x="2114517" y="4149386"/>
            <a:ext cx="902861" cy="646331"/>
          </a:xfrm>
          <a:prstGeom prst="rect">
            <a:avLst/>
          </a:prstGeom>
          <a:solidFill>
            <a:schemeClr val="accent6"/>
          </a:solidFill>
          <a:scene3d>
            <a:camera prst="orthographicFront"/>
            <a:lightRig rig="threePt" dir="t"/>
          </a:scene3d>
          <a:sp3d>
            <a:bevelT/>
          </a:sp3d>
        </p:spPr>
        <p:txBody>
          <a:bodyPr wrap="none" rtlCol="0">
            <a:spAutoFit/>
          </a:bodyPr>
          <a:lstStyle/>
          <a:p>
            <a:pPr algn="ctr"/>
            <a:r>
              <a:rPr lang="en-US" dirty="0" smtClean="0"/>
              <a:t>Priority</a:t>
            </a:r>
          </a:p>
          <a:p>
            <a:pPr algn="ctr"/>
            <a:r>
              <a:rPr lang="en-US" dirty="0" smtClean="0"/>
              <a:t>Queue</a:t>
            </a:r>
            <a:endParaRPr lang="en-US" dirty="0"/>
          </a:p>
        </p:txBody>
      </p:sp>
      <p:cxnSp>
        <p:nvCxnSpPr>
          <p:cNvPr id="52" name="Straight Arrow Connector 51"/>
          <p:cNvCxnSpPr>
            <a:stCxn id="50" idx="0"/>
            <a:endCxn id="41" idx="2"/>
          </p:cNvCxnSpPr>
          <p:nvPr/>
        </p:nvCxnSpPr>
        <p:spPr bwMode="auto">
          <a:xfrm rot="16200000" flipV="1">
            <a:off x="2389443" y="3972881"/>
            <a:ext cx="350551" cy="24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4" name="TextBox 53"/>
          <p:cNvSpPr txBox="1"/>
          <p:nvPr/>
        </p:nvSpPr>
        <p:spPr>
          <a:xfrm>
            <a:off x="6071201" y="4467734"/>
            <a:ext cx="748986" cy="646331"/>
          </a:xfrm>
          <a:prstGeom prst="rect">
            <a:avLst/>
          </a:prstGeom>
          <a:solidFill>
            <a:schemeClr val="accent6"/>
          </a:solidFill>
          <a:scene3d>
            <a:camera prst="orthographicFront"/>
            <a:lightRig rig="threePt" dir="t"/>
          </a:scene3d>
          <a:sp3d>
            <a:bevelT/>
          </a:sp3d>
        </p:spPr>
        <p:txBody>
          <a:bodyPr wrap="none" rtlCol="0">
            <a:spAutoFit/>
          </a:bodyPr>
          <a:lstStyle/>
          <a:p>
            <a:pPr algn="ctr"/>
            <a:r>
              <a:rPr lang="en-US" dirty="0" smtClean="0"/>
              <a:t>Array</a:t>
            </a:r>
          </a:p>
          <a:p>
            <a:pPr algn="ctr"/>
            <a:r>
              <a:rPr lang="en-US" dirty="0" smtClean="0"/>
              <a:t>List</a:t>
            </a:r>
            <a:endParaRPr lang="en-US" dirty="0"/>
          </a:p>
        </p:txBody>
      </p:sp>
      <p:cxnSp>
        <p:nvCxnSpPr>
          <p:cNvPr id="58" name="Straight Arrow Connector 57"/>
          <p:cNvCxnSpPr>
            <a:stCxn id="54" idx="0"/>
            <a:endCxn id="13" idx="2"/>
          </p:cNvCxnSpPr>
          <p:nvPr/>
        </p:nvCxnSpPr>
        <p:spPr bwMode="auto">
          <a:xfrm rot="5400000" flipH="1" flipV="1">
            <a:off x="6608440" y="2525642"/>
            <a:ext cx="1779346" cy="21048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60" name="TextBox 59"/>
          <p:cNvSpPr txBox="1"/>
          <p:nvPr/>
        </p:nvSpPr>
        <p:spPr>
          <a:xfrm>
            <a:off x="5637514" y="3071976"/>
            <a:ext cx="1044176" cy="646331"/>
          </a:xfrm>
          <a:prstGeom prst="rect">
            <a:avLst/>
          </a:prstGeom>
          <a:solidFill>
            <a:srgbClr val="E78FE7"/>
          </a:solidFill>
          <a:scene3d>
            <a:camera prst="orthographicFront"/>
            <a:lightRig rig="threePt" dir="t"/>
          </a:scene3d>
          <a:sp3d>
            <a:bevelT/>
          </a:sp3d>
        </p:spPr>
        <p:txBody>
          <a:bodyPr wrap="none" rtlCol="0">
            <a:spAutoFit/>
          </a:bodyPr>
          <a:lstStyle/>
          <a:p>
            <a:pPr algn="ctr"/>
            <a:r>
              <a:rPr lang="en-US" dirty="0" smtClean="0"/>
              <a:t>Abstract</a:t>
            </a:r>
          </a:p>
          <a:p>
            <a:pPr algn="ctr"/>
            <a:r>
              <a:rPr lang="en-US" dirty="0" smtClean="0"/>
              <a:t>List</a:t>
            </a:r>
            <a:endParaRPr lang="en-US" dirty="0"/>
          </a:p>
        </p:txBody>
      </p:sp>
      <p:cxnSp>
        <p:nvCxnSpPr>
          <p:cNvPr id="62" name="Straight Arrow Connector 61"/>
          <p:cNvCxnSpPr>
            <a:stCxn id="60" idx="0"/>
            <a:endCxn id="13" idx="2"/>
          </p:cNvCxnSpPr>
          <p:nvPr/>
        </p:nvCxnSpPr>
        <p:spPr bwMode="auto">
          <a:xfrm rot="5400000" flipH="1" flipV="1">
            <a:off x="7163273" y="1684717"/>
            <a:ext cx="383588" cy="239093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4" name="Straight Arrow Connector 63"/>
          <p:cNvCxnSpPr>
            <a:stCxn id="54" idx="0"/>
            <a:endCxn id="60" idx="2"/>
          </p:cNvCxnSpPr>
          <p:nvPr/>
        </p:nvCxnSpPr>
        <p:spPr bwMode="auto">
          <a:xfrm rot="16200000" flipV="1">
            <a:off x="5927935" y="3949975"/>
            <a:ext cx="749427" cy="28609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65" name="TextBox 64"/>
          <p:cNvSpPr txBox="1"/>
          <p:nvPr/>
        </p:nvSpPr>
        <p:spPr>
          <a:xfrm>
            <a:off x="7215669" y="4395263"/>
            <a:ext cx="851891" cy="369332"/>
          </a:xfrm>
          <a:prstGeom prst="rect">
            <a:avLst/>
          </a:prstGeom>
          <a:solidFill>
            <a:schemeClr val="accent6"/>
          </a:solidFill>
          <a:scene3d>
            <a:camera prst="orthographicFront"/>
            <a:lightRig rig="threePt" dir="t"/>
          </a:scene3d>
          <a:sp3d>
            <a:bevelT/>
          </a:sp3d>
        </p:spPr>
        <p:txBody>
          <a:bodyPr wrap="none" rtlCol="0">
            <a:spAutoFit/>
          </a:bodyPr>
          <a:lstStyle/>
          <a:p>
            <a:pPr algn="ctr"/>
            <a:r>
              <a:rPr lang="en-US" dirty="0" smtClean="0"/>
              <a:t>Vector</a:t>
            </a:r>
            <a:endParaRPr lang="en-US" dirty="0"/>
          </a:p>
        </p:txBody>
      </p:sp>
      <p:cxnSp>
        <p:nvCxnSpPr>
          <p:cNvPr id="67" name="Straight Arrow Connector 66"/>
          <p:cNvCxnSpPr>
            <a:stCxn id="65" idx="0"/>
            <a:endCxn id="13" idx="2"/>
          </p:cNvCxnSpPr>
          <p:nvPr/>
        </p:nvCxnSpPr>
        <p:spPr bwMode="auto">
          <a:xfrm rot="5400000" flipH="1" flipV="1">
            <a:off x="7242637" y="3087367"/>
            <a:ext cx="1706875" cy="90891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9" name="Straight Arrow Connector 68"/>
          <p:cNvCxnSpPr>
            <a:stCxn id="65" idx="0"/>
            <a:endCxn id="60" idx="2"/>
          </p:cNvCxnSpPr>
          <p:nvPr/>
        </p:nvCxnSpPr>
        <p:spPr bwMode="auto">
          <a:xfrm rot="16200000" flipV="1">
            <a:off x="6562131" y="3315778"/>
            <a:ext cx="676956" cy="148201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0" name="TextBox 69"/>
          <p:cNvSpPr txBox="1"/>
          <p:nvPr/>
        </p:nvSpPr>
        <p:spPr>
          <a:xfrm>
            <a:off x="7263892" y="4977806"/>
            <a:ext cx="761972" cy="369332"/>
          </a:xfrm>
          <a:prstGeom prst="rect">
            <a:avLst/>
          </a:prstGeom>
          <a:solidFill>
            <a:schemeClr val="accent6"/>
          </a:solidFill>
          <a:scene3d>
            <a:camera prst="orthographicFront"/>
            <a:lightRig rig="threePt" dir="t"/>
          </a:scene3d>
          <a:sp3d>
            <a:bevelT/>
          </a:sp3d>
        </p:spPr>
        <p:txBody>
          <a:bodyPr wrap="none" rtlCol="0">
            <a:spAutoFit/>
          </a:bodyPr>
          <a:lstStyle/>
          <a:p>
            <a:pPr algn="ctr"/>
            <a:r>
              <a:rPr lang="en-US" dirty="0" smtClean="0"/>
              <a:t>Stack</a:t>
            </a:r>
            <a:endParaRPr lang="en-US" dirty="0"/>
          </a:p>
        </p:txBody>
      </p:sp>
      <p:cxnSp>
        <p:nvCxnSpPr>
          <p:cNvPr id="72" name="Straight Arrow Connector 71"/>
          <p:cNvCxnSpPr>
            <a:stCxn id="70" idx="0"/>
            <a:endCxn id="65" idx="2"/>
          </p:cNvCxnSpPr>
          <p:nvPr/>
        </p:nvCxnSpPr>
        <p:spPr bwMode="auto">
          <a:xfrm rot="16200000" flipV="1">
            <a:off x="7536642" y="4869569"/>
            <a:ext cx="213211" cy="326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77" name="TextBox 176"/>
          <p:cNvSpPr txBox="1"/>
          <p:nvPr/>
        </p:nvSpPr>
        <p:spPr>
          <a:xfrm>
            <a:off x="4268385" y="5761923"/>
            <a:ext cx="864878" cy="646331"/>
          </a:xfrm>
          <a:prstGeom prst="rect">
            <a:avLst/>
          </a:prstGeom>
          <a:solidFill>
            <a:schemeClr val="accent6"/>
          </a:solidFill>
          <a:scene3d>
            <a:camera prst="orthographicFront"/>
            <a:lightRig rig="threePt" dir="t"/>
          </a:scene3d>
          <a:sp3d>
            <a:bevelT/>
          </a:sp3d>
        </p:spPr>
        <p:txBody>
          <a:bodyPr wrap="none" rtlCol="0">
            <a:spAutoFit/>
          </a:bodyPr>
          <a:lstStyle/>
          <a:p>
            <a:pPr algn="ctr"/>
            <a:r>
              <a:rPr lang="en-US" dirty="0" smtClean="0"/>
              <a:t>Linked</a:t>
            </a:r>
          </a:p>
          <a:p>
            <a:pPr algn="ctr"/>
            <a:r>
              <a:rPr lang="en-US" dirty="0" smtClean="0"/>
              <a:t>List</a:t>
            </a:r>
            <a:endParaRPr lang="en-US" dirty="0"/>
          </a:p>
        </p:txBody>
      </p:sp>
      <p:sp>
        <p:nvSpPr>
          <p:cNvPr id="178" name="TextBox 177"/>
          <p:cNvSpPr txBox="1"/>
          <p:nvPr/>
        </p:nvSpPr>
        <p:spPr>
          <a:xfrm>
            <a:off x="4560312" y="4201361"/>
            <a:ext cx="1275597" cy="923330"/>
          </a:xfrm>
          <a:prstGeom prst="rect">
            <a:avLst/>
          </a:prstGeom>
          <a:solidFill>
            <a:srgbClr val="E78FE7"/>
          </a:solidFill>
          <a:ln>
            <a:noFill/>
          </a:ln>
          <a:scene3d>
            <a:camera prst="orthographicFront"/>
            <a:lightRig rig="threePt" dir="t"/>
          </a:scene3d>
          <a:sp3d>
            <a:bevelT/>
          </a:sp3d>
        </p:spPr>
        <p:txBody>
          <a:bodyPr wrap="none" rtlCol="0">
            <a:spAutoFit/>
          </a:bodyPr>
          <a:lstStyle/>
          <a:p>
            <a:pPr algn="ctr"/>
            <a:r>
              <a:rPr lang="en-US" dirty="0" smtClean="0"/>
              <a:t>Abstract</a:t>
            </a:r>
          </a:p>
          <a:p>
            <a:pPr algn="ctr"/>
            <a:r>
              <a:rPr lang="en-US" dirty="0" smtClean="0"/>
              <a:t>Sequential</a:t>
            </a:r>
          </a:p>
          <a:p>
            <a:pPr algn="ctr"/>
            <a:r>
              <a:rPr lang="en-US" dirty="0" smtClean="0"/>
              <a:t>List</a:t>
            </a:r>
            <a:endParaRPr lang="en-US" dirty="0"/>
          </a:p>
        </p:txBody>
      </p:sp>
      <p:cxnSp>
        <p:nvCxnSpPr>
          <p:cNvPr id="186" name="Straight Arrow Connector 185"/>
          <p:cNvCxnSpPr>
            <a:stCxn id="177" idx="0"/>
            <a:endCxn id="178" idx="2"/>
          </p:cNvCxnSpPr>
          <p:nvPr/>
        </p:nvCxnSpPr>
        <p:spPr bwMode="auto">
          <a:xfrm rot="5400000" flipH="1" flipV="1">
            <a:off x="4630851" y="5194664"/>
            <a:ext cx="637232" cy="49728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88" name="Straight Arrow Connector 187"/>
          <p:cNvCxnSpPr>
            <a:stCxn id="178" idx="0"/>
            <a:endCxn id="60" idx="2"/>
          </p:cNvCxnSpPr>
          <p:nvPr/>
        </p:nvCxnSpPr>
        <p:spPr bwMode="auto">
          <a:xfrm rot="5400000" flipH="1" flipV="1">
            <a:off x="5437329" y="3479089"/>
            <a:ext cx="483054" cy="9614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5" name="TextBox 54"/>
          <p:cNvSpPr txBox="1"/>
          <p:nvPr/>
        </p:nvSpPr>
        <p:spPr>
          <a:xfrm>
            <a:off x="826346" y="974917"/>
            <a:ext cx="184666" cy="369332"/>
          </a:xfrm>
          <a:prstGeom prst="rect">
            <a:avLst/>
          </a:prstGeom>
          <a:solidFill>
            <a:schemeClr val="accent3">
              <a:lumMod val="40000"/>
              <a:lumOff val="60000"/>
            </a:schemeClr>
          </a:solidFill>
          <a:scene3d>
            <a:camera prst="orthographicFront"/>
            <a:lightRig rig="threePt" dir="t"/>
          </a:scene3d>
          <a:sp3d>
            <a:bevelT/>
          </a:sp3d>
        </p:spPr>
        <p:txBody>
          <a:bodyPr wrap="none" rtlCol="0">
            <a:spAutoFit/>
          </a:bodyPr>
          <a:lstStyle/>
          <a:p>
            <a:pPr algn="ctr"/>
            <a:endParaRPr lang="en-US" dirty="0"/>
          </a:p>
        </p:txBody>
      </p:sp>
      <p:sp>
        <p:nvSpPr>
          <p:cNvPr id="56" name="TextBox 55"/>
          <p:cNvSpPr txBox="1"/>
          <p:nvPr/>
        </p:nvSpPr>
        <p:spPr>
          <a:xfrm>
            <a:off x="999733" y="972798"/>
            <a:ext cx="1082861" cy="369332"/>
          </a:xfrm>
          <a:prstGeom prst="rect">
            <a:avLst/>
          </a:prstGeom>
          <a:noFill/>
        </p:spPr>
        <p:txBody>
          <a:bodyPr wrap="none" rtlCol="0">
            <a:spAutoFit/>
          </a:bodyPr>
          <a:lstStyle/>
          <a:p>
            <a:r>
              <a:rPr lang="en-US" dirty="0" smtClean="0"/>
              <a:t>Interface</a:t>
            </a:r>
            <a:endParaRPr lang="en-US" dirty="0"/>
          </a:p>
        </p:txBody>
      </p:sp>
      <p:sp>
        <p:nvSpPr>
          <p:cNvPr id="57" name="TextBox 56"/>
          <p:cNvSpPr txBox="1"/>
          <p:nvPr/>
        </p:nvSpPr>
        <p:spPr>
          <a:xfrm>
            <a:off x="825633" y="1415554"/>
            <a:ext cx="184666" cy="369332"/>
          </a:xfrm>
          <a:prstGeom prst="rect">
            <a:avLst/>
          </a:prstGeom>
          <a:solidFill>
            <a:srgbClr val="E78FE7"/>
          </a:solidFill>
          <a:scene3d>
            <a:camera prst="orthographicFront"/>
            <a:lightRig rig="threePt" dir="t"/>
          </a:scene3d>
          <a:sp3d>
            <a:bevelT/>
          </a:sp3d>
        </p:spPr>
        <p:txBody>
          <a:bodyPr wrap="none" rtlCol="0">
            <a:spAutoFit/>
          </a:bodyPr>
          <a:lstStyle/>
          <a:p>
            <a:pPr algn="ctr"/>
            <a:endParaRPr lang="en-US" dirty="0"/>
          </a:p>
        </p:txBody>
      </p:sp>
      <p:sp>
        <p:nvSpPr>
          <p:cNvPr id="59" name="TextBox 58"/>
          <p:cNvSpPr txBox="1"/>
          <p:nvPr/>
        </p:nvSpPr>
        <p:spPr>
          <a:xfrm>
            <a:off x="999020" y="1413435"/>
            <a:ext cx="1685502" cy="369332"/>
          </a:xfrm>
          <a:prstGeom prst="rect">
            <a:avLst/>
          </a:prstGeom>
          <a:noFill/>
        </p:spPr>
        <p:txBody>
          <a:bodyPr wrap="none" rtlCol="0">
            <a:spAutoFit/>
          </a:bodyPr>
          <a:lstStyle/>
          <a:p>
            <a:r>
              <a:rPr lang="en-US" dirty="0" smtClean="0"/>
              <a:t>Abstract Class</a:t>
            </a:r>
            <a:endParaRPr lang="en-US" dirty="0"/>
          </a:p>
        </p:txBody>
      </p:sp>
      <p:sp>
        <p:nvSpPr>
          <p:cNvPr id="61" name="TextBox 60"/>
          <p:cNvSpPr txBox="1"/>
          <p:nvPr/>
        </p:nvSpPr>
        <p:spPr>
          <a:xfrm>
            <a:off x="824920" y="1838175"/>
            <a:ext cx="184666" cy="369332"/>
          </a:xfrm>
          <a:prstGeom prst="rect">
            <a:avLst/>
          </a:prstGeom>
          <a:solidFill>
            <a:schemeClr val="accent6"/>
          </a:solidFill>
          <a:scene3d>
            <a:camera prst="orthographicFront"/>
            <a:lightRig rig="threePt" dir="t"/>
          </a:scene3d>
          <a:sp3d>
            <a:bevelT/>
          </a:sp3d>
        </p:spPr>
        <p:txBody>
          <a:bodyPr wrap="none" rtlCol="0">
            <a:spAutoFit/>
          </a:bodyPr>
          <a:lstStyle/>
          <a:p>
            <a:pPr algn="ctr"/>
            <a:endParaRPr lang="en-US" dirty="0"/>
          </a:p>
        </p:txBody>
      </p:sp>
      <p:sp>
        <p:nvSpPr>
          <p:cNvPr id="63" name="TextBox 62"/>
          <p:cNvSpPr txBox="1"/>
          <p:nvPr/>
        </p:nvSpPr>
        <p:spPr>
          <a:xfrm>
            <a:off x="998307" y="1836056"/>
            <a:ext cx="761860" cy="369332"/>
          </a:xfrm>
          <a:prstGeom prst="rect">
            <a:avLst/>
          </a:prstGeom>
          <a:noFill/>
        </p:spPr>
        <p:txBody>
          <a:bodyPr wrap="none" rtlCol="0">
            <a:spAutoFit/>
          </a:bodyPr>
          <a:lstStyle/>
          <a:p>
            <a:r>
              <a:rPr lang="en-US" dirty="0" smtClean="0"/>
              <a:t>Class</a:t>
            </a:r>
            <a:endParaRPr lang="en-US" dirty="0"/>
          </a:p>
        </p:txBody>
      </p:sp>
      <p:cxnSp>
        <p:nvCxnSpPr>
          <p:cNvPr id="77" name="Elbow Connector 76"/>
          <p:cNvCxnSpPr>
            <a:stCxn id="177" idx="0"/>
            <a:endCxn id="9" idx="2"/>
          </p:cNvCxnSpPr>
          <p:nvPr/>
        </p:nvCxnSpPr>
        <p:spPr bwMode="auto">
          <a:xfrm rot="16200000" flipV="1">
            <a:off x="1168557" y="2229656"/>
            <a:ext cx="2919660" cy="4144874"/>
          </a:xfrm>
          <a:prstGeom prst="bentConnector3">
            <a:avLst>
              <a:gd name="adj1" fmla="val 6231"/>
            </a:avLst>
          </a:prstGeom>
          <a:solidFill>
            <a:schemeClr val="accent1"/>
          </a:solidFill>
          <a:ln w="9525" cap="flat" cmpd="sng" algn="ctr">
            <a:solidFill>
              <a:schemeClr val="tx1"/>
            </a:solidFill>
            <a:prstDash val="solid"/>
            <a:round/>
            <a:headEnd type="none" w="med" len="med"/>
            <a:tailEnd type="arrow"/>
          </a:ln>
          <a:effectLst/>
        </p:spPr>
      </p:cxnSp>
      <p:cxnSp>
        <p:nvCxnSpPr>
          <p:cNvPr id="80" name="Elbow Connector 79"/>
          <p:cNvCxnSpPr>
            <a:stCxn id="177" idx="0"/>
            <a:endCxn id="13" idx="2"/>
          </p:cNvCxnSpPr>
          <p:nvPr/>
        </p:nvCxnSpPr>
        <p:spPr bwMode="auto">
          <a:xfrm rot="5400000" flipH="1" flipV="1">
            <a:off x="5088911" y="2300302"/>
            <a:ext cx="3073535" cy="3849709"/>
          </a:xfrm>
          <a:prstGeom prst="bentConnector3">
            <a:avLst>
              <a:gd name="adj1" fmla="val 5871"/>
            </a:avLst>
          </a:prstGeom>
          <a:solidFill>
            <a:schemeClr val="accent1"/>
          </a:solidFill>
          <a:ln w="9525" cap="flat" cmpd="sng" algn="ctr">
            <a:solidFill>
              <a:schemeClr val="tx1"/>
            </a:solidFill>
            <a:prstDash val="solid"/>
            <a:round/>
            <a:headEnd type="none" w="med" len="med"/>
            <a:tailEnd type="arrow"/>
          </a:ln>
          <a:effectLst/>
        </p:spPr>
      </p:cxnSp>
      <p:sp>
        <p:nvSpPr>
          <p:cNvPr id="46" name="Title 3"/>
          <p:cNvSpPr>
            <a:spLocks noGrp="1"/>
          </p:cNvSpPr>
          <p:nvPr>
            <p:ph type="title"/>
          </p:nvPr>
        </p:nvSpPr>
        <p:spPr>
          <a:xfrm>
            <a:off x="179199" y="135112"/>
            <a:ext cx="8702820" cy="576472"/>
          </a:xfrm>
        </p:spPr>
        <p:txBody>
          <a:bodyPr/>
          <a:lstStyle/>
          <a:p>
            <a:r>
              <a:rPr lang="en-US" sz="2400" dirty="0" smtClean="0"/>
              <a:t>The Java Collections Framework (Ordered Data Types)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indefinite" nodeType="withEffect">
                                  <p:stCondLst>
                                    <p:cond delay="0"/>
                                  </p:stCondLst>
                                  <p:endCondLst>
                                    <p:cond evt="onNext" delay="0">
                                      <p:tgtEl>
                                        <p:sldTgt/>
                                      </p:tgtEl>
                                    </p:cond>
                                  </p:endCondLst>
                                  <p:childTnLst>
                                    <p:animClr clrSpc="rgb" dir="cw">
                                      <p:cBhvr override="childStyle">
                                        <p:cTn id="6" dur="250" autoRev="1" fill="hold"/>
                                        <p:tgtEl>
                                          <p:spTgt spid="5"/>
                                        </p:tgtEl>
                                        <p:attrNameLst>
                                          <p:attrName>style.color</p:attrName>
                                        </p:attrNameLst>
                                      </p:cBhvr>
                                      <p:to>
                                        <a:schemeClr val="bg1"/>
                                      </p:to>
                                    </p:animClr>
                                    <p:animClr clrSpc="rgb" dir="cw">
                                      <p:cBhvr>
                                        <p:cTn id="7" dur="250" autoRev="1" fill="hold"/>
                                        <p:tgtEl>
                                          <p:spTgt spid="5"/>
                                        </p:tgtEl>
                                        <p:attrNameLst>
                                          <p:attrName>fillcolor</p:attrName>
                                        </p:attrNameLst>
                                      </p:cBhvr>
                                      <p:to>
                                        <a:schemeClr val="bg1"/>
                                      </p:to>
                                    </p:animClr>
                                    <p:set>
                                      <p:cBhvr>
                                        <p:cTn id="8" dur="250" autoRev="1" fill="hold"/>
                                        <p:tgtEl>
                                          <p:spTgt spid="5"/>
                                        </p:tgtEl>
                                        <p:attrNameLst>
                                          <p:attrName>fill.type</p:attrName>
                                        </p:attrNameLst>
                                      </p:cBhvr>
                                      <p:to>
                                        <p:strVal val="solid"/>
                                      </p:to>
                                    </p:set>
                                    <p:set>
                                      <p:cBhvr>
                                        <p:cTn id="9" dur="250" autoRev="1" fill="hold"/>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on the Midterm</a:t>
            </a:r>
            <a:endParaRPr lang="en-US" dirty="0"/>
          </a:p>
        </p:txBody>
      </p:sp>
      <p:sp>
        <p:nvSpPr>
          <p:cNvPr id="3" name="Content Placeholder 2"/>
          <p:cNvSpPr>
            <a:spLocks noGrp="1"/>
          </p:cNvSpPr>
          <p:nvPr>
            <p:ph idx="1"/>
          </p:nvPr>
        </p:nvSpPr>
        <p:spPr/>
        <p:txBody>
          <a:bodyPr/>
          <a:lstStyle/>
          <a:p>
            <a:r>
              <a:rPr lang="en-US" dirty="0" smtClean="0"/>
              <a:t>Data Structures &amp; Object-Oriented Design</a:t>
            </a:r>
          </a:p>
          <a:p>
            <a:r>
              <a:rPr lang="en-US" dirty="0" smtClean="0"/>
              <a:t>Run-Time Analysis</a:t>
            </a:r>
          </a:p>
          <a:p>
            <a:r>
              <a:rPr lang="en-US" dirty="0" smtClean="0"/>
              <a:t>Linear Data Structures</a:t>
            </a:r>
          </a:p>
          <a:p>
            <a:r>
              <a:rPr lang="en-US" dirty="0" smtClean="0"/>
              <a:t>The Java Collections Framework</a:t>
            </a:r>
          </a:p>
          <a:p>
            <a:r>
              <a:rPr lang="en-US" b="1" dirty="0" smtClean="0">
                <a:solidFill>
                  <a:srgbClr val="800000"/>
                </a:solidFill>
              </a:rPr>
              <a:t>Recursion</a:t>
            </a:r>
          </a:p>
          <a:p>
            <a:r>
              <a:rPr lang="en-US" dirty="0" smtClean="0"/>
              <a:t>Trees</a:t>
            </a:r>
          </a:p>
          <a:p>
            <a:r>
              <a:rPr lang="en-US" dirty="0" smtClean="0"/>
              <a:t>Priority Queues &amp; Heaps</a:t>
            </a:r>
          </a:p>
          <a:p>
            <a:r>
              <a:rPr lang="en-US" dirty="0" smtClean="0"/>
              <a:t>Maps, Hash Tables &amp; Dictionaries</a:t>
            </a:r>
          </a:p>
          <a:p>
            <a:r>
              <a:rPr lang="en-US" dirty="0" smtClean="0"/>
              <a:t>Iterative Algorithms &amp; Loop Invariants</a:t>
            </a:r>
          </a:p>
        </p:txBody>
      </p:sp>
    </p:spTree>
    <p:extLst>
      <p:ext uri="{BB962C8B-B14F-4D97-AF65-F5344CB8AC3E}">
        <p14:creationId xmlns:p14="http://schemas.microsoft.com/office/powerpoint/2010/main" val="35227644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09600" y="304800"/>
            <a:ext cx="8153400" cy="435254"/>
          </a:xfrm>
        </p:spPr>
        <p:txBody>
          <a:bodyPr/>
          <a:lstStyle/>
          <a:p>
            <a:r>
              <a:rPr lang="en-US" dirty="0"/>
              <a:t>Linear </a:t>
            </a:r>
            <a:r>
              <a:rPr lang="en-US" dirty="0" smtClean="0"/>
              <a:t>Recursion Design Pattern</a:t>
            </a:r>
            <a:endParaRPr lang="en-US" dirty="0">
              <a:ea typeface="Tahoma" pitchFamily="-110" charset="0"/>
              <a:cs typeface="Tahoma" pitchFamily="-110" charset="0"/>
            </a:endParaRPr>
          </a:p>
        </p:txBody>
      </p:sp>
      <p:sp>
        <p:nvSpPr>
          <p:cNvPr id="94211" name="Rectangle 3" descr="Rectangle: Click to edit Master text styles&#10;Second level&#10;Third level&#10;Fourth level&#10;Fifth level"/>
          <p:cNvSpPr>
            <a:spLocks noGrp="1" noChangeArrowheads="1"/>
          </p:cNvSpPr>
          <p:nvPr>
            <p:ph type="body" idx="1"/>
          </p:nvPr>
        </p:nvSpPr>
        <p:spPr>
          <a:xfrm>
            <a:off x="452307" y="880064"/>
            <a:ext cx="8234493" cy="4724400"/>
          </a:xfrm>
        </p:spPr>
        <p:txBody>
          <a:bodyPr/>
          <a:lstStyle/>
          <a:p>
            <a:r>
              <a:rPr lang="en-US" b="1" dirty="0">
                <a:solidFill>
                  <a:srgbClr val="800000"/>
                </a:solidFill>
              </a:rPr>
              <a:t>Test for base </a:t>
            </a:r>
            <a:r>
              <a:rPr lang="en-US" b="1" dirty="0" smtClean="0">
                <a:solidFill>
                  <a:srgbClr val="800000"/>
                </a:solidFill>
              </a:rPr>
              <a:t>cases</a:t>
            </a:r>
            <a:endParaRPr lang="en-US" b="1" i="1" dirty="0" smtClean="0">
              <a:solidFill>
                <a:srgbClr val="800000"/>
              </a:solidFill>
            </a:endParaRPr>
          </a:p>
          <a:p>
            <a:pPr lvl="1"/>
            <a:r>
              <a:rPr lang="en-US" dirty="0"/>
              <a:t>Begin by testing for a set of base cases (there should be at least one). </a:t>
            </a:r>
          </a:p>
          <a:p>
            <a:pPr lvl="1"/>
            <a:r>
              <a:rPr lang="en-US" dirty="0"/>
              <a:t>Every possible chain of recursive calls </a:t>
            </a:r>
            <a:r>
              <a:rPr lang="en-US" b="1" dirty="0">
                <a:solidFill>
                  <a:srgbClr val="800000"/>
                </a:solidFill>
              </a:rPr>
              <a:t>must </a:t>
            </a:r>
            <a:r>
              <a:rPr lang="en-US" dirty="0"/>
              <a:t>eventually reach a base case, and the handling of each base case should not use recursion.</a:t>
            </a:r>
          </a:p>
          <a:p>
            <a:r>
              <a:rPr lang="en-US" b="1" i="1" dirty="0" err="1" smtClean="0">
                <a:solidFill>
                  <a:srgbClr val="800000"/>
                </a:solidFill>
              </a:rPr>
              <a:t>Recurse</a:t>
            </a:r>
            <a:r>
              <a:rPr lang="en-US" b="1" i="1" dirty="0" smtClean="0">
                <a:solidFill>
                  <a:srgbClr val="800000"/>
                </a:solidFill>
              </a:rPr>
              <a:t> once</a:t>
            </a:r>
          </a:p>
          <a:p>
            <a:pPr lvl="1"/>
            <a:r>
              <a:rPr lang="en-US" dirty="0"/>
              <a:t>Perform a single recursive call. (This recursive step may involve a test that decides which of several possible recursive calls to make, but it should ultimately choose to make just one of these calls each time we perform this step.)</a:t>
            </a:r>
          </a:p>
          <a:p>
            <a:pPr lvl="1"/>
            <a:r>
              <a:rPr lang="en-US" dirty="0"/>
              <a:t>Define each possible recursive call so that it makes </a:t>
            </a:r>
            <a:r>
              <a:rPr lang="en-US" b="1" dirty="0">
                <a:solidFill>
                  <a:srgbClr val="800000"/>
                </a:solidFill>
              </a:rPr>
              <a:t>progress </a:t>
            </a:r>
            <a:r>
              <a:rPr lang="en-US" dirty="0"/>
              <a:t>towards a base case.</a:t>
            </a:r>
          </a:p>
          <a:p>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on the Midterm</a:t>
            </a:r>
            <a:endParaRPr lang="en-US" dirty="0"/>
          </a:p>
        </p:txBody>
      </p:sp>
      <p:sp>
        <p:nvSpPr>
          <p:cNvPr id="3" name="Content Placeholder 2"/>
          <p:cNvSpPr>
            <a:spLocks noGrp="1"/>
          </p:cNvSpPr>
          <p:nvPr>
            <p:ph idx="1"/>
          </p:nvPr>
        </p:nvSpPr>
        <p:spPr/>
        <p:txBody>
          <a:bodyPr/>
          <a:lstStyle/>
          <a:p>
            <a:r>
              <a:rPr lang="en-US" b="1" dirty="0" smtClean="0">
                <a:solidFill>
                  <a:srgbClr val="800000"/>
                </a:solidFill>
              </a:rPr>
              <a:t>Data Structures &amp; Object-Oriented Design</a:t>
            </a:r>
          </a:p>
          <a:p>
            <a:r>
              <a:rPr lang="en-US" dirty="0" smtClean="0"/>
              <a:t>Run-Time Analysis</a:t>
            </a:r>
          </a:p>
          <a:p>
            <a:r>
              <a:rPr lang="en-US" dirty="0" smtClean="0"/>
              <a:t>Linear Data Structures</a:t>
            </a:r>
          </a:p>
          <a:p>
            <a:r>
              <a:rPr lang="en-US" dirty="0" smtClean="0"/>
              <a:t>The Java Collections Framework</a:t>
            </a:r>
          </a:p>
          <a:p>
            <a:r>
              <a:rPr lang="en-US" dirty="0" smtClean="0"/>
              <a:t>Recursion</a:t>
            </a:r>
          </a:p>
          <a:p>
            <a:r>
              <a:rPr lang="en-US" dirty="0" smtClean="0"/>
              <a:t>Trees</a:t>
            </a:r>
          </a:p>
          <a:p>
            <a:r>
              <a:rPr lang="en-US" dirty="0" smtClean="0"/>
              <a:t>Priority Queues &amp; Heaps</a:t>
            </a:r>
          </a:p>
          <a:p>
            <a:r>
              <a:rPr lang="en-US" dirty="0" smtClean="0"/>
              <a:t>Maps, Hash Tables &amp; Dictionaries</a:t>
            </a:r>
          </a:p>
          <a:p>
            <a:r>
              <a:rPr lang="en-US" dirty="0" smtClean="0"/>
              <a:t>Iterative Algorithms &amp; Loop Invariants</a:t>
            </a:r>
          </a:p>
        </p:txBody>
      </p:sp>
    </p:spTree>
    <p:extLst>
      <p:ext uri="{BB962C8B-B14F-4D97-AF65-F5344CB8AC3E}">
        <p14:creationId xmlns:p14="http://schemas.microsoft.com/office/powerpoint/2010/main" val="29956091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dirty="0"/>
              <a:t>Binary Recursion</a:t>
            </a:r>
            <a:r>
              <a:rPr lang="en-US" dirty="0" smtClean="0"/>
              <a:t> </a:t>
            </a:r>
            <a:endParaRPr lang="en-US" dirty="0">
              <a:ea typeface="Tahoma" pitchFamily="-110" charset="0"/>
              <a:cs typeface="Tahoma" pitchFamily="-110" charset="0"/>
            </a:endParaRPr>
          </a:p>
        </p:txBody>
      </p:sp>
      <p:sp>
        <p:nvSpPr>
          <p:cNvPr id="112643" name="Rectangle 3" descr="Rectangle: Click to edit Master text styles&#10;Second level&#10;Third level&#10;Fourth level&#10;Fifth level"/>
          <p:cNvSpPr>
            <a:spLocks noGrp="1" noChangeArrowheads="1"/>
          </p:cNvSpPr>
          <p:nvPr>
            <p:ph type="body" idx="1"/>
          </p:nvPr>
        </p:nvSpPr>
        <p:spPr>
          <a:xfrm>
            <a:off x="838200" y="1052169"/>
            <a:ext cx="7772400" cy="4419600"/>
          </a:xfrm>
        </p:spPr>
        <p:txBody>
          <a:bodyPr/>
          <a:lstStyle/>
          <a:p>
            <a:r>
              <a:rPr lang="en-US" sz="2800" dirty="0"/>
              <a:t>Binary recursion occurs whenever there are </a:t>
            </a:r>
            <a:r>
              <a:rPr lang="en-US" sz="2800" b="1" dirty="0">
                <a:solidFill>
                  <a:srgbClr val="800000"/>
                </a:solidFill>
              </a:rPr>
              <a:t>two</a:t>
            </a:r>
            <a:r>
              <a:rPr lang="en-US" sz="2800" dirty="0">
                <a:solidFill>
                  <a:srgbClr val="800000"/>
                </a:solidFill>
              </a:rPr>
              <a:t> </a:t>
            </a:r>
            <a:r>
              <a:rPr lang="en-US" sz="2800" dirty="0"/>
              <a:t>recursive calls for each non-base case.</a:t>
            </a:r>
          </a:p>
          <a:p>
            <a:r>
              <a:rPr lang="en-US" sz="2800" dirty="0" smtClean="0"/>
              <a:t>Example 1: </a:t>
            </a:r>
            <a:r>
              <a:rPr lang="en-US" sz="2800" b="1" dirty="0" smtClean="0">
                <a:solidFill>
                  <a:schemeClr val="tx2"/>
                </a:solidFill>
              </a:rPr>
              <a:t>The Fibonacci Sequence</a:t>
            </a:r>
            <a:endParaRPr lang="en-US" sz="2800" b="1" dirty="0">
              <a:solidFill>
                <a:schemeClr val="tx2"/>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Definition of Rooted Tree</a:t>
            </a:r>
            <a:endParaRPr lang="en-US" dirty="0"/>
          </a:p>
        </p:txBody>
      </p:sp>
      <p:sp>
        <p:nvSpPr>
          <p:cNvPr id="3" name="Content Placeholder 2"/>
          <p:cNvSpPr>
            <a:spLocks noGrp="1"/>
          </p:cNvSpPr>
          <p:nvPr>
            <p:ph idx="1"/>
          </p:nvPr>
        </p:nvSpPr>
        <p:spPr/>
        <p:txBody>
          <a:bodyPr/>
          <a:lstStyle/>
          <a:p>
            <a:r>
              <a:rPr lang="en-US" dirty="0" smtClean="0"/>
              <a:t>A rooted tree may be empty.</a:t>
            </a:r>
          </a:p>
          <a:p>
            <a:r>
              <a:rPr lang="en-US" dirty="0" smtClean="0"/>
              <a:t>Otherwise, it consists of</a:t>
            </a:r>
          </a:p>
          <a:p>
            <a:pPr lvl="1"/>
            <a:r>
              <a:rPr lang="en-US" dirty="0" smtClean="0"/>
              <a:t>A root node </a:t>
            </a:r>
            <a:r>
              <a:rPr lang="en-US" b="1" i="1" dirty="0" err="1" smtClean="0">
                <a:solidFill>
                  <a:schemeClr val="tx2"/>
                </a:solidFill>
              </a:rPr>
              <a:t>r</a:t>
            </a:r>
            <a:endParaRPr lang="en-US" b="1" i="1" dirty="0" smtClean="0">
              <a:solidFill>
                <a:schemeClr val="tx2"/>
              </a:solidFill>
            </a:endParaRPr>
          </a:p>
          <a:p>
            <a:pPr lvl="1"/>
            <a:r>
              <a:rPr lang="en-US" dirty="0" smtClean="0"/>
              <a:t>A set of </a:t>
            </a:r>
            <a:r>
              <a:rPr lang="en-US" b="1" dirty="0" err="1" smtClean="0">
                <a:solidFill>
                  <a:srgbClr val="800000"/>
                </a:solidFill>
              </a:rPr>
              <a:t>subtrees</a:t>
            </a:r>
            <a:r>
              <a:rPr lang="en-US" b="1" dirty="0" smtClean="0">
                <a:solidFill>
                  <a:srgbClr val="800000"/>
                </a:solidFill>
              </a:rPr>
              <a:t> </a:t>
            </a:r>
            <a:r>
              <a:rPr lang="en-US" dirty="0" smtClean="0"/>
              <a:t>whose roots are the children of </a:t>
            </a:r>
            <a:r>
              <a:rPr lang="en-US" b="1" i="1" dirty="0" err="1" smtClean="0">
                <a:solidFill>
                  <a:srgbClr val="800000"/>
                </a:solidFill>
              </a:rPr>
              <a:t>r</a:t>
            </a:r>
            <a:endParaRPr lang="en-US" b="1" i="1" dirty="0" smtClean="0">
              <a:solidFill>
                <a:srgbClr val="800000"/>
              </a:solidFill>
            </a:endParaRPr>
          </a:p>
          <a:p>
            <a:pPr lvl="1"/>
            <a:endParaRPr lang="en-US" dirty="0"/>
          </a:p>
        </p:txBody>
      </p:sp>
      <p:sp>
        <p:nvSpPr>
          <p:cNvPr id="4" name="AutoShape 28"/>
          <p:cNvSpPr>
            <a:spLocks noChangeArrowheads="1"/>
          </p:cNvSpPr>
          <p:nvPr/>
        </p:nvSpPr>
        <p:spPr bwMode="auto">
          <a:xfrm>
            <a:off x="6501606" y="3833812"/>
            <a:ext cx="1981200" cy="1828800"/>
          </a:xfrm>
          <a:prstGeom prst="triangle">
            <a:avLst>
              <a:gd name="adj" fmla="val 50000"/>
            </a:avLst>
          </a:prstGeom>
          <a:solidFill>
            <a:schemeClr val="folHlink"/>
          </a:solidFill>
          <a:ln w="9525">
            <a:solidFill>
              <a:schemeClr val="tx1"/>
            </a:solidFill>
            <a:miter lim="800000"/>
            <a:headEnd/>
            <a:tailEnd/>
          </a:ln>
          <a:effectLst/>
        </p:spPr>
        <p:txBody>
          <a:bodyPr wrap="none" tIns="2651760" bIns="0" anchor="b" anchorCtr="1">
            <a:prstTxWarp prst="textNoShape">
              <a:avLst/>
            </a:prstTxWarp>
          </a:bodyPr>
          <a:lstStyle/>
          <a:p>
            <a:r>
              <a:rPr lang="en-US"/>
              <a:t>subtree</a:t>
            </a:r>
          </a:p>
        </p:txBody>
      </p:sp>
      <p:grpSp>
        <p:nvGrpSpPr>
          <p:cNvPr id="5" name="Group 26"/>
          <p:cNvGrpSpPr>
            <a:grpSpLocks/>
          </p:cNvGrpSpPr>
          <p:nvPr/>
        </p:nvGrpSpPr>
        <p:grpSpPr bwMode="auto">
          <a:xfrm>
            <a:off x="4758531" y="3313112"/>
            <a:ext cx="3709988" cy="3124200"/>
            <a:chOff x="3135" y="1252"/>
            <a:chExt cx="2337" cy="1968"/>
          </a:xfrm>
          <a:solidFill>
            <a:srgbClr val="CCCCFF"/>
          </a:solidFill>
        </p:grpSpPr>
        <p:sp>
          <p:nvSpPr>
            <p:cNvPr id="6" name="AutoShape 5"/>
            <p:cNvSpPr>
              <a:spLocks noChangeAspect="1" noChangeArrowheads="1"/>
            </p:cNvSpPr>
            <p:nvPr/>
          </p:nvSpPr>
          <p:spPr bwMode="auto">
            <a:xfrm>
              <a:off x="4216" y="1252"/>
              <a:ext cx="218" cy="234"/>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b="1" i="1" dirty="0" err="1" smtClean="0">
                  <a:solidFill>
                    <a:srgbClr val="800000"/>
                  </a:solidFill>
                </a:rPr>
                <a:t>r</a:t>
              </a:r>
              <a:endParaRPr lang="en-US" sz="1600" b="1" i="1" dirty="0">
                <a:solidFill>
                  <a:srgbClr val="800000"/>
                </a:solidFill>
              </a:endParaRPr>
            </a:p>
          </p:txBody>
        </p:sp>
        <p:sp>
          <p:nvSpPr>
            <p:cNvPr id="7" name="AutoShape 6"/>
            <p:cNvSpPr>
              <a:spLocks noChangeAspect="1" noChangeArrowheads="1"/>
            </p:cNvSpPr>
            <p:nvPr/>
          </p:nvSpPr>
          <p:spPr bwMode="auto">
            <a:xfrm>
              <a:off x="3384" y="1826"/>
              <a:ext cx="213" cy="238"/>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B</a:t>
              </a:r>
            </a:p>
          </p:txBody>
        </p:sp>
        <p:sp>
          <p:nvSpPr>
            <p:cNvPr id="8" name="AutoShape 7"/>
            <p:cNvSpPr>
              <a:spLocks noChangeAspect="1" noChangeArrowheads="1"/>
            </p:cNvSpPr>
            <p:nvPr/>
          </p:nvSpPr>
          <p:spPr bwMode="auto">
            <a:xfrm>
              <a:off x="5247" y="1825"/>
              <a:ext cx="225" cy="240"/>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D</a:t>
              </a:r>
            </a:p>
          </p:txBody>
        </p:sp>
        <p:sp>
          <p:nvSpPr>
            <p:cNvPr id="9" name="AutoShape 8"/>
            <p:cNvSpPr>
              <a:spLocks noChangeAspect="1" noChangeArrowheads="1"/>
            </p:cNvSpPr>
            <p:nvPr/>
          </p:nvSpPr>
          <p:spPr bwMode="auto">
            <a:xfrm>
              <a:off x="4754" y="1825"/>
              <a:ext cx="215" cy="240"/>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C</a:t>
              </a:r>
            </a:p>
          </p:txBody>
        </p:sp>
        <p:sp>
          <p:nvSpPr>
            <p:cNvPr id="10" name="AutoShape 9"/>
            <p:cNvSpPr>
              <a:spLocks noChangeAspect="1" noChangeArrowheads="1"/>
            </p:cNvSpPr>
            <p:nvPr/>
          </p:nvSpPr>
          <p:spPr bwMode="auto">
            <a:xfrm>
              <a:off x="4494" y="2401"/>
              <a:ext cx="223" cy="240"/>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G</a:t>
              </a:r>
            </a:p>
          </p:txBody>
        </p:sp>
        <p:sp>
          <p:nvSpPr>
            <p:cNvPr id="11" name="AutoShape 10"/>
            <p:cNvSpPr>
              <a:spLocks noChangeAspect="1" noChangeArrowheads="1"/>
            </p:cNvSpPr>
            <p:nvPr/>
          </p:nvSpPr>
          <p:spPr bwMode="auto">
            <a:xfrm>
              <a:off x="5007" y="2401"/>
              <a:ext cx="224" cy="240"/>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H</a:t>
              </a:r>
            </a:p>
          </p:txBody>
        </p:sp>
        <p:sp>
          <p:nvSpPr>
            <p:cNvPr id="12" name="AutoShape 11"/>
            <p:cNvSpPr>
              <a:spLocks noChangeAspect="1" noChangeArrowheads="1"/>
            </p:cNvSpPr>
            <p:nvPr/>
          </p:nvSpPr>
          <p:spPr bwMode="auto">
            <a:xfrm>
              <a:off x="3135" y="2399"/>
              <a:ext cx="208" cy="242"/>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E</a:t>
              </a:r>
            </a:p>
          </p:txBody>
        </p:sp>
        <p:sp>
          <p:nvSpPr>
            <p:cNvPr id="13" name="AutoShape 12"/>
            <p:cNvSpPr>
              <a:spLocks noChangeAspect="1" noChangeArrowheads="1"/>
            </p:cNvSpPr>
            <p:nvPr/>
          </p:nvSpPr>
          <p:spPr bwMode="auto">
            <a:xfrm>
              <a:off x="3639" y="2402"/>
              <a:ext cx="203" cy="238"/>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F</a:t>
              </a:r>
            </a:p>
          </p:txBody>
        </p:sp>
        <p:cxnSp>
          <p:nvCxnSpPr>
            <p:cNvPr id="14" name="AutoShape 13"/>
            <p:cNvCxnSpPr>
              <a:cxnSpLocks noChangeShapeType="1"/>
              <a:stCxn id="6" idx="2"/>
              <a:endCxn id="7" idx="0"/>
            </p:cNvCxnSpPr>
            <p:nvPr/>
          </p:nvCxnSpPr>
          <p:spPr bwMode="auto">
            <a:xfrm rot="5400000">
              <a:off x="3738" y="1239"/>
              <a:ext cx="340" cy="835"/>
            </a:xfrm>
            <a:prstGeom prst="straightConnector1">
              <a:avLst/>
            </a:prstGeom>
            <a:grpFill/>
            <a:ln w="19050">
              <a:solidFill>
                <a:schemeClr val="tx1"/>
              </a:solidFill>
              <a:round/>
              <a:headEnd/>
              <a:tailEnd/>
            </a:ln>
            <a:effectLst/>
          </p:spPr>
        </p:cxnSp>
        <p:cxnSp>
          <p:nvCxnSpPr>
            <p:cNvPr id="15" name="AutoShape 14"/>
            <p:cNvCxnSpPr>
              <a:cxnSpLocks noChangeShapeType="1"/>
              <a:stCxn id="6" idx="2"/>
              <a:endCxn id="9" idx="0"/>
            </p:cNvCxnSpPr>
            <p:nvPr/>
          </p:nvCxnSpPr>
          <p:spPr bwMode="auto">
            <a:xfrm rot="16200000" flipH="1">
              <a:off x="4424" y="1387"/>
              <a:ext cx="339" cy="536"/>
            </a:xfrm>
            <a:prstGeom prst="straightConnector1">
              <a:avLst/>
            </a:prstGeom>
            <a:grpFill/>
            <a:ln w="19050">
              <a:solidFill>
                <a:schemeClr val="tx1"/>
              </a:solidFill>
              <a:round/>
              <a:headEnd/>
              <a:tailEnd/>
            </a:ln>
            <a:effectLst/>
          </p:spPr>
        </p:cxnSp>
        <p:cxnSp>
          <p:nvCxnSpPr>
            <p:cNvPr id="16" name="AutoShape 15"/>
            <p:cNvCxnSpPr>
              <a:cxnSpLocks noChangeShapeType="1"/>
              <a:stCxn id="6" idx="2"/>
              <a:endCxn id="8" idx="0"/>
            </p:cNvCxnSpPr>
            <p:nvPr/>
          </p:nvCxnSpPr>
          <p:spPr bwMode="auto">
            <a:xfrm rot="16200000" flipH="1">
              <a:off x="4673" y="1138"/>
              <a:ext cx="339" cy="1034"/>
            </a:xfrm>
            <a:prstGeom prst="straightConnector1">
              <a:avLst/>
            </a:prstGeom>
            <a:grpFill/>
            <a:ln w="19050">
              <a:solidFill>
                <a:schemeClr val="tx1"/>
              </a:solidFill>
              <a:round/>
              <a:headEnd/>
              <a:tailEnd/>
            </a:ln>
            <a:effectLst/>
          </p:spPr>
        </p:cxnSp>
        <p:cxnSp>
          <p:nvCxnSpPr>
            <p:cNvPr id="17" name="AutoShape 16"/>
            <p:cNvCxnSpPr>
              <a:cxnSpLocks noChangeShapeType="1"/>
              <a:stCxn id="9" idx="2"/>
              <a:endCxn id="11" idx="0"/>
            </p:cNvCxnSpPr>
            <p:nvPr/>
          </p:nvCxnSpPr>
          <p:spPr bwMode="auto">
            <a:xfrm>
              <a:off x="4862" y="2071"/>
              <a:ext cx="257" cy="324"/>
            </a:xfrm>
            <a:prstGeom prst="straightConnector1">
              <a:avLst/>
            </a:prstGeom>
            <a:grpFill/>
            <a:ln w="19050">
              <a:solidFill>
                <a:schemeClr val="tx1"/>
              </a:solidFill>
              <a:round/>
              <a:headEnd/>
              <a:tailEnd/>
            </a:ln>
            <a:effectLst/>
          </p:spPr>
        </p:cxnSp>
        <p:cxnSp>
          <p:nvCxnSpPr>
            <p:cNvPr id="18" name="AutoShape 17"/>
            <p:cNvCxnSpPr>
              <a:cxnSpLocks noChangeShapeType="1"/>
              <a:stCxn id="9" idx="2"/>
              <a:endCxn id="10" idx="0"/>
            </p:cNvCxnSpPr>
            <p:nvPr/>
          </p:nvCxnSpPr>
          <p:spPr bwMode="auto">
            <a:xfrm flipH="1">
              <a:off x="4606" y="2071"/>
              <a:ext cx="256" cy="324"/>
            </a:xfrm>
            <a:prstGeom prst="straightConnector1">
              <a:avLst/>
            </a:prstGeom>
            <a:grpFill/>
            <a:ln w="19050">
              <a:solidFill>
                <a:schemeClr val="tx1"/>
              </a:solidFill>
              <a:round/>
              <a:headEnd/>
              <a:tailEnd/>
            </a:ln>
            <a:effectLst/>
          </p:spPr>
        </p:cxnSp>
        <p:cxnSp>
          <p:nvCxnSpPr>
            <p:cNvPr id="19" name="AutoShape 18"/>
            <p:cNvCxnSpPr>
              <a:cxnSpLocks noChangeShapeType="1"/>
              <a:stCxn id="7" idx="2"/>
              <a:endCxn id="13" idx="0"/>
            </p:cNvCxnSpPr>
            <p:nvPr/>
          </p:nvCxnSpPr>
          <p:spPr bwMode="auto">
            <a:xfrm>
              <a:off x="3491" y="2070"/>
              <a:ext cx="250" cy="326"/>
            </a:xfrm>
            <a:prstGeom prst="straightConnector1">
              <a:avLst/>
            </a:prstGeom>
            <a:grpFill/>
            <a:ln w="19050">
              <a:solidFill>
                <a:schemeClr val="tx1"/>
              </a:solidFill>
              <a:round/>
              <a:headEnd/>
              <a:tailEnd/>
            </a:ln>
            <a:effectLst/>
          </p:spPr>
        </p:cxnSp>
        <p:cxnSp>
          <p:nvCxnSpPr>
            <p:cNvPr id="20" name="AutoShape 19"/>
            <p:cNvCxnSpPr>
              <a:cxnSpLocks noChangeShapeType="1"/>
              <a:stCxn id="7" idx="2"/>
              <a:endCxn id="12" idx="0"/>
            </p:cNvCxnSpPr>
            <p:nvPr/>
          </p:nvCxnSpPr>
          <p:spPr bwMode="auto">
            <a:xfrm flipH="1">
              <a:off x="3239" y="2070"/>
              <a:ext cx="252" cy="323"/>
            </a:xfrm>
            <a:prstGeom prst="straightConnector1">
              <a:avLst/>
            </a:prstGeom>
            <a:grpFill/>
            <a:ln w="19050">
              <a:solidFill>
                <a:schemeClr val="tx1"/>
              </a:solidFill>
              <a:round/>
              <a:headEnd/>
              <a:tailEnd/>
            </a:ln>
            <a:effectLst/>
          </p:spPr>
        </p:cxnSp>
        <p:sp>
          <p:nvSpPr>
            <p:cNvPr id="21" name="AutoShape 20"/>
            <p:cNvSpPr>
              <a:spLocks noChangeAspect="1" noChangeArrowheads="1"/>
            </p:cNvSpPr>
            <p:nvPr/>
          </p:nvSpPr>
          <p:spPr bwMode="auto">
            <a:xfrm>
              <a:off x="3289" y="2981"/>
              <a:ext cx="182" cy="238"/>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I</a:t>
              </a:r>
            </a:p>
          </p:txBody>
        </p:sp>
        <p:sp>
          <p:nvSpPr>
            <p:cNvPr id="22" name="AutoShape 21"/>
            <p:cNvSpPr>
              <a:spLocks noChangeAspect="1" noChangeArrowheads="1"/>
            </p:cNvSpPr>
            <p:nvPr/>
          </p:nvSpPr>
          <p:spPr bwMode="auto">
            <a:xfrm>
              <a:off x="3655" y="2981"/>
              <a:ext cx="187" cy="238"/>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J</a:t>
              </a:r>
            </a:p>
          </p:txBody>
        </p:sp>
        <p:cxnSp>
          <p:nvCxnSpPr>
            <p:cNvPr id="23" name="AutoShape 22"/>
            <p:cNvCxnSpPr>
              <a:cxnSpLocks noChangeShapeType="1"/>
              <a:stCxn id="13" idx="2"/>
              <a:endCxn id="22" idx="0"/>
            </p:cNvCxnSpPr>
            <p:nvPr/>
          </p:nvCxnSpPr>
          <p:spPr bwMode="auto">
            <a:xfrm>
              <a:off x="3741" y="2646"/>
              <a:ext cx="8" cy="329"/>
            </a:xfrm>
            <a:prstGeom prst="straightConnector1">
              <a:avLst/>
            </a:prstGeom>
            <a:grpFill/>
            <a:ln w="19050">
              <a:solidFill>
                <a:schemeClr val="tx1"/>
              </a:solidFill>
              <a:round/>
              <a:headEnd/>
              <a:tailEnd/>
            </a:ln>
            <a:effectLst/>
          </p:spPr>
        </p:cxnSp>
        <p:cxnSp>
          <p:nvCxnSpPr>
            <p:cNvPr id="24" name="AutoShape 23"/>
            <p:cNvCxnSpPr>
              <a:cxnSpLocks noChangeShapeType="1"/>
              <a:stCxn id="13" idx="2"/>
              <a:endCxn id="21" idx="0"/>
            </p:cNvCxnSpPr>
            <p:nvPr/>
          </p:nvCxnSpPr>
          <p:spPr bwMode="auto">
            <a:xfrm flipH="1">
              <a:off x="3380" y="2646"/>
              <a:ext cx="361" cy="329"/>
            </a:xfrm>
            <a:prstGeom prst="straightConnector1">
              <a:avLst/>
            </a:prstGeom>
            <a:grpFill/>
            <a:ln w="19050">
              <a:solidFill>
                <a:schemeClr val="tx1"/>
              </a:solidFill>
              <a:round/>
              <a:headEnd/>
              <a:tailEnd/>
            </a:ln>
            <a:effectLst/>
          </p:spPr>
        </p:cxnSp>
        <p:sp>
          <p:nvSpPr>
            <p:cNvPr id="25" name="AutoShape 24"/>
            <p:cNvSpPr>
              <a:spLocks noChangeAspect="1" noChangeArrowheads="1"/>
            </p:cNvSpPr>
            <p:nvPr/>
          </p:nvSpPr>
          <p:spPr bwMode="auto">
            <a:xfrm>
              <a:off x="4026" y="2980"/>
              <a:ext cx="213" cy="240"/>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K</a:t>
              </a:r>
            </a:p>
          </p:txBody>
        </p:sp>
        <p:cxnSp>
          <p:nvCxnSpPr>
            <p:cNvPr id="26" name="AutoShape 25"/>
            <p:cNvCxnSpPr>
              <a:cxnSpLocks noChangeShapeType="1"/>
              <a:stCxn id="13" idx="2"/>
              <a:endCxn id="25" idx="0"/>
            </p:cNvCxnSpPr>
            <p:nvPr/>
          </p:nvCxnSpPr>
          <p:spPr bwMode="auto">
            <a:xfrm>
              <a:off x="3741" y="2646"/>
              <a:ext cx="392" cy="328"/>
            </a:xfrm>
            <a:prstGeom prst="straightConnector1">
              <a:avLst/>
            </a:prstGeom>
            <a:grpFill/>
            <a:ln w="19050">
              <a:solidFill>
                <a:schemeClr val="tx1"/>
              </a:solidFill>
              <a:round/>
              <a:headEnd/>
              <a:tailEnd/>
            </a:ln>
            <a:effectLst/>
          </p:spPr>
        </p:cxnSp>
      </p:gr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on the Midterm</a:t>
            </a:r>
            <a:endParaRPr lang="en-US" dirty="0"/>
          </a:p>
        </p:txBody>
      </p:sp>
      <p:sp>
        <p:nvSpPr>
          <p:cNvPr id="3" name="Content Placeholder 2"/>
          <p:cNvSpPr>
            <a:spLocks noGrp="1"/>
          </p:cNvSpPr>
          <p:nvPr>
            <p:ph idx="1"/>
          </p:nvPr>
        </p:nvSpPr>
        <p:spPr/>
        <p:txBody>
          <a:bodyPr/>
          <a:lstStyle/>
          <a:p>
            <a:r>
              <a:rPr lang="en-US" dirty="0" smtClean="0"/>
              <a:t>Data Structures &amp; Object-Oriented Design</a:t>
            </a:r>
          </a:p>
          <a:p>
            <a:r>
              <a:rPr lang="en-US" dirty="0" smtClean="0"/>
              <a:t>Run-Time Analysis</a:t>
            </a:r>
          </a:p>
          <a:p>
            <a:r>
              <a:rPr lang="en-US" dirty="0" smtClean="0"/>
              <a:t>Linear Data Structures</a:t>
            </a:r>
          </a:p>
          <a:p>
            <a:r>
              <a:rPr lang="en-US" dirty="0" smtClean="0"/>
              <a:t>The Java Collections Framework</a:t>
            </a:r>
          </a:p>
          <a:p>
            <a:r>
              <a:rPr lang="en-US" dirty="0" smtClean="0"/>
              <a:t>Recursion</a:t>
            </a:r>
          </a:p>
          <a:p>
            <a:r>
              <a:rPr lang="en-US" b="1" dirty="0" smtClean="0">
                <a:solidFill>
                  <a:srgbClr val="800000"/>
                </a:solidFill>
              </a:rPr>
              <a:t>Trees</a:t>
            </a:r>
          </a:p>
          <a:p>
            <a:r>
              <a:rPr lang="en-US" dirty="0" smtClean="0"/>
              <a:t>Priority Queues &amp; Heaps</a:t>
            </a:r>
          </a:p>
          <a:p>
            <a:r>
              <a:rPr lang="en-US" dirty="0" smtClean="0"/>
              <a:t>Maps, Hash Tables &amp; Dictionaries</a:t>
            </a:r>
          </a:p>
          <a:p>
            <a:r>
              <a:rPr lang="en-US" dirty="0" smtClean="0"/>
              <a:t>Iterative Algorithms &amp; Loop Invariants</a:t>
            </a:r>
          </a:p>
        </p:txBody>
      </p:sp>
    </p:spTree>
    <p:extLst>
      <p:ext uri="{BB962C8B-B14F-4D97-AF65-F5344CB8AC3E}">
        <p14:creationId xmlns:p14="http://schemas.microsoft.com/office/powerpoint/2010/main" val="35227644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900" name="AutoShape 28"/>
          <p:cNvSpPr>
            <a:spLocks noChangeArrowheads="1"/>
          </p:cNvSpPr>
          <p:nvPr/>
        </p:nvSpPr>
        <p:spPr bwMode="auto">
          <a:xfrm>
            <a:off x="6772275" y="3190875"/>
            <a:ext cx="1981200" cy="1828800"/>
          </a:xfrm>
          <a:prstGeom prst="triangle">
            <a:avLst>
              <a:gd name="adj" fmla="val 50000"/>
            </a:avLst>
          </a:prstGeom>
          <a:solidFill>
            <a:schemeClr val="folHlink"/>
          </a:solidFill>
          <a:ln w="9525">
            <a:solidFill>
              <a:schemeClr val="tx1"/>
            </a:solidFill>
            <a:miter lim="800000"/>
            <a:headEnd/>
            <a:tailEnd/>
          </a:ln>
          <a:effectLst/>
        </p:spPr>
        <p:txBody>
          <a:bodyPr wrap="none" tIns="2651760" bIns="0" anchor="b" anchorCtr="1">
            <a:prstTxWarp prst="textNoShape">
              <a:avLst/>
            </a:prstTxWarp>
          </a:bodyPr>
          <a:lstStyle/>
          <a:p>
            <a:r>
              <a:rPr lang="en-US"/>
              <a:t>subtree</a:t>
            </a:r>
          </a:p>
        </p:txBody>
      </p:sp>
      <p:sp>
        <p:nvSpPr>
          <p:cNvPr id="79874" name="Rectangle 2"/>
          <p:cNvSpPr>
            <a:spLocks noGrp="1" noChangeArrowheads="1"/>
          </p:cNvSpPr>
          <p:nvPr>
            <p:ph type="title"/>
          </p:nvPr>
        </p:nvSpPr>
        <p:spPr>
          <a:xfrm>
            <a:off x="457200" y="150196"/>
            <a:ext cx="8229600" cy="566447"/>
          </a:xfrm>
        </p:spPr>
        <p:txBody>
          <a:bodyPr/>
          <a:lstStyle/>
          <a:p>
            <a:r>
              <a:rPr lang="en-US" dirty="0"/>
              <a:t>Tree Terminology</a:t>
            </a:r>
          </a:p>
        </p:txBody>
      </p:sp>
      <p:sp>
        <p:nvSpPr>
          <p:cNvPr id="79875" name="Rectangle 3" descr="Rectangle: Click to edit Master text styles&#10;Second level&#10;Third level&#10;Fourth level&#10;Fifth level"/>
          <p:cNvSpPr>
            <a:spLocks noGrp="1" noChangeArrowheads="1"/>
          </p:cNvSpPr>
          <p:nvPr>
            <p:ph type="body" idx="1"/>
          </p:nvPr>
        </p:nvSpPr>
        <p:spPr>
          <a:xfrm>
            <a:off x="120003" y="841085"/>
            <a:ext cx="4909197" cy="5120373"/>
          </a:xfrm>
        </p:spPr>
        <p:txBody>
          <a:bodyPr/>
          <a:lstStyle/>
          <a:p>
            <a:pPr>
              <a:spcBef>
                <a:spcPts val="600"/>
              </a:spcBef>
            </a:pPr>
            <a:r>
              <a:rPr lang="en-US" sz="1800" b="1" dirty="0">
                <a:solidFill>
                  <a:schemeClr val="tx2"/>
                </a:solidFill>
              </a:rPr>
              <a:t>Root:</a:t>
            </a:r>
            <a:r>
              <a:rPr lang="en-US" sz="1800" dirty="0"/>
              <a:t> node without parent (A)</a:t>
            </a:r>
          </a:p>
          <a:p>
            <a:pPr>
              <a:spcBef>
                <a:spcPts val="600"/>
              </a:spcBef>
            </a:pPr>
            <a:r>
              <a:rPr lang="en-US" sz="1800" b="1" dirty="0">
                <a:solidFill>
                  <a:srgbClr val="800000"/>
                </a:solidFill>
              </a:rPr>
              <a:t>Internal node: </a:t>
            </a:r>
            <a:r>
              <a:rPr lang="en-US" sz="1800" dirty="0"/>
              <a:t>node with at least one child (A, B, C, F)</a:t>
            </a:r>
          </a:p>
          <a:p>
            <a:pPr>
              <a:spcBef>
                <a:spcPts val="600"/>
              </a:spcBef>
            </a:pPr>
            <a:r>
              <a:rPr lang="en-US" sz="1800" b="1" dirty="0">
                <a:solidFill>
                  <a:srgbClr val="800000"/>
                </a:solidFill>
              </a:rPr>
              <a:t>External node (a.k.a. leaf )</a:t>
            </a:r>
            <a:r>
              <a:rPr lang="en-US" sz="1800" dirty="0"/>
              <a:t>: node without children (E, I, J, K, G, H, D)</a:t>
            </a:r>
          </a:p>
          <a:p>
            <a:pPr>
              <a:spcBef>
                <a:spcPts val="600"/>
              </a:spcBef>
            </a:pPr>
            <a:r>
              <a:rPr lang="en-US" sz="1800" b="1" dirty="0">
                <a:solidFill>
                  <a:srgbClr val="800000"/>
                </a:solidFill>
              </a:rPr>
              <a:t>Ancestors of a node:</a:t>
            </a:r>
            <a:r>
              <a:rPr lang="en-US" sz="1800" dirty="0"/>
              <a:t> parent, grandparent, grand-grandparent, etc.</a:t>
            </a:r>
            <a:endParaRPr lang="en-US" sz="1800" dirty="0" smtClean="0"/>
          </a:p>
          <a:p>
            <a:pPr>
              <a:spcBef>
                <a:spcPts val="600"/>
              </a:spcBef>
            </a:pPr>
            <a:r>
              <a:rPr lang="en-US" sz="1800" b="1" dirty="0" smtClean="0">
                <a:solidFill>
                  <a:srgbClr val="800000"/>
                </a:solidFill>
              </a:rPr>
              <a:t>Descendant of a node: </a:t>
            </a:r>
            <a:r>
              <a:rPr lang="en-US" sz="1800" dirty="0" smtClean="0"/>
              <a:t>child, grandchild, grand-grandchild, etc.</a:t>
            </a:r>
          </a:p>
          <a:p>
            <a:pPr>
              <a:spcBef>
                <a:spcPts val="600"/>
              </a:spcBef>
            </a:pPr>
            <a:r>
              <a:rPr lang="en-US" sz="1800" b="1" dirty="0" smtClean="0">
                <a:solidFill>
                  <a:srgbClr val="800000"/>
                </a:solidFill>
              </a:rPr>
              <a:t>Siblings</a:t>
            </a:r>
            <a:r>
              <a:rPr lang="en-US" sz="1800" dirty="0" smtClean="0"/>
              <a:t>:  two nodes having the same parent</a:t>
            </a:r>
          </a:p>
          <a:p>
            <a:pPr>
              <a:spcBef>
                <a:spcPts val="600"/>
              </a:spcBef>
            </a:pPr>
            <a:r>
              <a:rPr lang="en-US" sz="1800" b="1" dirty="0" smtClean="0">
                <a:solidFill>
                  <a:srgbClr val="800000"/>
                </a:solidFill>
              </a:rPr>
              <a:t>Depth </a:t>
            </a:r>
            <a:r>
              <a:rPr lang="en-US" sz="1800" b="1" dirty="0">
                <a:solidFill>
                  <a:srgbClr val="800000"/>
                </a:solidFill>
              </a:rPr>
              <a:t>of a node: </a:t>
            </a:r>
            <a:r>
              <a:rPr lang="en-US" sz="1800" dirty="0"/>
              <a:t>number of </a:t>
            </a:r>
            <a:r>
              <a:rPr lang="en-US" sz="1800" dirty="0" smtClean="0"/>
              <a:t>ancestors (excluding self)</a:t>
            </a:r>
            <a:endParaRPr lang="en-US" sz="1800" dirty="0"/>
          </a:p>
          <a:p>
            <a:pPr>
              <a:spcBef>
                <a:spcPts val="600"/>
              </a:spcBef>
            </a:pPr>
            <a:r>
              <a:rPr lang="en-US" sz="1800" b="1" dirty="0">
                <a:solidFill>
                  <a:srgbClr val="800000"/>
                </a:solidFill>
              </a:rPr>
              <a:t>Height of a tree: </a:t>
            </a:r>
            <a:r>
              <a:rPr lang="en-US" sz="1800" dirty="0"/>
              <a:t>maximum depth of any node (3)</a:t>
            </a:r>
            <a:endParaRPr lang="en-US" sz="1800" dirty="0" smtClean="0"/>
          </a:p>
          <a:p>
            <a:pPr>
              <a:spcBef>
                <a:spcPts val="600"/>
              </a:spcBef>
            </a:pPr>
            <a:r>
              <a:rPr lang="en-US" sz="1800" b="1" dirty="0" err="1" smtClean="0">
                <a:solidFill>
                  <a:srgbClr val="800000"/>
                </a:solidFill>
              </a:rPr>
              <a:t>Subtree</a:t>
            </a:r>
            <a:r>
              <a:rPr lang="en-US" sz="1800" b="1" dirty="0" smtClean="0">
                <a:solidFill>
                  <a:srgbClr val="800000"/>
                </a:solidFill>
              </a:rPr>
              <a:t>: </a:t>
            </a:r>
            <a:r>
              <a:rPr lang="en-US" sz="1800" dirty="0" smtClean="0"/>
              <a:t>tree consisting of a node and its descendants</a:t>
            </a:r>
          </a:p>
          <a:p>
            <a:pPr>
              <a:spcBef>
                <a:spcPts val="600"/>
              </a:spcBef>
            </a:pPr>
            <a:endParaRPr lang="en-US" sz="1800" dirty="0"/>
          </a:p>
        </p:txBody>
      </p:sp>
      <p:grpSp>
        <p:nvGrpSpPr>
          <p:cNvPr id="2" name="Group 26"/>
          <p:cNvGrpSpPr>
            <a:grpSpLocks/>
          </p:cNvGrpSpPr>
          <p:nvPr/>
        </p:nvGrpSpPr>
        <p:grpSpPr bwMode="auto">
          <a:xfrm>
            <a:off x="5029200" y="2667000"/>
            <a:ext cx="3709988" cy="3127375"/>
            <a:chOff x="3135" y="1250"/>
            <a:chExt cx="2337" cy="1970"/>
          </a:xfrm>
          <a:solidFill>
            <a:srgbClr val="CCCCFF"/>
          </a:solidFill>
        </p:grpSpPr>
        <p:sp>
          <p:nvSpPr>
            <p:cNvPr id="79877" name="AutoShape 5"/>
            <p:cNvSpPr>
              <a:spLocks noChangeAspect="1" noChangeArrowheads="1"/>
            </p:cNvSpPr>
            <p:nvPr/>
          </p:nvSpPr>
          <p:spPr bwMode="auto">
            <a:xfrm>
              <a:off x="4216" y="1250"/>
              <a:ext cx="215" cy="238"/>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A</a:t>
              </a:r>
            </a:p>
          </p:txBody>
        </p:sp>
        <p:sp>
          <p:nvSpPr>
            <p:cNvPr id="79878" name="AutoShape 6"/>
            <p:cNvSpPr>
              <a:spLocks noChangeAspect="1" noChangeArrowheads="1"/>
            </p:cNvSpPr>
            <p:nvPr/>
          </p:nvSpPr>
          <p:spPr bwMode="auto">
            <a:xfrm>
              <a:off x="3384" y="1826"/>
              <a:ext cx="213" cy="238"/>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B</a:t>
              </a:r>
            </a:p>
          </p:txBody>
        </p:sp>
        <p:sp>
          <p:nvSpPr>
            <p:cNvPr id="79879" name="AutoShape 7"/>
            <p:cNvSpPr>
              <a:spLocks noChangeAspect="1" noChangeArrowheads="1"/>
            </p:cNvSpPr>
            <p:nvPr/>
          </p:nvSpPr>
          <p:spPr bwMode="auto">
            <a:xfrm>
              <a:off x="5247" y="1825"/>
              <a:ext cx="225" cy="240"/>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D</a:t>
              </a:r>
            </a:p>
          </p:txBody>
        </p:sp>
        <p:sp>
          <p:nvSpPr>
            <p:cNvPr id="79880" name="AutoShape 8"/>
            <p:cNvSpPr>
              <a:spLocks noChangeAspect="1" noChangeArrowheads="1"/>
            </p:cNvSpPr>
            <p:nvPr/>
          </p:nvSpPr>
          <p:spPr bwMode="auto">
            <a:xfrm>
              <a:off x="4754" y="1825"/>
              <a:ext cx="215" cy="240"/>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C</a:t>
              </a:r>
            </a:p>
          </p:txBody>
        </p:sp>
        <p:sp>
          <p:nvSpPr>
            <p:cNvPr id="79881" name="AutoShape 9"/>
            <p:cNvSpPr>
              <a:spLocks noChangeAspect="1" noChangeArrowheads="1"/>
            </p:cNvSpPr>
            <p:nvPr/>
          </p:nvSpPr>
          <p:spPr bwMode="auto">
            <a:xfrm>
              <a:off x="4494" y="2401"/>
              <a:ext cx="223" cy="240"/>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G</a:t>
              </a:r>
            </a:p>
          </p:txBody>
        </p:sp>
        <p:sp>
          <p:nvSpPr>
            <p:cNvPr id="79882" name="AutoShape 10"/>
            <p:cNvSpPr>
              <a:spLocks noChangeAspect="1" noChangeArrowheads="1"/>
            </p:cNvSpPr>
            <p:nvPr/>
          </p:nvSpPr>
          <p:spPr bwMode="auto">
            <a:xfrm>
              <a:off x="5007" y="2401"/>
              <a:ext cx="224" cy="240"/>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H</a:t>
              </a:r>
            </a:p>
          </p:txBody>
        </p:sp>
        <p:sp>
          <p:nvSpPr>
            <p:cNvPr id="79883" name="AutoShape 11"/>
            <p:cNvSpPr>
              <a:spLocks noChangeAspect="1" noChangeArrowheads="1"/>
            </p:cNvSpPr>
            <p:nvPr/>
          </p:nvSpPr>
          <p:spPr bwMode="auto">
            <a:xfrm>
              <a:off x="3135" y="2399"/>
              <a:ext cx="208" cy="242"/>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E</a:t>
              </a:r>
            </a:p>
          </p:txBody>
        </p:sp>
        <p:sp>
          <p:nvSpPr>
            <p:cNvPr id="79884" name="AutoShape 12"/>
            <p:cNvSpPr>
              <a:spLocks noChangeAspect="1" noChangeArrowheads="1"/>
            </p:cNvSpPr>
            <p:nvPr/>
          </p:nvSpPr>
          <p:spPr bwMode="auto">
            <a:xfrm>
              <a:off x="3639" y="2402"/>
              <a:ext cx="203" cy="238"/>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F</a:t>
              </a:r>
            </a:p>
          </p:txBody>
        </p:sp>
        <p:cxnSp>
          <p:nvCxnSpPr>
            <p:cNvPr id="79885" name="AutoShape 13"/>
            <p:cNvCxnSpPr>
              <a:cxnSpLocks noChangeShapeType="1"/>
              <a:stCxn id="79877" idx="2"/>
              <a:endCxn id="79878" idx="0"/>
            </p:cNvCxnSpPr>
            <p:nvPr/>
          </p:nvCxnSpPr>
          <p:spPr bwMode="auto">
            <a:xfrm flipH="1">
              <a:off x="3491" y="1494"/>
              <a:ext cx="833" cy="326"/>
            </a:xfrm>
            <a:prstGeom prst="straightConnector1">
              <a:avLst/>
            </a:prstGeom>
            <a:grpFill/>
            <a:ln w="19050">
              <a:solidFill>
                <a:schemeClr val="tx1"/>
              </a:solidFill>
              <a:round/>
              <a:headEnd/>
              <a:tailEnd/>
            </a:ln>
            <a:effectLst/>
          </p:spPr>
        </p:cxnSp>
        <p:cxnSp>
          <p:nvCxnSpPr>
            <p:cNvPr id="79886" name="AutoShape 14"/>
            <p:cNvCxnSpPr>
              <a:cxnSpLocks noChangeShapeType="1"/>
              <a:stCxn id="79877" idx="2"/>
              <a:endCxn id="79880" idx="0"/>
            </p:cNvCxnSpPr>
            <p:nvPr/>
          </p:nvCxnSpPr>
          <p:spPr bwMode="auto">
            <a:xfrm>
              <a:off x="4324" y="1494"/>
              <a:ext cx="538" cy="325"/>
            </a:xfrm>
            <a:prstGeom prst="straightConnector1">
              <a:avLst/>
            </a:prstGeom>
            <a:grpFill/>
            <a:ln w="19050">
              <a:solidFill>
                <a:schemeClr val="tx1"/>
              </a:solidFill>
              <a:round/>
              <a:headEnd/>
              <a:tailEnd/>
            </a:ln>
            <a:effectLst/>
          </p:spPr>
        </p:cxnSp>
        <p:cxnSp>
          <p:nvCxnSpPr>
            <p:cNvPr id="79887" name="AutoShape 15"/>
            <p:cNvCxnSpPr>
              <a:cxnSpLocks noChangeShapeType="1"/>
              <a:stCxn id="79877" idx="2"/>
              <a:endCxn id="79879" idx="0"/>
            </p:cNvCxnSpPr>
            <p:nvPr/>
          </p:nvCxnSpPr>
          <p:spPr bwMode="auto">
            <a:xfrm>
              <a:off x="4324" y="1494"/>
              <a:ext cx="1036" cy="325"/>
            </a:xfrm>
            <a:prstGeom prst="straightConnector1">
              <a:avLst/>
            </a:prstGeom>
            <a:grpFill/>
            <a:ln w="19050">
              <a:solidFill>
                <a:schemeClr val="tx1"/>
              </a:solidFill>
              <a:round/>
              <a:headEnd/>
              <a:tailEnd/>
            </a:ln>
            <a:effectLst/>
          </p:spPr>
        </p:cxnSp>
        <p:cxnSp>
          <p:nvCxnSpPr>
            <p:cNvPr id="79888" name="AutoShape 16"/>
            <p:cNvCxnSpPr>
              <a:cxnSpLocks noChangeShapeType="1"/>
              <a:stCxn id="79880" idx="2"/>
              <a:endCxn id="79882" idx="0"/>
            </p:cNvCxnSpPr>
            <p:nvPr/>
          </p:nvCxnSpPr>
          <p:spPr bwMode="auto">
            <a:xfrm>
              <a:off x="4862" y="2071"/>
              <a:ext cx="257" cy="324"/>
            </a:xfrm>
            <a:prstGeom prst="straightConnector1">
              <a:avLst/>
            </a:prstGeom>
            <a:grpFill/>
            <a:ln w="19050">
              <a:solidFill>
                <a:schemeClr val="tx1"/>
              </a:solidFill>
              <a:round/>
              <a:headEnd/>
              <a:tailEnd/>
            </a:ln>
            <a:effectLst/>
          </p:spPr>
        </p:cxnSp>
        <p:cxnSp>
          <p:nvCxnSpPr>
            <p:cNvPr id="79889" name="AutoShape 17"/>
            <p:cNvCxnSpPr>
              <a:cxnSpLocks noChangeShapeType="1"/>
              <a:stCxn id="79880" idx="2"/>
              <a:endCxn id="79881" idx="0"/>
            </p:cNvCxnSpPr>
            <p:nvPr/>
          </p:nvCxnSpPr>
          <p:spPr bwMode="auto">
            <a:xfrm flipH="1">
              <a:off x="4606" y="2071"/>
              <a:ext cx="256" cy="324"/>
            </a:xfrm>
            <a:prstGeom prst="straightConnector1">
              <a:avLst/>
            </a:prstGeom>
            <a:grpFill/>
            <a:ln w="19050">
              <a:solidFill>
                <a:schemeClr val="tx1"/>
              </a:solidFill>
              <a:round/>
              <a:headEnd/>
              <a:tailEnd/>
            </a:ln>
            <a:effectLst/>
          </p:spPr>
        </p:cxnSp>
        <p:cxnSp>
          <p:nvCxnSpPr>
            <p:cNvPr id="79890" name="AutoShape 18"/>
            <p:cNvCxnSpPr>
              <a:cxnSpLocks noChangeShapeType="1"/>
              <a:stCxn id="79878" idx="2"/>
              <a:endCxn id="79884" idx="0"/>
            </p:cNvCxnSpPr>
            <p:nvPr/>
          </p:nvCxnSpPr>
          <p:spPr bwMode="auto">
            <a:xfrm>
              <a:off x="3491" y="2070"/>
              <a:ext cx="250" cy="326"/>
            </a:xfrm>
            <a:prstGeom prst="straightConnector1">
              <a:avLst/>
            </a:prstGeom>
            <a:grpFill/>
            <a:ln w="19050">
              <a:solidFill>
                <a:schemeClr val="tx1"/>
              </a:solidFill>
              <a:round/>
              <a:headEnd/>
              <a:tailEnd/>
            </a:ln>
            <a:effectLst/>
          </p:spPr>
        </p:cxnSp>
        <p:cxnSp>
          <p:nvCxnSpPr>
            <p:cNvPr id="79891" name="AutoShape 19"/>
            <p:cNvCxnSpPr>
              <a:cxnSpLocks noChangeShapeType="1"/>
              <a:stCxn id="79878" idx="2"/>
              <a:endCxn id="79883" idx="0"/>
            </p:cNvCxnSpPr>
            <p:nvPr/>
          </p:nvCxnSpPr>
          <p:spPr bwMode="auto">
            <a:xfrm flipH="1">
              <a:off x="3239" y="2070"/>
              <a:ext cx="252" cy="323"/>
            </a:xfrm>
            <a:prstGeom prst="straightConnector1">
              <a:avLst/>
            </a:prstGeom>
            <a:grpFill/>
            <a:ln w="19050">
              <a:solidFill>
                <a:schemeClr val="tx1"/>
              </a:solidFill>
              <a:round/>
              <a:headEnd/>
              <a:tailEnd/>
            </a:ln>
            <a:effectLst/>
          </p:spPr>
        </p:cxnSp>
        <p:sp>
          <p:nvSpPr>
            <p:cNvPr id="79892" name="AutoShape 20"/>
            <p:cNvSpPr>
              <a:spLocks noChangeAspect="1" noChangeArrowheads="1"/>
            </p:cNvSpPr>
            <p:nvPr/>
          </p:nvSpPr>
          <p:spPr bwMode="auto">
            <a:xfrm>
              <a:off x="3289" y="2981"/>
              <a:ext cx="182" cy="238"/>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I</a:t>
              </a:r>
            </a:p>
          </p:txBody>
        </p:sp>
        <p:sp>
          <p:nvSpPr>
            <p:cNvPr id="79893" name="AutoShape 21"/>
            <p:cNvSpPr>
              <a:spLocks noChangeAspect="1" noChangeArrowheads="1"/>
            </p:cNvSpPr>
            <p:nvPr/>
          </p:nvSpPr>
          <p:spPr bwMode="auto">
            <a:xfrm>
              <a:off x="3655" y="2981"/>
              <a:ext cx="187" cy="238"/>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J</a:t>
              </a:r>
            </a:p>
          </p:txBody>
        </p:sp>
        <p:cxnSp>
          <p:nvCxnSpPr>
            <p:cNvPr id="79894" name="AutoShape 22"/>
            <p:cNvCxnSpPr>
              <a:cxnSpLocks noChangeShapeType="1"/>
              <a:stCxn id="79884" idx="2"/>
              <a:endCxn id="79893" idx="0"/>
            </p:cNvCxnSpPr>
            <p:nvPr/>
          </p:nvCxnSpPr>
          <p:spPr bwMode="auto">
            <a:xfrm>
              <a:off x="3741" y="2646"/>
              <a:ext cx="8" cy="329"/>
            </a:xfrm>
            <a:prstGeom prst="straightConnector1">
              <a:avLst/>
            </a:prstGeom>
            <a:grpFill/>
            <a:ln w="19050">
              <a:solidFill>
                <a:schemeClr val="tx1"/>
              </a:solidFill>
              <a:round/>
              <a:headEnd/>
              <a:tailEnd/>
            </a:ln>
            <a:effectLst/>
          </p:spPr>
        </p:cxnSp>
        <p:cxnSp>
          <p:nvCxnSpPr>
            <p:cNvPr id="79895" name="AutoShape 23"/>
            <p:cNvCxnSpPr>
              <a:cxnSpLocks noChangeShapeType="1"/>
              <a:stCxn id="79884" idx="2"/>
              <a:endCxn id="79892" idx="0"/>
            </p:cNvCxnSpPr>
            <p:nvPr/>
          </p:nvCxnSpPr>
          <p:spPr bwMode="auto">
            <a:xfrm flipH="1">
              <a:off x="3380" y="2646"/>
              <a:ext cx="361" cy="329"/>
            </a:xfrm>
            <a:prstGeom prst="straightConnector1">
              <a:avLst/>
            </a:prstGeom>
            <a:grpFill/>
            <a:ln w="19050">
              <a:solidFill>
                <a:schemeClr val="tx1"/>
              </a:solidFill>
              <a:round/>
              <a:headEnd/>
              <a:tailEnd/>
            </a:ln>
            <a:effectLst/>
          </p:spPr>
        </p:cxnSp>
        <p:sp>
          <p:nvSpPr>
            <p:cNvPr id="79896" name="AutoShape 24"/>
            <p:cNvSpPr>
              <a:spLocks noChangeAspect="1" noChangeArrowheads="1"/>
            </p:cNvSpPr>
            <p:nvPr/>
          </p:nvSpPr>
          <p:spPr bwMode="auto">
            <a:xfrm>
              <a:off x="4026" y="2980"/>
              <a:ext cx="213" cy="240"/>
            </a:xfrm>
            <a:prstGeom prst="roundRect">
              <a:avLst>
                <a:gd name="adj" fmla="val 16667"/>
              </a:avLst>
            </a:prstGeom>
            <a:grpFill/>
            <a:ln w="19050">
              <a:solidFill>
                <a:schemeClr val="tx1"/>
              </a:solidFill>
              <a:round/>
              <a:headEnd/>
              <a:tailEnd/>
            </a:ln>
            <a:effectLst/>
          </p:spPr>
          <p:txBody>
            <a:bodyPr wrap="none" anchor="ctr">
              <a:prstTxWarp prst="textNoShape">
                <a:avLst/>
              </a:prstTxWarp>
              <a:spAutoFit/>
            </a:bodyPr>
            <a:lstStyle/>
            <a:p>
              <a:r>
                <a:rPr lang="en-US" sz="1600"/>
                <a:t>K</a:t>
              </a:r>
            </a:p>
          </p:txBody>
        </p:sp>
        <p:cxnSp>
          <p:nvCxnSpPr>
            <p:cNvPr id="79897" name="AutoShape 25"/>
            <p:cNvCxnSpPr>
              <a:cxnSpLocks noChangeShapeType="1"/>
              <a:stCxn id="79884" idx="2"/>
              <a:endCxn id="79896" idx="0"/>
            </p:cNvCxnSpPr>
            <p:nvPr/>
          </p:nvCxnSpPr>
          <p:spPr bwMode="auto">
            <a:xfrm>
              <a:off x="3741" y="2646"/>
              <a:ext cx="392" cy="328"/>
            </a:xfrm>
            <a:prstGeom prst="straightConnector1">
              <a:avLst/>
            </a:prstGeom>
            <a:grpFill/>
            <a:ln w="19050">
              <a:solidFill>
                <a:schemeClr val="tx1"/>
              </a:solidFill>
              <a:round/>
              <a:headEnd/>
              <a:tailEnd/>
            </a:ln>
            <a:effectLst/>
          </p:spPr>
        </p:cxn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p:txBody>
          <a:bodyPr/>
          <a:lstStyle/>
          <a:p>
            <a:r>
              <a:rPr lang="en-US" dirty="0"/>
              <a:t>Position ADT</a:t>
            </a:r>
            <a:r>
              <a:rPr lang="en-US" dirty="0" smtClean="0"/>
              <a:t> </a:t>
            </a:r>
            <a:endParaRPr lang="en-US" dirty="0">
              <a:ea typeface="Tahoma" pitchFamily="-110" charset="0"/>
              <a:cs typeface="Tahoma" pitchFamily="-110" charset="0"/>
            </a:endParaRPr>
          </a:p>
        </p:txBody>
      </p:sp>
      <p:sp>
        <p:nvSpPr>
          <p:cNvPr id="38915" name="Rectangle 1027" descr="Rectangle: Click to edit Master text styles&#10;Second level&#10;Third level&#10;Fourth level&#10;Fifth level"/>
          <p:cNvSpPr>
            <a:spLocks noGrp="1" noChangeArrowheads="1"/>
          </p:cNvSpPr>
          <p:nvPr>
            <p:ph type="body" sz="half" idx="1"/>
          </p:nvPr>
        </p:nvSpPr>
        <p:spPr>
          <a:xfrm>
            <a:off x="457200" y="1115786"/>
            <a:ext cx="8229600" cy="4114800"/>
          </a:xfrm>
        </p:spPr>
        <p:txBody>
          <a:bodyPr/>
          <a:lstStyle/>
          <a:p>
            <a:pPr>
              <a:lnSpc>
                <a:spcPct val="90000"/>
              </a:lnSpc>
            </a:pPr>
            <a:r>
              <a:rPr lang="en-US" dirty="0"/>
              <a:t>The </a:t>
            </a:r>
            <a:r>
              <a:rPr lang="en-US" dirty="0">
                <a:solidFill>
                  <a:schemeClr val="tx2"/>
                </a:solidFill>
              </a:rPr>
              <a:t>Position</a:t>
            </a:r>
            <a:r>
              <a:rPr lang="en-US" dirty="0"/>
              <a:t> ADT models the notion of place within a data structure where a single object is stored</a:t>
            </a:r>
          </a:p>
          <a:p>
            <a:pPr>
              <a:lnSpc>
                <a:spcPct val="90000"/>
              </a:lnSpc>
            </a:pPr>
            <a:r>
              <a:rPr lang="en-US" dirty="0"/>
              <a:t>It gives a unified view of diverse ways of storing data, such as</a:t>
            </a:r>
          </a:p>
          <a:p>
            <a:pPr lvl="1">
              <a:lnSpc>
                <a:spcPct val="90000"/>
              </a:lnSpc>
            </a:pPr>
            <a:r>
              <a:rPr lang="en-US" dirty="0"/>
              <a:t>a cell of an array</a:t>
            </a:r>
          </a:p>
          <a:p>
            <a:pPr lvl="1">
              <a:lnSpc>
                <a:spcPct val="90000"/>
              </a:lnSpc>
            </a:pPr>
            <a:r>
              <a:rPr lang="en-US" dirty="0"/>
              <a:t>a node of a linked </a:t>
            </a:r>
            <a:r>
              <a:rPr lang="en-US" dirty="0" smtClean="0"/>
              <a:t>list</a:t>
            </a:r>
          </a:p>
          <a:p>
            <a:pPr lvl="1">
              <a:lnSpc>
                <a:spcPct val="90000"/>
              </a:lnSpc>
            </a:pPr>
            <a:r>
              <a:rPr lang="en-US" dirty="0" smtClean="0"/>
              <a:t>a node of a tree</a:t>
            </a:r>
          </a:p>
          <a:p>
            <a:pPr>
              <a:lnSpc>
                <a:spcPct val="90000"/>
              </a:lnSpc>
            </a:pPr>
            <a:r>
              <a:rPr lang="en-US" dirty="0"/>
              <a:t>Just one method:</a:t>
            </a:r>
          </a:p>
          <a:p>
            <a:pPr lvl="1">
              <a:lnSpc>
                <a:spcPct val="90000"/>
              </a:lnSpc>
            </a:pPr>
            <a:r>
              <a:rPr lang="en-US" dirty="0"/>
              <a:t>object </a:t>
            </a:r>
            <a:r>
              <a:rPr lang="en-US" dirty="0">
                <a:solidFill>
                  <a:schemeClr val="tx2"/>
                </a:solidFill>
              </a:rPr>
              <a:t>element</a:t>
            </a:r>
            <a:r>
              <a:rPr lang="en-US" dirty="0"/>
              <a:t>(): returns the element stored at the position</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dirty="0"/>
              <a:t>Tree </a:t>
            </a:r>
            <a:r>
              <a:rPr lang="en-US" dirty="0" smtClean="0"/>
              <a:t>ADT</a:t>
            </a:r>
            <a:endParaRPr lang="en-US" dirty="0">
              <a:ea typeface="Tahoma" pitchFamily="-110" charset="0"/>
              <a:cs typeface="Tahoma" pitchFamily="-110" charset="0"/>
            </a:endParaRPr>
          </a:p>
        </p:txBody>
      </p:sp>
      <p:sp>
        <p:nvSpPr>
          <p:cNvPr id="87043" name="Rectangle 3" descr="Rectangle: Click to edit Master text styles&#10;Second level&#10;Third level&#10;Fourth level&#10;Fifth level"/>
          <p:cNvSpPr>
            <a:spLocks noGrp="1" noChangeArrowheads="1"/>
          </p:cNvSpPr>
          <p:nvPr>
            <p:ph sz="half" idx="1"/>
          </p:nvPr>
        </p:nvSpPr>
        <p:spPr>
          <a:xfrm>
            <a:off x="457200" y="1160085"/>
            <a:ext cx="4532936" cy="4525963"/>
          </a:xfrm>
        </p:spPr>
        <p:txBody>
          <a:bodyPr/>
          <a:lstStyle/>
          <a:p>
            <a:r>
              <a:rPr lang="en-US" sz="2000" dirty="0"/>
              <a:t>We use positions to abstract nodes</a:t>
            </a:r>
          </a:p>
          <a:p>
            <a:r>
              <a:rPr lang="en-US" sz="2000" dirty="0"/>
              <a:t>Generic methods:</a:t>
            </a:r>
          </a:p>
          <a:p>
            <a:pPr lvl="1"/>
            <a:r>
              <a:rPr lang="en-US" sz="1800" dirty="0"/>
              <a:t>integer </a:t>
            </a:r>
            <a:r>
              <a:rPr lang="en-US" sz="1800" dirty="0">
                <a:solidFill>
                  <a:schemeClr val="tx2"/>
                </a:solidFill>
              </a:rPr>
              <a:t>size</a:t>
            </a:r>
            <a:r>
              <a:rPr lang="en-US" sz="1800" dirty="0"/>
              <a:t>()</a:t>
            </a:r>
          </a:p>
          <a:p>
            <a:pPr lvl="1"/>
            <a:r>
              <a:rPr lang="en-US" sz="1800" dirty="0" err="1"/>
              <a:t>boolean</a:t>
            </a:r>
            <a:r>
              <a:rPr lang="en-US" sz="1800" dirty="0"/>
              <a:t> </a:t>
            </a:r>
            <a:r>
              <a:rPr lang="en-US" sz="1800" dirty="0" err="1">
                <a:solidFill>
                  <a:schemeClr val="tx2"/>
                </a:solidFill>
              </a:rPr>
              <a:t>isEmpty</a:t>
            </a:r>
            <a:r>
              <a:rPr lang="en-US" sz="1800" dirty="0"/>
              <a:t>()</a:t>
            </a:r>
            <a:endParaRPr lang="en-US" sz="1800" dirty="0" smtClean="0"/>
          </a:p>
          <a:p>
            <a:pPr lvl="1"/>
            <a:r>
              <a:rPr lang="en-US" sz="1800" dirty="0" err="1" smtClean="0"/>
              <a:t>Iterator</a:t>
            </a:r>
            <a:r>
              <a:rPr lang="en-US" sz="1800" dirty="0" smtClean="0"/>
              <a:t> </a:t>
            </a:r>
            <a:r>
              <a:rPr lang="en-US" sz="1800" dirty="0" err="1" smtClean="0">
                <a:solidFill>
                  <a:srgbClr val="800000"/>
                </a:solidFill>
              </a:rPr>
              <a:t>iterator</a:t>
            </a:r>
            <a:r>
              <a:rPr lang="en-US" sz="1800" dirty="0" smtClean="0"/>
              <a:t>()</a:t>
            </a:r>
          </a:p>
          <a:p>
            <a:pPr lvl="1"/>
            <a:r>
              <a:rPr lang="en-US" sz="1800" dirty="0" err="1" smtClean="0"/>
              <a:t>Iterable</a:t>
            </a:r>
            <a:r>
              <a:rPr lang="en-US" sz="1800" dirty="0" smtClean="0"/>
              <a:t> </a:t>
            </a:r>
            <a:r>
              <a:rPr lang="en-US" sz="1800" dirty="0">
                <a:solidFill>
                  <a:schemeClr val="tx2"/>
                </a:solidFill>
              </a:rPr>
              <a:t>positions</a:t>
            </a:r>
            <a:r>
              <a:rPr lang="en-US" sz="1800" dirty="0"/>
              <a:t>(</a:t>
            </a:r>
            <a:r>
              <a:rPr lang="en-US" sz="1800" dirty="0" smtClean="0"/>
              <a:t>)</a:t>
            </a:r>
          </a:p>
          <a:p>
            <a:r>
              <a:rPr lang="en-US" sz="2000" dirty="0" err="1" smtClean="0"/>
              <a:t>Accessor</a:t>
            </a:r>
            <a:r>
              <a:rPr lang="en-US" sz="2000" dirty="0" smtClean="0"/>
              <a:t> </a:t>
            </a:r>
            <a:r>
              <a:rPr lang="en-US" sz="2000" dirty="0"/>
              <a:t>methods:</a:t>
            </a:r>
          </a:p>
          <a:p>
            <a:pPr lvl="1"/>
            <a:r>
              <a:rPr lang="en-US" sz="1800" dirty="0"/>
              <a:t>position </a:t>
            </a:r>
            <a:r>
              <a:rPr lang="en-US" sz="1800" dirty="0">
                <a:solidFill>
                  <a:schemeClr val="tx2"/>
                </a:solidFill>
              </a:rPr>
              <a:t>root</a:t>
            </a:r>
            <a:r>
              <a:rPr lang="en-US" sz="1800" dirty="0"/>
              <a:t>()</a:t>
            </a:r>
          </a:p>
          <a:p>
            <a:pPr lvl="1"/>
            <a:r>
              <a:rPr lang="en-US" sz="1800" dirty="0"/>
              <a:t>position </a:t>
            </a:r>
            <a:r>
              <a:rPr lang="en-US" sz="1800" dirty="0" err="1">
                <a:solidFill>
                  <a:schemeClr val="tx2"/>
                </a:solidFill>
              </a:rPr>
              <a:t>parent</a:t>
            </a:r>
            <a:r>
              <a:rPr lang="en-US" sz="1800" dirty="0" err="1"/>
              <a:t>(p</a:t>
            </a:r>
            <a:r>
              <a:rPr lang="en-US" sz="1800" dirty="0"/>
              <a:t>)</a:t>
            </a:r>
          </a:p>
          <a:p>
            <a:pPr lvl="1"/>
            <a:r>
              <a:rPr lang="en-US" sz="1800" dirty="0" err="1"/>
              <a:t>positionIterator</a:t>
            </a:r>
            <a:r>
              <a:rPr lang="en-US" sz="1800" dirty="0"/>
              <a:t> </a:t>
            </a:r>
            <a:r>
              <a:rPr lang="en-US" sz="1800" dirty="0" err="1">
                <a:solidFill>
                  <a:schemeClr val="tx2"/>
                </a:solidFill>
              </a:rPr>
              <a:t>children</a:t>
            </a:r>
            <a:r>
              <a:rPr lang="en-US" sz="1800" dirty="0" err="1"/>
              <a:t>(p</a:t>
            </a:r>
            <a:r>
              <a:rPr lang="en-US" sz="1800" dirty="0"/>
              <a:t>)</a:t>
            </a:r>
          </a:p>
        </p:txBody>
      </p:sp>
      <p:sp>
        <p:nvSpPr>
          <p:cNvPr id="11" name="Content Placeholder 10"/>
          <p:cNvSpPr>
            <a:spLocks noGrp="1"/>
          </p:cNvSpPr>
          <p:nvPr>
            <p:ph sz="half" idx="2"/>
          </p:nvPr>
        </p:nvSpPr>
        <p:spPr>
          <a:xfrm>
            <a:off x="4648200" y="1640204"/>
            <a:ext cx="4282044" cy="4525963"/>
          </a:xfrm>
        </p:spPr>
        <p:txBody>
          <a:bodyPr/>
          <a:lstStyle/>
          <a:p>
            <a:r>
              <a:rPr lang="en-US" sz="2000" dirty="0" smtClean="0"/>
              <a:t>Query methods:</a:t>
            </a:r>
          </a:p>
          <a:p>
            <a:pPr lvl="1"/>
            <a:r>
              <a:rPr lang="en-US" sz="1800" dirty="0" err="1" smtClean="0"/>
              <a:t>boolean</a:t>
            </a:r>
            <a:r>
              <a:rPr lang="en-US" sz="1800" dirty="0" smtClean="0"/>
              <a:t> </a:t>
            </a:r>
            <a:r>
              <a:rPr lang="en-US" sz="1800" dirty="0" err="1" smtClean="0">
                <a:solidFill>
                  <a:srgbClr val="800000"/>
                </a:solidFill>
              </a:rPr>
              <a:t>isInternal</a:t>
            </a:r>
            <a:r>
              <a:rPr lang="en-US" sz="1800" dirty="0" err="1" smtClean="0"/>
              <a:t>(p</a:t>
            </a:r>
            <a:r>
              <a:rPr lang="en-US" sz="1800" dirty="0" smtClean="0"/>
              <a:t>)</a:t>
            </a:r>
          </a:p>
          <a:p>
            <a:pPr lvl="1"/>
            <a:r>
              <a:rPr lang="en-US" sz="1800" dirty="0" err="1" smtClean="0"/>
              <a:t>boolean</a:t>
            </a:r>
            <a:r>
              <a:rPr lang="en-US" sz="1800" dirty="0" smtClean="0"/>
              <a:t> </a:t>
            </a:r>
            <a:r>
              <a:rPr lang="en-US" sz="1800" dirty="0" err="1" smtClean="0">
                <a:solidFill>
                  <a:srgbClr val="800000"/>
                </a:solidFill>
              </a:rPr>
              <a:t>isExternal</a:t>
            </a:r>
            <a:r>
              <a:rPr lang="en-US" sz="1800" dirty="0" err="1" smtClean="0"/>
              <a:t>(p</a:t>
            </a:r>
            <a:r>
              <a:rPr lang="en-US" sz="1800" dirty="0" smtClean="0"/>
              <a:t>)</a:t>
            </a:r>
          </a:p>
          <a:p>
            <a:pPr lvl="1"/>
            <a:r>
              <a:rPr lang="en-US" sz="1800" dirty="0" err="1" smtClean="0"/>
              <a:t>boolean</a:t>
            </a:r>
            <a:r>
              <a:rPr lang="en-US" sz="1800" dirty="0" smtClean="0"/>
              <a:t> </a:t>
            </a:r>
            <a:r>
              <a:rPr lang="en-US" sz="1800" dirty="0" err="1" smtClean="0">
                <a:solidFill>
                  <a:srgbClr val="800000"/>
                </a:solidFill>
              </a:rPr>
              <a:t>isRoot</a:t>
            </a:r>
            <a:r>
              <a:rPr lang="en-US" sz="1800" dirty="0" err="1" smtClean="0"/>
              <a:t>(p</a:t>
            </a:r>
            <a:r>
              <a:rPr lang="en-US" sz="1800" dirty="0" smtClean="0"/>
              <a:t>)</a:t>
            </a:r>
          </a:p>
          <a:p>
            <a:r>
              <a:rPr lang="en-US" sz="2000" dirty="0" smtClean="0"/>
              <a:t>Update method:</a:t>
            </a:r>
          </a:p>
          <a:p>
            <a:pPr lvl="1"/>
            <a:r>
              <a:rPr lang="en-US" sz="1800" dirty="0" smtClean="0"/>
              <a:t>object </a:t>
            </a:r>
            <a:r>
              <a:rPr lang="en-US" sz="1800" dirty="0" err="1" smtClean="0">
                <a:solidFill>
                  <a:srgbClr val="800000"/>
                </a:solidFill>
              </a:rPr>
              <a:t>replace</a:t>
            </a:r>
            <a:r>
              <a:rPr lang="en-US" sz="1800" dirty="0" err="1" smtClean="0"/>
              <a:t>(p</a:t>
            </a:r>
            <a:r>
              <a:rPr lang="en-US" sz="1800" dirty="0" smtClean="0"/>
              <a:t>, </a:t>
            </a:r>
            <a:r>
              <a:rPr lang="en-US" sz="1800" dirty="0" err="1" smtClean="0"/>
              <a:t>o</a:t>
            </a:r>
            <a:r>
              <a:rPr lang="en-US" sz="1800" dirty="0" smtClean="0"/>
              <a:t>)</a:t>
            </a:r>
          </a:p>
          <a:p>
            <a:pPr lvl="1"/>
            <a:r>
              <a:rPr lang="en-US" sz="1800" dirty="0" smtClean="0"/>
              <a:t>Additional update methods may be defined by data structures implementing the Tree ADT</a:t>
            </a:r>
          </a:p>
          <a:p>
            <a:endParaRPr lang="en-US" sz="2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t>Preorder Traversal</a:t>
            </a:r>
          </a:p>
        </p:txBody>
      </p:sp>
      <p:sp>
        <p:nvSpPr>
          <p:cNvPr id="83971" name="Rectangle 3" descr="Rectangle: Click to edit Master text styles&#10;Second level&#10;Third level&#10;Fourth level&#10;Fifth level"/>
          <p:cNvSpPr>
            <a:spLocks noGrp="1" noChangeArrowheads="1"/>
          </p:cNvSpPr>
          <p:nvPr>
            <p:ph type="body" idx="1"/>
          </p:nvPr>
        </p:nvSpPr>
        <p:spPr>
          <a:xfrm>
            <a:off x="457200" y="1600200"/>
            <a:ext cx="4267200" cy="2286000"/>
          </a:xfrm>
        </p:spPr>
        <p:txBody>
          <a:bodyPr/>
          <a:lstStyle/>
          <a:p>
            <a:r>
              <a:rPr lang="en-US" sz="2000" dirty="0"/>
              <a:t>A traversal visits the nodes of a tree in a systematic manner</a:t>
            </a:r>
          </a:p>
          <a:p>
            <a:r>
              <a:rPr lang="en-US" sz="2000" dirty="0"/>
              <a:t>In a preorder traversal, a node is visited before its descendants</a:t>
            </a:r>
            <a:r>
              <a:rPr lang="en-US" sz="2000" dirty="0" smtClean="0"/>
              <a:t> </a:t>
            </a:r>
            <a:endParaRPr lang="en-US" sz="2000" dirty="0"/>
          </a:p>
        </p:txBody>
      </p:sp>
      <p:sp>
        <p:nvSpPr>
          <p:cNvPr id="83973" name="AutoShape 5"/>
          <p:cNvSpPr>
            <a:spLocks noChangeAspect="1" noChangeArrowheads="1"/>
          </p:cNvSpPr>
          <p:nvPr/>
        </p:nvSpPr>
        <p:spPr bwMode="auto">
          <a:xfrm>
            <a:off x="3960813" y="3891002"/>
            <a:ext cx="1890435" cy="374571"/>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Make Money Fast!</a:t>
            </a:r>
          </a:p>
        </p:txBody>
      </p:sp>
      <p:sp>
        <p:nvSpPr>
          <p:cNvPr id="83974" name="AutoShape 6"/>
          <p:cNvSpPr>
            <a:spLocks noChangeAspect="1" noChangeArrowheads="1"/>
          </p:cNvSpPr>
          <p:nvPr/>
        </p:nvSpPr>
        <p:spPr bwMode="auto">
          <a:xfrm>
            <a:off x="1306513" y="4800600"/>
            <a:ext cx="1493837" cy="384175"/>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1. Motivations</a:t>
            </a:r>
          </a:p>
        </p:txBody>
      </p:sp>
      <p:sp>
        <p:nvSpPr>
          <p:cNvPr id="83975" name="AutoShape 7"/>
          <p:cNvSpPr>
            <a:spLocks noChangeAspect="1" noChangeArrowheads="1"/>
          </p:cNvSpPr>
          <p:nvPr/>
        </p:nvSpPr>
        <p:spPr bwMode="auto">
          <a:xfrm>
            <a:off x="7543800" y="4805402"/>
            <a:ext cx="1269732" cy="374571"/>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References</a:t>
            </a:r>
          </a:p>
        </p:txBody>
      </p:sp>
      <p:sp>
        <p:nvSpPr>
          <p:cNvPr id="83976" name="AutoShape 8"/>
          <p:cNvSpPr>
            <a:spLocks noChangeAspect="1" noChangeArrowheads="1"/>
          </p:cNvSpPr>
          <p:nvPr/>
        </p:nvSpPr>
        <p:spPr bwMode="auto">
          <a:xfrm>
            <a:off x="5368925" y="4800600"/>
            <a:ext cx="1233488" cy="384175"/>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2. Methods</a:t>
            </a:r>
          </a:p>
        </p:txBody>
      </p:sp>
      <p:sp>
        <p:nvSpPr>
          <p:cNvPr id="83977" name="AutoShape 9"/>
          <p:cNvSpPr>
            <a:spLocks noChangeAspect="1" noChangeArrowheads="1"/>
          </p:cNvSpPr>
          <p:nvPr/>
        </p:nvSpPr>
        <p:spPr bwMode="auto">
          <a:xfrm>
            <a:off x="3886200" y="5575657"/>
            <a:ext cx="1118017" cy="646986"/>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2.1 Stock</a:t>
            </a:r>
            <a:br>
              <a:rPr lang="en-US" sz="1600">
                <a:solidFill>
                  <a:srgbClr val="FDECB3"/>
                </a:solidFill>
              </a:rPr>
            </a:br>
            <a:r>
              <a:rPr lang="en-US" sz="1600">
                <a:solidFill>
                  <a:srgbClr val="FDECB3"/>
                </a:solidFill>
              </a:rPr>
              <a:t>Fraud</a:t>
            </a:r>
          </a:p>
        </p:txBody>
      </p:sp>
      <p:sp>
        <p:nvSpPr>
          <p:cNvPr id="83978" name="AutoShape 10"/>
          <p:cNvSpPr>
            <a:spLocks noChangeAspect="1" noChangeArrowheads="1"/>
          </p:cNvSpPr>
          <p:nvPr/>
        </p:nvSpPr>
        <p:spPr bwMode="auto">
          <a:xfrm>
            <a:off x="5451475" y="5575657"/>
            <a:ext cx="1100526" cy="646986"/>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2.2 Ponzi</a:t>
            </a:r>
            <a:br>
              <a:rPr lang="en-US" sz="1600">
                <a:solidFill>
                  <a:srgbClr val="FDECB3"/>
                </a:solidFill>
              </a:rPr>
            </a:br>
            <a:r>
              <a:rPr lang="en-US" sz="1600">
                <a:solidFill>
                  <a:srgbClr val="FDECB3"/>
                </a:solidFill>
              </a:rPr>
              <a:t>Scheme</a:t>
            </a:r>
          </a:p>
        </p:txBody>
      </p:sp>
      <p:sp>
        <p:nvSpPr>
          <p:cNvPr id="83979" name="AutoShape 11"/>
          <p:cNvSpPr>
            <a:spLocks noChangeAspect="1" noChangeArrowheads="1"/>
          </p:cNvSpPr>
          <p:nvPr/>
        </p:nvSpPr>
        <p:spPr bwMode="auto">
          <a:xfrm>
            <a:off x="762000" y="5711865"/>
            <a:ext cx="1129008" cy="374571"/>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1.1 Greed</a:t>
            </a:r>
          </a:p>
        </p:txBody>
      </p:sp>
      <p:sp>
        <p:nvSpPr>
          <p:cNvPr id="83980" name="AutoShape 12"/>
          <p:cNvSpPr>
            <a:spLocks noChangeAspect="1" noChangeArrowheads="1"/>
          </p:cNvSpPr>
          <p:nvPr/>
        </p:nvSpPr>
        <p:spPr bwMode="auto">
          <a:xfrm>
            <a:off x="2266950" y="5707063"/>
            <a:ext cx="1184275" cy="384175"/>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1.2 Avidity</a:t>
            </a:r>
          </a:p>
        </p:txBody>
      </p:sp>
      <p:cxnSp>
        <p:nvCxnSpPr>
          <p:cNvPr id="83981" name="AutoShape 13"/>
          <p:cNvCxnSpPr>
            <a:cxnSpLocks noChangeShapeType="1"/>
            <a:stCxn id="83973" idx="2"/>
            <a:endCxn id="83974" idx="0"/>
          </p:cNvCxnSpPr>
          <p:nvPr/>
        </p:nvCxnSpPr>
        <p:spPr bwMode="auto">
          <a:xfrm rot="5400000">
            <a:off x="3212219" y="3106787"/>
            <a:ext cx="535027" cy="2852599"/>
          </a:xfrm>
          <a:prstGeom prst="straightConnector1">
            <a:avLst/>
          </a:prstGeom>
          <a:noFill/>
          <a:ln w="19050">
            <a:solidFill>
              <a:schemeClr val="tx1"/>
            </a:solidFill>
            <a:round/>
            <a:headEnd/>
            <a:tailEnd/>
          </a:ln>
          <a:effectLst/>
        </p:spPr>
      </p:cxnSp>
      <p:cxnSp>
        <p:nvCxnSpPr>
          <p:cNvPr id="83982" name="AutoShape 14"/>
          <p:cNvCxnSpPr>
            <a:cxnSpLocks noChangeShapeType="1"/>
            <a:stCxn id="83973" idx="2"/>
            <a:endCxn id="83976" idx="0"/>
          </p:cNvCxnSpPr>
          <p:nvPr/>
        </p:nvCxnSpPr>
        <p:spPr bwMode="auto">
          <a:xfrm rot="16200000" flipH="1">
            <a:off x="5178337" y="3993267"/>
            <a:ext cx="535027" cy="1079638"/>
          </a:xfrm>
          <a:prstGeom prst="straightConnector1">
            <a:avLst/>
          </a:prstGeom>
          <a:noFill/>
          <a:ln w="19050">
            <a:solidFill>
              <a:schemeClr val="tx1"/>
            </a:solidFill>
            <a:round/>
            <a:headEnd/>
            <a:tailEnd/>
          </a:ln>
          <a:effectLst/>
        </p:spPr>
      </p:cxnSp>
      <p:cxnSp>
        <p:nvCxnSpPr>
          <p:cNvPr id="83983" name="AutoShape 15"/>
          <p:cNvCxnSpPr>
            <a:cxnSpLocks noChangeShapeType="1"/>
            <a:stCxn id="83973" idx="2"/>
            <a:endCxn id="83975" idx="0"/>
          </p:cNvCxnSpPr>
          <p:nvPr/>
        </p:nvCxnSpPr>
        <p:spPr bwMode="auto">
          <a:xfrm rot="16200000" flipH="1">
            <a:off x="6272434" y="2899169"/>
            <a:ext cx="539829" cy="3272635"/>
          </a:xfrm>
          <a:prstGeom prst="straightConnector1">
            <a:avLst/>
          </a:prstGeom>
          <a:noFill/>
          <a:ln w="19050">
            <a:solidFill>
              <a:schemeClr val="tx1"/>
            </a:solidFill>
            <a:round/>
            <a:headEnd/>
            <a:tailEnd/>
          </a:ln>
          <a:effectLst/>
        </p:spPr>
      </p:cxnSp>
      <p:cxnSp>
        <p:nvCxnSpPr>
          <p:cNvPr id="83984" name="AutoShape 16"/>
          <p:cNvCxnSpPr>
            <a:cxnSpLocks noChangeShapeType="1"/>
            <a:stCxn id="83976" idx="2"/>
            <a:endCxn id="83978" idx="0"/>
          </p:cNvCxnSpPr>
          <p:nvPr/>
        </p:nvCxnSpPr>
        <p:spPr bwMode="auto">
          <a:xfrm rot="16200000" flipH="1">
            <a:off x="5798262" y="5372181"/>
            <a:ext cx="390882" cy="16069"/>
          </a:xfrm>
          <a:prstGeom prst="straightConnector1">
            <a:avLst/>
          </a:prstGeom>
          <a:noFill/>
          <a:ln w="19050">
            <a:solidFill>
              <a:schemeClr val="tx1"/>
            </a:solidFill>
            <a:round/>
            <a:headEnd/>
            <a:tailEnd/>
          </a:ln>
          <a:effectLst/>
        </p:spPr>
      </p:cxnSp>
      <p:cxnSp>
        <p:nvCxnSpPr>
          <p:cNvPr id="83985" name="AutoShape 17"/>
          <p:cNvCxnSpPr>
            <a:cxnSpLocks noChangeShapeType="1"/>
            <a:stCxn id="83976" idx="2"/>
            <a:endCxn id="83977" idx="0"/>
          </p:cNvCxnSpPr>
          <p:nvPr/>
        </p:nvCxnSpPr>
        <p:spPr bwMode="auto">
          <a:xfrm rot="5400000">
            <a:off x="5019998" y="4609986"/>
            <a:ext cx="390882" cy="1540460"/>
          </a:xfrm>
          <a:prstGeom prst="straightConnector1">
            <a:avLst/>
          </a:prstGeom>
          <a:noFill/>
          <a:ln w="19050">
            <a:solidFill>
              <a:schemeClr val="tx1"/>
            </a:solidFill>
            <a:round/>
            <a:headEnd/>
            <a:tailEnd/>
          </a:ln>
          <a:effectLst/>
        </p:spPr>
      </p:cxnSp>
      <p:cxnSp>
        <p:nvCxnSpPr>
          <p:cNvPr id="83986" name="AutoShape 18"/>
          <p:cNvCxnSpPr>
            <a:cxnSpLocks noChangeShapeType="1"/>
            <a:stCxn id="83974" idx="2"/>
            <a:endCxn id="83980" idx="0"/>
          </p:cNvCxnSpPr>
          <p:nvPr/>
        </p:nvCxnSpPr>
        <p:spPr bwMode="auto">
          <a:xfrm>
            <a:off x="2054225" y="5194300"/>
            <a:ext cx="804863" cy="503238"/>
          </a:xfrm>
          <a:prstGeom prst="straightConnector1">
            <a:avLst/>
          </a:prstGeom>
          <a:noFill/>
          <a:ln w="19050">
            <a:solidFill>
              <a:schemeClr val="tx1"/>
            </a:solidFill>
            <a:round/>
            <a:headEnd/>
            <a:tailEnd/>
          </a:ln>
          <a:effectLst/>
        </p:spPr>
      </p:cxnSp>
      <p:cxnSp>
        <p:nvCxnSpPr>
          <p:cNvPr id="83987" name="AutoShape 19"/>
          <p:cNvCxnSpPr>
            <a:cxnSpLocks noChangeShapeType="1"/>
            <a:stCxn id="83974" idx="2"/>
            <a:endCxn id="83979" idx="0"/>
          </p:cNvCxnSpPr>
          <p:nvPr/>
        </p:nvCxnSpPr>
        <p:spPr bwMode="auto">
          <a:xfrm rot="5400000">
            <a:off x="1426423" y="5084856"/>
            <a:ext cx="527090" cy="726928"/>
          </a:xfrm>
          <a:prstGeom prst="straightConnector1">
            <a:avLst/>
          </a:prstGeom>
          <a:noFill/>
          <a:ln w="19050">
            <a:solidFill>
              <a:schemeClr val="tx1"/>
            </a:solidFill>
            <a:round/>
            <a:headEnd/>
            <a:tailEnd/>
          </a:ln>
          <a:effectLst/>
        </p:spPr>
      </p:cxnSp>
      <p:sp>
        <p:nvSpPr>
          <p:cNvPr id="83995" name="AutoShape 27"/>
          <p:cNvSpPr>
            <a:spLocks noChangeAspect="1" noChangeArrowheads="1"/>
          </p:cNvSpPr>
          <p:nvPr/>
        </p:nvSpPr>
        <p:spPr bwMode="auto">
          <a:xfrm>
            <a:off x="6838950" y="5574070"/>
            <a:ext cx="1063744" cy="646986"/>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2.3 Bank</a:t>
            </a:r>
            <a:br>
              <a:rPr lang="en-US" sz="1600">
                <a:solidFill>
                  <a:srgbClr val="FDECB3"/>
                </a:solidFill>
              </a:rPr>
            </a:br>
            <a:r>
              <a:rPr lang="en-US" sz="1600">
                <a:solidFill>
                  <a:srgbClr val="FDECB3"/>
                </a:solidFill>
              </a:rPr>
              <a:t>Robbery</a:t>
            </a:r>
          </a:p>
        </p:txBody>
      </p:sp>
      <p:cxnSp>
        <p:nvCxnSpPr>
          <p:cNvPr id="83996" name="AutoShape 28"/>
          <p:cNvCxnSpPr>
            <a:cxnSpLocks noChangeShapeType="1"/>
            <a:stCxn id="83976" idx="2"/>
            <a:endCxn id="83995" idx="0"/>
          </p:cNvCxnSpPr>
          <p:nvPr/>
        </p:nvCxnSpPr>
        <p:spPr bwMode="auto">
          <a:xfrm rot="16200000" flipH="1">
            <a:off x="6483598" y="4686845"/>
            <a:ext cx="389295" cy="1385153"/>
          </a:xfrm>
          <a:prstGeom prst="straightConnector1">
            <a:avLst/>
          </a:prstGeom>
          <a:noFill/>
          <a:ln w="19050">
            <a:solidFill>
              <a:schemeClr val="tx1"/>
            </a:solidFill>
            <a:round/>
            <a:headEnd/>
            <a:tailEnd/>
          </a:ln>
          <a:effectLst/>
        </p:spPr>
      </p:cxnSp>
      <p:sp>
        <p:nvSpPr>
          <p:cNvPr id="83997" name="Text Box 29"/>
          <p:cNvSpPr txBox="1">
            <a:spLocks noChangeArrowheads="1"/>
          </p:cNvSpPr>
          <p:nvPr/>
        </p:nvSpPr>
        <p:spPr bwMode="auto">
          <a:xfrm>
            <a:off x="3581400" y="3657600"/>
            <a:ext cx="322263" cy="396875"/>
          </a:xfrm>
          <a:prstGeom prst="rect">
            <a:avLst/>
          </a:prstGeom>
          <a:noFill/>
          <a:ln w="9525">
            <a:noFill/>
            <a:miter lim="800000"/>
            <a:headEnd/>
            <a:tailEnd/>
          </a:ln>
          <a:effectLst/>
        </p:spPr>
        <p:txBody>
          <a:bodyPr wrap="none">
            <a:prstTxWarp prst="textNoShape">
              <a:avLst/>
            </a:prstTxWarp>
            <a:spAutoFit/>
          </a:bodyPr>
          <a:lstStyle/>
          <a:p>
            <a:r>
              <a:rPr lang="en-US" sz="2000" dirty="0">
                <a:solidFill>
                  <a:schemeClr val="tx2"/>
                </a:solidFill>
              </a:rPr>
              <a:t>1</a:t>
            </a:r>
          </a:p>
        </p:txBody>
      </p:sp>
      <p:sp>
        <p:nvSpPr>
          <p:cNvPr id="83998" name="Text Box 30"/>
          <p:cNvSpPr txBox="1">
            <a:spLocks noChangeArrowheads="1"/>
          </p:cNvSpPr>
          <p:nvPr/>
        </p:nvSpPr>
        <p:spPr bwMode="auto">
          <a:xfrm>
            <a:off x="1858963" y="447040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2</a:t>
            </a:r>
          </a:p>
        </p:txBody>
      </p:sp>
      <p:sp>
        <p:nvSpPr>
          <p:cNvPr id="83999" name="Text Box 31"/>
          <p:cNvSpPr txBox="1">
            <a:spLocks noChangeArrowheads="1"/>
          </p:cNvSpPr>
          <p:nvPr/>
        </p:nvSpPr>
        <p:spPr bwMode="auto">
          <a:xfrm>
            <a:off x="1125538" y="534670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3</a:t>
            </a:r>
          </a:p>
        </p:txBody>
      </p:sp>
      <p:sp>
        <p:nvSpPr>
          <p:cNvPr id="84000" name="Text Box 32"/>
          <p:cNvSpPr txBox="1">
            <a:spLocks noChangeArrowheads="1"/>
          </p:cNvSpPr>
          <p:nvPr/>
        </p:nvSpPr>
        <p:spPr bwMode="auto">
          <a:xfrm>
            <a:off x="5135563" y="447040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5</a:t>
            </a:r>
          </a:p>
        </p:txBody>
      </p:sp>
      <p:sp>
        <p:nvSpPr>
          <p:cNvPr id="84001" name="Text Box 33"/>
          <p:cNvSpPr txBox="1">
            <a:spLocks noChangeArrowheads="1"/>
          </p:cNvSpPr>
          <p:nvPr/>
        </p:nvSpPr>
        <p:spPr bwMode="auto">
          <a:xfrm>
            <a:off x="2725738" y="534670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4</a:t>
            </a:r>
          </a:p>
        </p:txBody>
      </p:sp>
      <p:sp>
        <p:nvSpPr>
          <p:cNvPr id="84002" name="Text Box 34"/>
          <p:cNvSpPr txBox="1">
            <a:spLocks noChangeArrowheads="1"/>
          </p:cNvSpPr>
          <p:nvPr/>
        </p:nvSpPr>
        <p:spPr bwMode="auto">
          <a:xfrm>
            <a:off x="4030663" y="521335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6</a:t>
            </a:r>
          </a:p>
        </p:txBody>
      </p:sp>
      <p:sp>
        <p:nvSpPr>
          <p:cNvPr id="84003" name="Text Box 35"/>
          <p:cNvSpPr txBox="1">
            <a:spLocks noChangeArrowheads="1"/>
          </p:cNvSpPr>
          <p:nvPr/>
        </p:nvSpPr>
        <p:spPr bwMode="auto">
          <a:xfrm>
            <a:off x="5630863" y="521335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7</a:t>
            </a:r>
          </a:p>
        </p:txBody>
      </p:sp>
      <p:sp>
        <p:nvSpPr>
          <p:cNvPr id="84004" name="Text Box 36"/>
          <p:cNvSpPr txBox="1">
            <a:spLocks noChangeArrowheads="1"/>
          </p:cNvSpPr>
          <p:nvPr/>
        </p:nvSpPr>
        <p:spPr bwMode="auto">
          <a:xfrm>
            <a:off x="7231063" y="521335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8</a:t>
            </a:r>
          </a:p>
        </p:txBody>
      </p:sp>
      <p:sp>
        <p:nvSpPr>
          <p:cNvPr id="84005" name="Text Box 37"/>
          <p:cNvSpPr txBox="1">
            <a:spLocks noChangeArrowheads="1"/>
          </p:cNvSpPr>
          <p:nvPr/>
        </p:nvSpPr>
        <p:spPr bwMode="auto">
          <a:xfrm>
            <a:off x="8031163" y="447040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9</a:t>
            </a:r>
          </a:p>
        </p:txBody>
      </p:sp>
      <p:sp>
        <p:nvSpPr>
          <p:cNvPr id="84006" name="Text Box 38"/>
          <p:cNvSpPr txBox="1">
            <a:spLocks noChangeArrowheads="1"/>
          </p:cNvSpPr>
          <p:nvPr/>
        </p:nvSpPr>
        <p:spPr bwMode="auto">
          <a:xfrm>
            <a:off x="5181600" y="1676400"/>
            <a:ext cx="3352800" cy="1260345"/>
          </a:xfrm>
          <a:prstGeom prst="rect">
            <a:avLst/>
          </a:prstGeom>
          <a:noFill/>
          <a:ln w="9525">
            <a:solidFill>
              <a:srgbClr val="000000"/>
            </a:solidFill>
            <a:miter lim="800000"/>
            <a:headEnd/>
            <a:tailEnd/>
          </a:ln>
          <a:effectLst/>
        </p:spPr>
        <p:txBody>
          <a:bodyPr>
            <a:prstTxWarp prst="textNoShape">
              <a:avLst/>
            </a:prstTxWarp>
            <a:spAutoFit/>
          </a:bodyPr>
          <a:lstStyle/>
          <a:p>
            <a:pPr algn="l">
              <a:lnSpc>
                <a:spcPct val="90000"/>
              </a:lnSpc>
              <a:spcBef>
                <a:spcPct val="20000"/>
              </a:spcBef>
              <a:buClr>
                <a:schemeClr val="hlink"/>
              </a:buClr>
              <a:buSzPct val="110000"/>
              <a:buFont typeface="Wingdings" pitchFamily="-110" charset="2"/>
              <a:buNone/>
            </a:pPr>
            <a:r>
              <a:rPr lang="en-US" b="1" dirty="0">
                <a:solidFill>
                  <a:srgbClr val="000000"/>
                </a:solidFill>
                <a:latin typeface="+mj-lt"/>
              </a:rPr>
              <a:t>Algorithm</a:t>
            </a:r>
            <a:r>
              <a:rPr lang="en-US" dirty="0">
                <a:latin typeface="+mj-lt"/>
              </a:rPr>
              <a:t> </a:t>
            </a:r>
            <a:r>
              <a:rPr lang="en-US" b="1" i="1" dirty="0" err="1">
                <a:solidFill>
                  <a:schemeClr val="tx2"/>
                </a:solidFill>
                <a:latin typeface="+mj-lt"/>
              </a:rPr>
              <a:t>preOrder</a:t>
            </a:r>
            <a:r>
              <a:rPr lang="en-US" dirty="0" err="1">
                <a:solidFill>
                  <a:schemeClr val="tx2"/>
                </a:solidFill>
                <a:latin typeface="+mj-lt"/>
              </a:rPr>
              <a:t>(</a:t>
            </a:r>
            <a:r>
              <a:rPr lang="en-US" b="1" i="1" dirty="0" err="1">
                <a:solidFill>
                  <a:schemeClr val="tx2"/>
                </a:solidFill>
                <a:latin typeface="+mj-lt"/>
              </a:rPr>
              <a:t>v</a:t>
            </a:r>
            <a:r>
              <a:rPr lang="en-US" dirty="0">
                <a:solidFill>
                  <a:schemeClr val="tx2"/>
                </a:solidFill>
                <a:latin typeface="+mj-lt"/>
              </a:rPr>
              <a:t>)</a:t>
            </a:r>
            <a:endParaRPr lang="en-US" dirty="0">
              <a:latin typeface="+mj-lt"/>
            </a:endParaRPr>
          </a:p>
          <a:p>
            <a:pPr lvl="1" algn="l">
              <a:lnSpc>
                <a:spcPct val="90000"/>
              </a:lnSpc>
              <a:spcBef>
                <a:spcPct val="20000"/>
              </a:spcBef>
              <a:buClr>
                <a:schemeClr val="tx1"/>
              </a:buClr>
              <a:buSzPct val="60000"/>
              <a:buFont typeface="Wingdings" pitchFamily="-110" charset="2"/>
              <a:buNone/>
            </a:pPr>
            <a:r>
              <a:rPr lang="en-US" b="1" i="1" dirty="0" err="1">
                <a:solidFill>
                  <a:schemeClr val="accent2"/>
                </a:solidFill>
                <a:latin typeface="+mj-lt"/>
              </a:rPr>
              <a:t>visit</a:t>
            </a:r>
            <a:r>
              <a:rPr lang="en-US" dirty="0" err="1">
                <a:solidFill>
                  <a:schemeClr val="accent2"/>
                </a:solidFill>
                <a:latin typeface="+mj-lt"/>
              </a:rPr>
              <a:t>(</a:t>
            </a:r>
            <a:r>
              <a:rPr lang="en-US" b="1" i="1" dirty="0" err="1">
                <a:solidFill>
                  <a:schemeClr val="accent2"/>
                </a:solidFill>
                <a:latin typeface="+mj-lt"/>
              </a:rPr>
              <a:t>v</a:t>
            </a:r>
            <a:r>
              <a:rPr lang="en-US" dirty="0">
                <a:solidFill>
                  <a:schemeClr val="accent2"/>
                </a:solidFill>
                <a:latin typeface="+mj-lt"/>
              </a:rPr>
              <a:t>)</a:t>
            </a:r>
            <a:endParaRPr lang="en-US" b="1" i="1" dirty="0">
              <a:solidFill>
                <a:schemeClr val="accent2"/>
              </a:solidFill>
              <a:latin typeface="+mj-lt"/>
            </a:endParaRPr>
          </a:p>
          <a:p>
            <a:pPr lvl="1" algn="l">
              <a:lnSpc>
                <a:spcPct val="90000"/>
              </a:lnSpc>
              <a:spcBef>
                <a:spcPct val="20000"/>
              </a:spcBef>
              <a:buClr>
                <a:schemeClr val="tx1"/>
              </a:buClr>
              <a:buSzPct val="60000"/>
              <a:buFont typeface="Wingdings" pitchFamily="-110" charset="2"/>
              <a:buNone/>
            </a:pPr>
            <a:r>
              <a:rPr lang="en-US" b="1" dirty="0">
                <a:solidFill>
                  <a:srgbClr val="000000"/>
                </a:solidFill>
                <a:latin typeface="+mj-lt"/>
              </a:rPr>
              <a:t>for</a:t>
            </a:r>
            <a:r>
              <a:rPr lang="en-US" dirty="0">
                <a:solidFill>
                  <a:srgbClr val="000000"/>
                </a:solidFill>
                <a:latin typeface="+mj-lt"/>
              </a:rPr>
              <a:t> </a:t>
            </a:r>
            <a:r>
              <a:rPr lang="en-US" b="1" dirty="0">
                <a:solidFill>
                  <a:srgbClr val="000000"/>
                </a:solidFill>
                <a:latin typeface="+mj-lt"/>
              </a:rPr>
              <a:t>each</a:t>
            </a:r>
            <a:r>
              <a:rPr lang="en-US" dirty="0">
                <a:latin typeface="+mj-lt"/>
              </a:rPr>
              <a:t> </a:t>
            </a:r>
            <a:r>
              <a:rPr lang="en-US" dirty="0">
                <a:solidFill>
                  <a:schemeClr val="accent2"/>
                </a:solidFill>
                <a:latin typeface="+mj-lt"/>
              </a:rPr>
              <a:t>child </a:t>
            </a:r>
            <a:r>
              <a:rPr lang="en-US" b="1" i="1" dirty="0" err="1">
                <a:solidFill>
                  <a:schemeClr val="accent2"/>
                </a:solidFill>
                <a:latin typeface="+mj-lt"/>
              </a:rPr>
              <a:t>w</a:t>
            </a:r>
            <a:r>
              <a:rPr lang="en-US" dirty="0">
                <a:solidFill>
                  <a:schemeClr val="accent2"/>
                </a:solidFill>
                <a:latin typeface="+mj-lt"/>
              </a:rPr>
              <a:t> of </a:t>
            </a:r>
            <a:r>
              <a:rPr lang="en-US" b="1" i="1" dirty="0" err="1">
                <a:solidFill>
                  <a:schemeClr val="accent2"/>
                </a:solidFill>
                <a:latin typeface="+mj-lt"/>
              </a:rPr>
              <a:t>v</a:t>
            </a:r>
            <a:endParaRPr lang="en-US" b="1" i="1" dirty="0">
              <a:solidFill>
                <a:schemeClr val="accent2"/>
              </a:solidFill>
              <a:latin typeface="+mj-lt"/>
            </a:endParaRPr>
          </a:p>
          <a:p>
            <a:pPr lvl="1" algn="l">
              <a:lnSpc>
                <a:spcPct val="90000"/>
              </a:lnSpc>
              <a:spcBef>
                <a:spcPct val="20000"/>
              </a:spcBef>
              <a:buClr>
                <a:schemeClr val="tx1"/>
              </a:buClr>
              <a:buSzPct val="60000"/>
              <a:buFont typeface="Wingdings" pitchFamily="-110" charset="2"/>
              <a:buNone/>
            </a:pPr>
            <a:r>
              <a:rPr lang="en-US" b="1" i="1" dirty="0">
                <a:solidFill>
                  <a:schemeClr val="accent2"/>
                </a:solidFill>
                <a:latin typeface="+mj-lt"/>
              </a:rPr>
              <a:t>	</a:t>
            </a:r>
            <a:r>
              <a:rPr lang="en-US" b="1" i="1" dirty="0" err="1" smtClean="0">
                <a:solidFill>
                  <a:schemeClr val="accent2"/>
                </a:solidFill>
                <a:latin typeface="+mj-lt"/>
              </a:rPr>
              <a:t>preOrder</a:t>
            </a:r>
            <a:r>
              <a:rPr lang="en-US" dirty="0" smtClean="0">
                <a:solidFill>
                  <a:schemeClr val="accent2"/>
                </a:solidFill>
                <a:latin typeface="+mj-lt"/>
              </a:rPr>
              <a:t> </a:t>
            </a:r>
            <a:r>
              <a:rPr lang="en-US" dirty="0">
                <a:solidFill>
                  <a:schemeClr val="accent2"/>
                </a:solidFill>
                <a:latin typeface="+mj-lt"/>
              </a:rPr>
              <a:t>(</a:t>
            </a:r>
            <a:r>
              <a:rPr lang="en-US" b="1" i="1" dirty="0" err="1">
                <a:solidFill>
                  <a:schemeClr val="accent2"/>
                </a:solidFill>
                <a:latin typeface="+mj-lt"/>
              </a:rPr>
              <a:t>w</a:t>
            </a:r>
            <a:r>
              <a:rPr lang="en-US" dirty="0">
                <a:solidFill>
                  <a:schemeClr val="accent2"/>
                </a:solidFill>
                <a:latin typeface="+mj-l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39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39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400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400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400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400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400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40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97" grpId="0"/>
      <p:bldP spid="83998" grpId="0"/>
      <p:bldP spid="83999" grpId="0"/>
      <p:bldP spid="84000" grpId="0"/>
      <p:bldP spid="84001" grpId="0"/>
      <p:bldP spid="84002" grpId="0"/>
      <p:bldP spid="84003" grpId="0"/>
      <p:bldP spid="84004" grpId="0"/>
      <p:bldP spid="84005" grpId="0"/>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Rectangle 1026"/>
          <p:cNvSpPr>
            <a:spLocks noGrp="1" noChangeArrowheads="1"/>
          </p:cNvSpPr>
          <p:nvPr>
            <p:ph type="title"/>
          </p:nvPr>
        </p:nvSpPr>
        <p:spPr/>
        <p:txBody>
          <a:bodyPr/>
          <a:lstStyle/>
          <a:p>
            <a:r>
              <a:rPr lang="en-US"/>
              <a:t>Postorder Traversal</a:t>
            </a:r>
          </a:p>
        </p:txBody>
      </p:sp>
      <p:sp>
        <p:nvSpPr>
          <p:cNvPr id="84995" name="Rectangle 1027" descr="Rectangle: Click to edit Master text styles&#10;Second level&#10;Third level&#10;Fourth level&#10;Fifth level"/>
          <p:cNvSpPr>
            <a:spLocks noGrp="1" noChangeArrowheads="1"/>
          </p:cNvSpPr>
          <p:nvPr>
            <p:ph type="body" idx="1"/>
          </p:nvPr>
        </p:nvSpPr>
        <p:spPr>
          <a:xfrm>
            <a:off x="838200" y="1600200"/>
            <a:ext cx="4038600" cy="2133600"/>
          </a:xfrm>
        </p:spPr>
        <p:txBody>
          <a:bodyPr/>
          <a:lstStyle/>
          <a:p>
            <a:r>
              <a:rPr lang="en-US" sz="2000" dirty="0"/>
              <a:t>In a </a:t>
            </a:r>
            <a:r>
              <a:rPr lang="en-US" sz="2000" dirty="0" err="1"/>
              <a:t>postorder</a:t>
            </a:r>
            <a:r>
              <a:rPr lang="en-US" sz="2000" dirty="0"/>
              <a:t> traversal, a node is visited after its </a:t>
            </a:r>
            <a:r>
              <a:rPr lang="en-US" sz="2000" dirty="0" smtClean="0"/>
              <a:t>descendants</a:t>
            </a:r>
            <a:endParaRPr lang="en-US" sz="2000" dirty="0"/>
          </a:p>
        </p:txBody>
      </p:sp>
      <p:sp>
        <p:nvSpPr>
          <p:cNvPr id="84996" name="Text Box 1028"/>
          <p:cNvSpPr txBox="1">
            <a:spLocks noChangeArrowheads="1"/>
          </p:cNvSpPr>
          <p:nvPr/>
        </p:nvSpPr>
        <p:spPr bwMode="auto">
          <a:xfrm>
            <a:off x="5181600" y="1676400"/>
            <a:ext cx="3352800" cy="1260345"/>
          </a:xfrm>
          <a:prstGeom prst="rect">
            <a:avLst/>
          </a:prstGeom>
          <a:noFill/>
          <a:ln w="9525">
            <a:solidFill>
              <a:srgbClr val="000000"/>
            </a:solidFill>
            <a:miter lim="800000"/>
            <a:headEnd/>
            <a:tailEnd/>
          </a:ln>
          <a:effectLst/>
        </p:spPr>
        <p:txBody>
          <a:bodyPr>
            <a:prstTxWarp prst="textNoShape">
              <a:avLst/>
            </a:prstTxWarp>
            <a:spAutoFit/>
          </a:bodyPr>
          <a:lstStyle/>
          <a:p>
            <a:pPr algn="l">
              <a:lnSpc>
                <a:spcPct val="90000"/>
              </a:lnSpc>
              <a:spcBef>
                <a:spcPct val="20000"/>
              </a:spcBef>
              <a:buClr>
                <a:schemeClr val="hlink"/>
              </a:buClr>
              <a:buSzPct val="110000"/>
              <a:buFont typeface="Wingdings" pitchFamily="-110" charset="2"/>
              <a:buNone/>
            </a:pPr>
            <a:r>
              <a:rPr lang="en-US" b="1">
                <a:solidFill>
                  <a:srgbClr val="000000"/>
                </a:solidFill>
                <a:latin typeface="+mj-lt"/>
              </a:rPr>
              <a:t>Algorithm</a:t>
            </a:r>
            <a:r>
              <a:rPr lang="en-US">
                <a:latin typeface="+mj-lt"/>
              </a:rPr>
              <a:t> </a:t>
            </a:r>
            <a:r>
              <a:rPr lang="en-US" b="1" i="1">
                <a:solidFill>
                  <a:schemeClr val="tx2"/>
                </a:solidFill>
                <a:latin typeface="+mj-lt"/>
              </a:rPr>
              <a:t>postOrder</a:t>
            </a:r>
            <a:r>
              <a:rPr lang="en-US">
                <a:solidFill>
                  <a:schemeClr val="tx2"/>
                </a:solidFill>
                <a:latin typeface="+mj-lt"/>
              </a:rPr>
              <a:t>(</a:t>
            </a:r>
            <a:r>
              <a:rPr lang="en-US" b="1" i="1">
                <a:solidFill>
                  <a:schemeClr val="tx2"/>
                </a:solidFill>
                <a:latin typeface="+mj-lt"/>
              </a:rPr>
              <a:t>v</a:t>
            </a:r>
            <a:r>
              <a:rPr lang="en-US">
                <a:solidFill>
                  <a:schemeClr val="tx2"/>
                </a:solidFill>
                <a:latin typeface="+mj-lt"/>
              </a:rPr>
              <a:t>)</a:t>
            </a:r>
          </a:p>
          <a:p>
            <a:pPr lvl="1" algn="l">
              <a:lnSpc>
                <a:spcPct val="90000"/>
              </a:lnSpc>
              <a:spcBef>
                <a:spcPct val="20000"/>
              </a:spcBef>
              <a:buClr>
                <a:schemeClr val="hlink"/>
              </a:buClr>
              <a:buSzPct val="110000"/>
              <a:buFont typeface="Wingdings" pitchFamily="-110" charset="2"/>
              <a:buNone/>
            </a:pPr>
            <a:r>
              <a:rPr lang="en-US" b="1">
                <a:solidFill>
                  <a:srgbClr val="000000"/>
                </a:solidFill>
                <a:latin typeface="+mj-lt"/>
              </a:rPr>
              <a:t>for</a:t>
            </a:r>
            <a:r>
              <a:rPr lang="en-US">
                <a:solidFill>
                  <a:srgbClr val="000000"/>
                </a:solidFill>
                <a:latin typeface="+mj-lt"/>
              </a:rPr>
              <a:t> </a:t>
            </a:r>
            <a:r>
              <a:rPr lang="en-US" b="1">
                <a:solidFill>
                  <a:srgbClr val="000000"/>
                </a:solidFill>
                <a:latin typeface="+mj-lt"/>
              </a:rPr>
              <a:t>each</a:t>
            </a:r>
            <a:r>
              <a:rPr lang="en-US">
                <a:latin typeface="+mj-lt"/>
              </a:rPr>
              <a:t> </a:t>
            </a:r>
            <a:r>
              <a:rPr lang="en-US">
                <a:solidFill>
                  <a:schemeClr val="accent2"/>
                </a:solidFill>
                <a:latin typeface="+mj-lt"/>
              </a:rPr>
              <a:t>child </a:t>
            </a:r>
            <a:r>
              <a:rPr lang="en-US" b="1" i="1">
                <a:solidFill>
                  <a:schemeClr val="accent2"/>
                </a:solidFill>
                <a:latin typeface="+mj-lt"/>
              </a:rPr>
              <a:t>w</a:t>
            </a:r>
            <a:r>
              <a:rPr lang="en-US">
                <a:solidFill>
                  <a:schemeClr val="accent2"/>
                </a:solidFill>
                <a:latin typeface="+mj-lt"/>
              </a:rPr>
              <a:t> of </a:t>
            </a:r>
            <a:r>
              <a:rPr lang="en-US" b="1" i="1">
                <a:solidFill>
                  <a:schemeClr val="accent2"/>
                </a:solidFill>
                <a:latin typeface="+mj-lt"/>
              </a:rPr>
              <a:t>v</a:t>
            </a:r>
          </a:p>
          <a:p>
            <a:pPr lvl="1" algn="l">
              <a:lnSpc>
                <a:spcPct val="90000"/>
              </a:lnSpc>
              <a:spcBef>
                <a:spcPct val="20000"/>
              </a:spcBef>
              <a:buClr>
                <a:schemeClr val="tx1"/>
              </a:buClr>
              <a:buSzPct val="60000"/>
              <a:buFont typeface="Wingdings" pitchFamily="-110" charset="2"/>
              <a:buNone/>
            </a:pPr>
            <a:r>
              <a:rPr lang="en-US" b="1" i="1">
                <a:solidFill>
                  <a:schemeClr val="accent2"/>
                </a:solidFill>
                <a:latin typeface="+mj-lt"/>
              </a:rPr>
              <a:t>	postOrder</a:t>
            </a:r>
            <a:r>
              <a:rPr lang="en-US">
                <a:solidFill>
                  <a:schemeClr val="accent2"/>
                </a:solidFill>
                <a:latin typeface="+mj-lt"/>
              </a:rPr>
              <a:t> (</a:t>
            </a:r>
            <a:r>
              <a:rPr lang="en-US" b="1" i="1">
                <a:solidFill>
                  <a:schemeClr val="accent2"/>
                </a:solidFill>
                <a:latin typeface="+mj-lt"/>
              </a:rPr>
              <a:t>w</a:t>
            </a:r>
            <a:r>
              <a:rPr lang="en-US">
                <a:solidFill>
                  <a:schemeClr val="accent2"/>
                </a:solidFill>
                <a:latin typeface="+mj-lt"/>
              </a:rPr>
              <a:t>)</a:t>
            </a:r>
            <a:endParaRPr lang="en-US">
              <a:latin typeface="+mj-lt"/>
            </a:endParaRPr>
          </a:p>
          <a:p>
            <a:pPr lvl="1" algn="l">
              <a:lnSpc>
                <a:spcPct val="90000"/>
              </a:lnSpc>
              <a:spcBef>
                <a:spcPct val="20000"/>
              </a:spcBef>
              <a:buClr>
                <a:schemeClr val="tx1"/>
              </a:buClr>
              <a:buSzPct val="60000"/>
              <a:buFont typeface="Wingdings" pitchFamily="-110" charset="2"/>
              <a:buNone/>
            </a:pPr>
            <a:r>
              <a:rPr lang="en-US" b="1" i="1">
                <a:solidFill>
                  <a:schemeClr val="accent2"/>
                </a:solidFill>
                <a:latin typeface="+mj-lt"/>
              </a:rPr>
              <a:t>visit</a:t>
            </a:r>
            <a:r>
              <a:rPr lang="en-US">
                <a:solidFill>
                  <a:schemeClr val="accent2"/>
                </a:solidFill>
                <a:latin typeface="+mj-lt"/>
              </a:rPr>
              <a:t>(</a:t>
            </a:r>
            <a:r>
              <a:rPr lang="en-US" b="1" i="1">
                <a:solidFill>
                  <a:schemeClr val="accent2"/>
                </a:solidFill>
                <a:latin typeface="+mj-lt"/>
              </a:rPr>
              <a:t>v</a:t>
            </a:r>
            <a:r>
              <a:rPr lang="en-US">
                <a:solidFill>
                  <a:schemeClr val="accent2"/>
                </a:solidFill>
                <a:latin typeface="+mj-lt"/>
              </a:rPr>
              <a:t>)</a:t>
            </a:r>
          </a:p>
        </p:txBody>
      </p:sp>
      <p:sp>
        <p:nvSpPr>
          <p:cNvPr id="84997" name="AutoShape 1029"/>
          <p:cNvSpPr>
            <a:spLocks noChangeAspect="1" noChangeArrowheads="1"/>
          </p:cNvSpPr>
          <p:nvPr/>
        </p:nvSpPr>
        <p:spPr bwMode="auto">
          <a:xfrm>
            <a:off x="4540250" y="3733800"/>
            <a:ext cx="715963" cy="384175"/>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cs16/</a:t>
            </a:r>
          </a:p>
        </p:txBody>
      </p:sp>
      <p:sp>
        <p:nvSpPr>
          <p:cNvPr id="84998" name="AutoShape 1030"/>
          <p:cNvSpPr>
            <a:spLocks noChangeAspect="1" noChangeArrowheads="1"/>
          </p:cNvSpPr>
          <p:nvPr/>
        </p:nvSpPr>
        <p:spPr bwMode="auto">
          <a:xfrm>
            <a:off x="1384300" y="4648200"/>
            <a:ext cx="1344613" cy="384175"/>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homeworks/</a:t>
            </a:r>
          </a:p>
        </p:txBody>
      </p:sp>
      <p:sp>
        <p:nvSpPr>
          <p:cNvPr id="84999" name="AutoShape 1031"/>
          <p:cNvSpPr>
            <a:spLocks noChangeAspect="1" noChangeArrowheads="1"/>
          </p:cNvSpPr>
          <p:nvPr/>
        </p:nvSpPr>
        <p:spPr bwMode="auto">
          <a:xfrm>
            <a:off x="7680325" y="4516795"/>
            <a:ext cx="915686" cy="646986"/>
          </a:xfrm>
          <a:prstGeom prst="roundRect">
            <a:avLst>
              <a:gd name="adj" fmla="val 16667"/>
            </a:avLst>
          </a:prstGeom>
          <a:solidFill>
            <a:schemeClr val="folHlink"/>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todo.txt</a:t>
            </a:r>
            <a:br>
              <a:rPr lang="en-US" sz="1600">
                <a:solidFill>
                  <a:srgbClr val="FDECB3"/>
                </a:solidFill>
              </a:rPr>
            </a:br>
            <a:r>
              <a:rPr lang="en-US" sz="1600">
                <a:solidFill>
                  <a:srgbClr val="FDECB3"/>
                </a:solidFill>
              </a:rPr>
              <a:t>1K</a:t>
            </a:r>
          </a:p>
        </p:txBody>
      </p:sp>
      <p:sp>
        <p:nvSpPr>
          <p:cNvPr id="85000" name="AutoShape 1032"/>
          <p:cNvSpPr>
            <a:spLocks noChangeAspect="1" noChangeArrowheads="1"/>
          </p:cNvSpPr>
          <p:nvPr/>
        </p:nvSpPr>
        <p:spPr bwMode="auto">
          <a:xfrm>
            <a:off x="5405438" y="4648200"/>
            <a:ext cx="1166812" cy="384175"/>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programs/</a:t>
            </a:r>
          </a:p>
        </p:txBody>
      </p:sp>
      <p:sp>
        <p:nvSpPr>
          <p:cNvPr id="85001" name="AutoShape 1033"/>
          <p:cNvSpPr>
            <a:spLocks noChangeAspect="1" noChangeArrowheads="1"/>
          </p:cNvSpPr>
          <p:nvPr/>
        </p:nvSpPr>
        <p:spPr bwMode="auto">
          <a:xfrm>
            <a:off x="3886200" y="5567720"/>
            <a:ext cx="1124271" cy="646986"/>
          </a:xfrm>
          <a:prstGeom prst="roundRect">
            <a:avLst>
              <a:gd name="adj" fmla="val 16667"/>
            </a:avLst>
          </a:prstGeom>
          <a:solidFill>
            <a:schemeClr val="folHlink"/>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DDR.java</a:t>
            </a:r>
            <a:br>
              <a:rPr lang="en-US" sz="1600">
                <a:solidFill>
                  <a:srgbClr val="FDECB3"/>
                </a:solidFill>
              </a:rPr>
            </a:br>
            <a:r>
              <a:rPr lang="en-US" sz="1600">
                <a:solidFill>
                  <a:srgbClr val="FDECB3"/>
                </a:solidFill>
              </a:rPr>
              <a:t>10K</a:t>
            </a:r>
          </a:p>
        </p:txBody>
      </p:sp>
      <p:sp>
        <p:nvSpPr>
          <p:cNvPr id="85002" name="AutoShape 1034"/>
          <p:cNvSpPr>
            <a:spLocks noChangeAspect="1" noChangeArrowheads="1"/>
          </p:cNvSpPr>
          <p:nvPr/>
        </p:nvSpPr>
        <p:spPr bwMode="auto">
          <a:xfrm>
            <a:off x="5359400" y="5567720"/>
            <a:ext cx="1293494" cy="646986"/>
          </a:xfrm>
          <a:prstGeom prst="roundRect">
            <a:avLst>
              <a:gd name="adj" fmla="val 16667"/>
            </a:avLst>
          </a:prstGeom>
          <a:solidFill>
            <a:schemeClr val="folHlink"/>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Stocks.java</a:t>
            </a:r>
            <a:br>
              <a:rPr lang="en-US" sz="1600">
                <a:solidFill>
                  <a:srgbClr val="FDECB3"/>
                </a:solidFill>
              </a:rPr>
            </a:br>
            <a:r>
              <a:rPr lang="en-US" sz="1600">
                <a:solidFill>
                  <a:srgbClr val="FDECB3"/>
                </a:solidFill>
              </a:rPr>
              <a:t>25K</a:t>
            </a:r>
          </a:p>
        </p:txBody>
      </p:sp>
      <p:sp>
        <p:nvSpPr>
          <p:cNvPr id="85003" name="AutoShape 1035"/>
          <p:cNvSpPr>
            <a:spLocks noChangeAspect="1" noChangeArrowheads="1"/>
          </p:cNvSpPr>
          <p:nvPr/>
        </p:nvSpPr>
        <p:spPr bwMode="auto">
          <a:xfrm>
            <a:off x="846138" y="5567720"/>
            <a:ext cx="964465" cy="646986"/>
          </a:xfrm>
          <a:prstGeom prst="roundRect">
            <a:avLst>
              <a:gd name="adj" fmla="val 16667"/>
            </a:avLst>
          </a:prstGeom>
          <a:solidFill>
            <a:schemeClr val="folHlink"/>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h1c.doc</a:t>
            </a:r>
            <a:br>
              <a:rPr lang="en-US" sz="1600">
                <a:solidFill>
                  <a:srgbClr val="FDECB3"/>
                </a:solidFill>
              </a:rPr>
            </a:br>
            <a:r>
              <a:rPr lang="en-US" sz="1600">
                <a:solidFill>
                  <a:srgbClr val="FDECB3"/>
                </a:solidFill>
              </a:rPr>
              <a:t>3K</a:t>
            </a:r>
          </a:p>
        </p:txBody>
      </p:sp>
      <p:sp>
        <p:nvSpPr>
          <p:cNvPr id="85004" name="AutoShape 1036"/>
          <p:cNvSpPr>
            <a:spLocks noChangeAspect="1" noChangeArrowheads="1"/>
          </p:cNvSpPr>
          <p:nvPr/>
        </p:nvSpPr>
        <p:spPr bwMode="auto">
          <a:xfrm>
            <a:off x="2327275" y="5567720"/>
            <a:ext cx="1076464" cy="646986"/>
          </a:xfrm>
          <a:prstGeom prst="roundRect">
            <a:avLst>
              <a:gd name="adj" fmla="val 16667"/>
            </a:avLst>
          </a:prstGeom>
          <a:solidFill>
            <a:schemeClr val="folHlink"/>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h1nc.doc</a:t>
            </a:r>
            <a:br>
              <a:rPr lang="en-US" sz="1600">
                <a:solidFill>
                  <a:srgbClr val="FDECB3"/>
                </a:solidFill>
              </a:rPr>
            </a:br>
            <a:r>
              <a:rPr lang="en-US" sz="1600">
                <a:solidFill>
                  <a:srgbClr val="FDECB3"/>
                </a:solidFill>
              </a:rPr>
              <a:t>2K</a:t>
            </a:r>
          </a:p>
        </p:txBody>
      </p:sp>
      <p:cxnSp>
        <p:nvCxnSpPr>
          <p:cNvPr id="85005" name="AutoShape 1037"/>
          <p:cNvCxnSpPr>
            <a:cxnSpLocks noChangeShapeType="1"/>
            <a:stCxn id="84997" idx="2"/>
            <a:endCxn id="84998" idx="0"/>
          </p:cNvCxnSpPr>
          <p:nvPr/>
        </p:nvCxnSpPr>
        <p:spPr bwMode="auto">
          <a:xfrm flipH="1">
            <a:off x="2057400" y="4127500"/>
            <a:ext cx="2841625" cy="511175"/>
          </a:xfrm>
          <a:prstGeom prst="straightConnector1">
            <a:avLst/>
          </a:prstGeom>
          <a:noFill/>
          <a:ln w="19050">
            <a:solidFill>
              <a:schemeClr val="tx1"/>
            </a:solidFill>
            <a:round/>
            <a:headEnd/>
            <a:tailEnd/>
          </a:ln>
          <a:effectLst/>
        </p:spPr>
      </p:cxnSp>
      <p:cxnSp>
        <p:nvCxnSpPr>
          <p:cNvPr id="85006" name="AutoShape 1038"/>
          <p:cNvCxnSpPr>
            <a:cxnSpLocks noChangeShapeType="1"/>
            <a:stCxn id="84997" idx="2"/>
            <a:endCxn id="85000" idx="0"/>
          </p:cNvCxnSpPr>
          <p:nvPr/>
        </p:nvCxnSpPr>
        <p:spPr bwMode="auto">
          <a:xfrm>
            <a:off x="4899025" y="4127500"/>
            <a:ext cx="1090613" cy="511175"/>
          </a:xfrm>
          <a:prstGeom prst="straightConnector1">
            <a:avLst/>
          </a:prstGeom>
          <a:noFill/>
          <a:ln w="19050">
            <a:solidFill>
              <a:schemeClr val="tx1"/>
            </a:solidFill>
            <a:round/>
            <a:headEnd/>
            <a:tailEnd/>
          </a:ln>
          <a:effectLst/>
        </p:spPr>
      </p:cxnSp>
      <p:cxnSp>
        <p:nvCxnSpPr>
          <p:cNvPr id="85007" name="AutoShape 1039"/>
          <p:cNvCxnSpPr>
            <a:cxnSpLocks noChangeShapeType="1"/>
            <a:stCxn id="84997" idx="2"/>
            <a:endCxn id="84999" idx="0"/>
          </p:cNvCxnSpPr>
          <p:nvPr/>
        </p:nvCxnSpPr>
        <p:spPr bwMode="auto">
          <a:xfrm rot="16200000" flipH="1">
            <a:off x="6318790" y="2697417"/>
            <a:ext cx="398820" cy="3239936"/>
          </a:xfrm>
          <a:prstGeom prst="straightConnector1">
            <a:avLst/>
          </a:prstGeom>
          <a:noFill/>
          <a:ln w="19050">
            <a:solidFill>
              <a:schemeClr val="tx1"/>
            </a:solidFill>
            <a:round/>
            <a:headEnd/>
            <a:tailEnd/>
          </a:ln>
          <a:effectLst/>
        </p:spPr>
      </p:cxnSp>
      <p:cxnSp>
        <p:nvCxnSpPr>
          <p:cNvPr id="85008" name="AutoShape 1040"/>
          <p:cNvCxnSpPr>
            <a:cxnSpLocks noChangeShapeType="1"/>
            <a:stCxn id="85000" idx="2"/>
            <a:endCxn id="85002" idx="0"/>
          </p:cNvCxnSpPr>
          <p:nvPr/>
        </p:nvCxnSpPr>
        <p:spPr bwMode="auto">
          <a:xfrm rot="16200000" flipH="1">
            <a:off x="5729823" y="5291395"/>
            <a:ext cx="535345" cy="17303"/>
          </a:xfrm>
          <a:prstGeom prst="straightConnector1">
            <a:avLst/>
          </a:prstGeom>
          <a:noFill/>
          <a:ln w="19050">
            <a:solidFill>
              <a:schemeClr val="tx1"/>
            </a:solidFill>
            <a:round/>
            <a:headEnd/>
            <a:tailEnd/>
          </a:ln>
          <a:effectLst/>
        </p:spPr>
      </p:cxnSp>
      <p:cxnSp>
        <p:nvCxnSpPr>
          <p:cNvPr id="85009" name="AutoShape 1041"/>
          <p:cNvCxnSpPr>
            <a:cxnSpLocks noChangeShapeType="1"/>
            <a:stCxn id="85000" idx="2"/>
            <a:endCxn id="85001" idx="0"/>
          </p:cNvCxnSpPr>
          <p:nvPr/>
        </p:nvCxnSpPr>
        <p:spPr bwMode="auto">
          <a:xfrm rot="5400000">
            <a:off x="4950918" y="4529793"/>
            <a:ext cx="535345" cy="1540508"/>
          </a:xfrm>
          <a:prstGeom prst="straightConnector1">
            <a:avLst/>
          </a:prstGeom>
          <a:noFill/>
          <a:ln w="19050">
            <a:solidFill>
              <a:schemeClr val="tx1"/>
            </a:solidFill>
            <a:round/>
            <a:headEnd/>
            <a:tailEnd/>
          </a:ln>
          <a:effectLst/>
        </p:spPr>
      </p:cxnSp>
      <p:cxnSp>
        <p:nvCxnSpPr>
          <p:cNvPr id="85010" name="AutoShape 1042"/>
          <p:cNvCxnSpPr>
            <a:cxnSpLocks noChangeShapeType="1"/>
            <a:stCxn id="84998" idx="2"/>
            <a:endCxn id="85004" idx="0"/>
          </p:cNvCxnSpPr>
          <p:nvPr/>
        </p:nvCxnSpPr>
        <p:spPr bwMode="auto">
          <a:xfrm rot="16200000" flipH="1">
            <a:off x="2193385" y="4895597"/>
            <a:ext cx="535345" cy="808900"/>
          </a:xfrm>
          <a:prstGeom prst="straightConnector1">
            <a:avLst/>
          </a:prstGeom>
          <a:noFill/>
          <a:ln w="19050">
            <a:solidFill>
              <a:schemeClr val="tx1"/>
            </a:solidFill>
            <a:round/>
            <a:headEnd/>
            <a:tailEnd/>
          </a:ln>
          <a:effectLst/>
        </p:spPr>
      </p:cxnSp>
      <p:cxnSp>
        <p:nvCxnSpPr>
          <p:cNvPr id="85011" name="AutoShape 1043"/>
          <p:cNvCxnSpPr>
            <a:cxnSpLocks noChangeShapeType="1"/>
            <a:stCxn id="84998" idx="2"/>
            <a:endCxn id="85003" idx="0"/>
          </p:cNvCxnSpPr>
          <p:nvPr/>
        </p:nvCxnSpPr>
        <p:spPr bwMode="auto">
          <a:xfrm rot="5400000">
            <a:off x="1424817" y="4935929"/>
            <a:ext cx="535345" cy="728236"/>
          </a:xfrm>
          <a:prstGeom prst="straightConnector1">
            <a:avLst/>
          </a:prstGeom>
          <a:noFill/>
          <a:ln w="19050">
            <a:solidFill>
              <a:schemeClr val="tx1"/>
            </a:solidFill>
            <a:round/>
            <a:headEnd/>
            <a:tailEnd/>
          </a:ln>
          <a:effectLst/>
        </p:spPr>
      </p:cxnSp>
      <p:sp>
        <p:nvSpPr>
          <p:cNvPr id="85012" name="AutoShape 1044"/>
          <p:cNvSpPr>
            <a:spLocks noChangeAspect="1" noChangeArrowheads="1"/>
          </p:cNvSpPr>
          <p:nvPr/>
        </p:nvSpPr>
        <p:spPr bwMode="auto">
          <a:xfrm>
            <a:off x="7010400" y="5562600"/>
            <a:ext cx="1219200" cy="654050"/>
          </a:xfrm>
          <a:prstGeom prst="roundRect">
            <a:avLst>
              <a:gd name="adj" fmla="val 16667"/>
            </a:avLst>
          </a:prstGeom>
          <a:solidFill>
            <a:schemeClr val="folHlink"/>
          </a:solidFill>
          <a:ln w="19050">
            <a:solidFill>
              <a:schemeClr val="tx1"/>
            </a:solidFill>
            <a:round/>
            <a:headEnd/>
            <a:tailEnd/>
          </a:ln>
          <a:effectLst/>
        </p:spPr>
        <p:txBody>
          <a:bodyPr wrap="none" anchor="ctr">
            <a:prstTxWarp prst="textNoShape">
              <a:avLst/>
            </a:prstTxWarp>
            <a:spAutoFit/>
          </a:bodyPr>
          <a:lstStyle/>
          <a:p>
            <a:r>
              <a:rPr lang="en-US" sz="1600">
                <a:solidFill>
                  <a:srgbClr val="FDECB3"/>
                </a:solidFill>
              </a:rPr>
              <a:t>Robot.java</a:t>
            </a:r>
            <a:br>
              <a:rPr lang="en-US" sz="1600">
                <a:solidFill>
                  <a:srgbClr val="FDECB3"/>
                </a:solidFill>
              </a:rPr>
            </a:br>
            <a:r>
              <a:rPr lang="en-US" sz="1600">
                <a:solidFill>
                  <a:srgbClr val="FDECB3"/>
                </a:solidFill>
              </a:rPr>
              <a:t>20K</a:t>
            </a:r>
          </a:p>
        </p:txBody>
      </p:sp>
      <p:cxnSp>
        <p:nvCxnSpPr>
          <p:cNvPr id="85013" name="AutoShape 1045"/>
          <p:cNvCxnSpPr>
            <a:cxnSpLocks noChangeShapeType="1"/>
            <a:stCxn id="85000" idx="2"/>
            <a:endCxn id="85012" idx="0"/>
          </p:cNvCxnSpPr>
          <p:nvPr/>
        </p:nvCxnSpPr>
        <p:spPr bwMode="auto">
          <a:xfrm>
            <a:off x="5989638" y="5041900"/>
            <a:ext cx="1630362" cy="511175"/>
          </a:xfrm>
          <a:prstGeom prst="straightConnector1">
            <a:avLst/>
          </a:prstGeom>
          <a:noFill/>
          <a:ln w="19050">
            <a:solidFill>
              <a:schemeClr val="tx1"/>
            </a:solidFill>
            <a:round/>
            <a:headEnd/>
            <a:tailEnd/>
          </a:ln>
          <a:effectLst/>
        </p:spPr>
      </p:cxnSp>
      <p:sp>
        <p:nvSpPr>
          <p:cNvPr id="85014" name="Text Box 1046"/>
          <p:cNvSpPr txBox="1">
            <a:spLocks noChangeArrowheads="1"/>
          </p:cNvSpPr>
          <p:nvPr/>
        </p:nvSpPr>
        <p:spPr bwMode="auto">
          <a:xfrm>
            <a:off x="4191000" y="3505200"/>
            <a:ext cx="322263"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9</a:t>
            </a:r>
          </a:p>
        </p:txBody>
      </p:sp>
      <p:sp>
        <p:nvSpPr>
          <p:cNvPr id="85015" name="Text Box 1047"/>
          <p:cNvSpPr txBox="1">
            <a:spLocks noChangeArrowheads="1"/>
          </p:cNvSpPr>
          <p:nvPr/>
        </p:nvSpPr>
        <p:spPr bwMode="auto">
          <a:xfrm>
            <a:off x="1858963" y="431800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3</a:t>
            </a:r>
          </a:p>
        </p:txBody>
      </p:sp>
      <p:sp>
        <p:nvSpPr>
          <p:cNvPr id="85016" name="Text Box 1048"/>
          <p:cNvSpPr txBox="1">
            <a:spLocks noChangeArrowheads="1"/>
          </p:cNvSpPr>
          <p:nvPr/>
        </p:nvSpPr>
        <p:spPr bwMode="auto">
          <a:xfrm>
            <a:off x="1125538" y="5194300"/>
            <a:ext cx="322262" cy="396875"/>
          </a:xfrm>
          <a:prstGeom prst="rect">
            <a:avLst/>
          </a:prstGeom>
          <a:noFill/>
          <a:ln w="9525">
            <a:noFill/>
            <a:miter lim="800000"/>
            <a:headEnd/>
            <a:tailEnd/>
          </a:ln>
          <a:effectLst/>
        </p:spPr>
        <p:txBody>
          <a:bodyPr wrap="none">
            <a:prstTxWarp prst="textNoShape">
              <a:avLst/>
            </a:prstTxWarp>
            <a:spAutoFit/>
          </a:bodyPr>
          <a:lstStyle/>
          <a:p>
            <a:r>
              <a:rPr lang="en-US" sz="2000" dirty="0">
                <a:solidFill>
                  <a:schemeClr val="tx2"/>
                </a:solidFill>
              </a:rPr>
              <a:t>1</a:t>
            </a:r>
          </a:p>
        </p:txBody>
      </p:sp>
      <p:sp>
        <p:nvSpPr>
          <p:cNvPr id="85017" name="Text Box 1049"/>
          <p:cNvSpPr txBox="1">
            <a:spLocks noChangeArrowheads="1"/>
          </p:cNvSpPr>
          <p:nvPr/>
        </p:nvSpPr>
        <p:spPr bwMode="auto">
          <a:xfrm>
            <a:off x="5181600" y="4318000"/>
            <a:ext cx="322263"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7</a:t>
            </a:r>
          </a:p>
        </p:txBody>
      </p:sp>
      <p:sp>
        <p:nvSpPr>
          <p:cNvPr id="85018" name="Text Box 1050"/>
          <p:cNvSpPr txBox="1">
            <a:spLocks noChangeArrowheads="1"/>
          </p:cNvSpPr>
          <p:nvPr/>
        </p:nvSpPr>
        <p:spPr bwMode="auto">
          <a:xfrm>
            <a:off x="2725738" y="519430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2</a:t>
            </a:r>
          </a:p>
        </p:txBody>
      </p:sp>
      <p:sp>
        <p:nvSpPr>
          <p:cNvPr id="85019" name="Text Box 1051"/>
          <p:cNvSpPr txBox="1">
            <a:spLocks noChangeArrowheads="1"/>
          </p:cNvSpPr>
          <p:nvPr/>
        </p:nvSpPr>
        <p:spPr bwMode="auto">
          <a:xfrm>
            <a:off x="4030663" y="518160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4</a:t>
            </a:r>
          </a:p>
        </p:txBody>
      </p:sp>
      <p:sp>
        <p:nvSpPr>
          <p:cNvPr id="85020" name="Text Box 1052"/>
          <p:cNvSpPr txBox="1">
            <a:spLocks noChangeArrowheads="1"/>
          </p:cNvSpPr>
          <p:nvPr/>
        </p:nvSpPr>
        <p:spPr bwMode="auto">
          <a:xfrm>
            <a:off x="5630863" y="518160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5</a:t>
            </a:r>
          </a:p>
        </p:txBody>
      </p:sp>
      <p:sp>
        <p:nvSpPr>
          <p:cNvPr id="85021" name="Text Box 1053"/>
          <p:cNvSpPr txBox="1">
            <a:spLocks noChangeArrowheads="1"/>
          </p:cNvSpPr>
          <p:nvPr/>
        </p:nvSpPr>
        <p:spPr bwMode="auto">
          <a:xfrm>
            <a:off x="7486650" y="5181600"/>
            <a:ext cx="322263"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6</a:t>
            </a:r>
          </a:p>
        </p:txBody>
      </p:sp>
      <p:sp>
        <p:nvSpPr>
          <p:cNvPr id="85022" name="Text Box 1054"/>
          <p:cNvSpPr txBox="1">
            <a:spLocks noChangeArrowheads="1"/>
          </p:cNvSpPr>
          <p:nvPr/>
        </p:nvSpPr>
        <p:spPr bwMode="auto">
          <a:xfrm>
            <a:off x="8031163" y="4114800"/>
            <a:ext cx="322262"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0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50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50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50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0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50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50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50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50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14" grpId="0"/>
      <p:bldP spid="85015" grpId="0"/>
      <p:bldP spid="85016" grpId="0"/>
      <p:bldP spid="85017" grpId="0"/>
      <p:bldP spid="85018" grpId="0"/>
      <p:bldP spid="85019" grpId="0"/>
      <p:bldP spid="85020" grpId="0"/>
      <p:bldP spid="85021" grpId="0"/>
      <p:bldP spid="85022" grpId="0"/>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sz="4000"/>
              <a:t>Properties of Proper Binary Trees</a:t>
            </a:r>
          </a:p>
        </p:txBody>
      </p:sp>
      <p:sp>
        <p:nvSpPr>
          <p:cNvPr id="90115" name="Rectangle 3" descr="Rectangle: Click to edit Master text styles&#10;Second level&#10;Third level&#10;Fourth level&#10;Fifth level"/>
          <p:cNvSpPr>
            <a:spLocks noGrp="1" noChangeArrowheads="1"/>
          </p:cNvSpPr>
          <p:nvPr>
            <p:ph sz="half" idx="1"/>
          </p:nvPr>
        </p:nvSpPr>
        <p:spPr>
          <a:xfrm>
            <a:off x="457200" y="1103312"/>
            <a:ext cx="4038600" cy="4525963"/>
          </a:xfrm>
        </p:spPr>
        <p:txBody>
          <a:bodyPr/>
          <a:lstStyle/>
          <a:p>
            <a:r>
              <a:rPr lang="en-US" sz="2400" dirty="0"/>
              <a:t>Notation</a:t>
            </a:r>
          </a:p>
          <a:p>
            <a:pPr lvl="1">
              <a:buFont typeface="Wingdings" pitchFamily="-110" charset="2"/>
              <a:buNone/>
            </a:pPr>
            <a:r>
              <a:rPr lang="en-US" sz="2000" b="1" i="1" dirty="0" err="1"/>
              <a:t>n</a:t>
            </a:r>
            <a:r>
              <a:rPr lang="en-US" sz="2000" b="1" i="1" dirty="0"/>
              <a:t>	</a:t>
            </a:r>
            <a:r>
              <a:rPr lang="en-US" sz="2000" dirty="0"/>
              <a:t>number of nodes</a:t>
            </a:r>
          </a:p>
          <a:p>
            <a:pPr lvl="1">
              <a:buFont typeface="Wingdings" pitchFamily="-110" charset="2"/>
              <a:buNone/>
            </a:pPr>
            <a:r>
              <a:rPr lang="en-US" sz="2000" b="1" i="1" dirty="0" err="1"/>
              <a:t>e</a:t>
            </a:r>
            <a:r>
              <a:rPr lang="en-US" sz="2000" b="1" i="1" dirty="0"/>
              <a:t>	</a:t>
            </a:r>
            <a:r>
              <a:rPr lang="en-US" sz="2000" dirty="0"/>
              <a:t>number of external nodes</a:t>
            </a:r>
          </a:p>
          <a:p>
            <a:pPr lvl="1">
              <a:buFont typeface="Wingdings" pitchFamily="-110" charset="2"/>
              <a:buNone/>
            </a:pPr>
            <a:r>
              <a:rPr lang="en-US" sz="2000" b="1" i="1" dirty="0" err="1"/>
              <a:t>i</a:t>
            </a:r>
            <a:r>
              <a:rPr lang="en-US" sz="2000" b="1" i="1" dirty="0"/>
              <a:t>	</a:t>
            </a:r>
            <a:r>
              <a:rPr lang="en-US" sz="2000" dirty="0"/>
              <a:t>number of internal nodes</a:t>
            </a:r>
          </a:p>
          <a:p>
            <a:pPr lvl="1">
              <a:buFont typeface="Wingdings" pitchFamily="-110" charset="2"/>
              <a:buNone/>
            </a:pPr>
            <a:r>
              <a:rPr lang="en-US" sz="2000" b="1" i="1" dirty="0" err="1"/>
              <a:t>h</a:t>
            </a:r>
            <a:r>
              <a:rPr lang="en-US" sz="2000" b="1" i="1" dirty="0"/>
              <a:t>	</a:t>
            </a:r>
            <a:r>
              <a:rPr lang="en-US" sz="2000" dirty="0"/>
              <a:t>height</a:t>
            </a:r>
          </a:p>
        </p:txBody>
      </p:sp>
      <p:sp>
        <p:nvSpPr>
          <p:cNvPr id="34" name="Content Placeholder 33"/>
          <p:cNvSpPr>
            <a:spLocks noGrp="1"/>
          </p:cNvSpPr>
          <p:nvPr>
            <p:ph sz="half" idx="2"/>
          </p:nvPr>
        </p:nvSpPr>
        <p:spPr>
          <a:xfrm>
            <a:off x="5514749" y="1103312"/>
            <a:ext cx="3172051" cy="4525963"/>
          </a:xfrm>
        </p:spPr>
        <p:txBody>
          <a:bodyPr/>
          <a:lstStyle/>
          <a:p>
            <a:r>
              <a:rPr lang="en-US" sz="2400" dirty="0" smtClean="0"/>
              <a:t>Properties:</a:t>
            </a:r>
          </a:p>
          <a:p>
            <a:pPr lvl="1"/>
            <a:r>
              <a:rPr lang="en-US" sz="2000" dirty="0" err="1" smtClean="0"/>
              <a:t>e</a:t>
            </a:r>
            <a:r>
              <a:rPr lang="en-US" sz="2000" dirty="0" smtClean="0"/>
              <a:t> = </a:t>
            </a:r>
            <a:r>
              <a:rPr lang="en-US" sz="2000" dirty="0" err="1" smtClean="0"/>
              <a:t>i</a:t>
            </a:r>
            <a:r>
              <a:rPr lang="en-US" sz="2000" dirty="0" smtClean="0"/>
              <a:t> + 1</a:t>
            </a:r>
          </a:p>
          <a:p>
            <a:pPr lvl="1"/>
            <a:r>
              <a:rPr lang="en-US" sz="2000" dirty="0" err="1" smtClean="0"/>
              <a:t>n</a:t>
            </a:r>
            <a:r>
              <a:rPr lang="en-US" sz="2000" dirty="0" smtClean="0"/>
              <a:t> = 2e - 1</a:t>
            </a:r>
          </a:p>
          <a:p>
            <a:pPr lvl="1"/>
            <a:r>
              <a:rPr lang="en-US" sz="2000" dirty="0" err="1" smtClean="0"/>
              <a:t>h</a:t>
            </a:r>
            <a:r>
              <a:rPr lang="en-US" sz="2000" dirty="0" smtClean="0"/>
              <a:t> ≤  </a:t>
            </a:r>
            <a:r>
              <a:rPr lang="en-US" sz="2000" dirty="0" err="1" smtClean="0"/>
              <a:t>i</a:t>
            </a:r>
            <a:endParaRPr lang="en-US" sz="2000" dirty="0" smtClean="0"/>
          </a:p>
          <a:p>
            <a:pPr lvl="1"/>
            <a:r>
              <a:rPr lang="en-US" sz="2000" dirty="0" err="1" smtClean="0"/>
              <a:t>h</a:t>
            </a:r>
            <a:r>
              <a:rPr lang="en-US" sz="2000" dirty="0" smtClean="0"/>
              <a:t> ≤  (</a:t>
            </a:r>
            <a:r>
              <a:rPr lang="en-US" sz="2000" dirty="0" err="1" smtClean="0"/>
              <a:t>n</a:t>
            </a:r>
            <a:r>
              <a:rPr lang="en-US" sz="2000" dirty="0" smtClean="0"/>
              <a:t> - 1)/2</a:t>
            </a:r>
          </a:p>
          <a:p>
            <a:pPr lvl="1"/>
            <a:r>
              <a:rPr lang="en-US" sz="2000" dirty="0" err="1" smtClean="0"/>
              <a:t>e</a:t>
            </a:r>
            <a:r>
              <a:rPr lang="en-US" sz="2000" dirty="0" smtClean="0"/>
              <a:t> ≤ 2</a:t>
            </a:r>
            <a:r>
              <a:rPr lang="en-US" sz="2000" baseline="30000" dirty="0" smtClean="0"/>
              <a:t>h</a:t>
            </a:r>
          </a:p>
          <a:p>
            <a:pPr lvl="1"/>
            <a:r>
              <a:rPr lang="en-US" sz="2000" dirty="0" err="1" smtClean="0"/>
              <a:t>h</a:t>
            </a:r>
            <a:r>
              <a:rPr lang="en-US" sz="2000" dirty="0" smtClean="0"/>
              <a:t> ≥  log</a:t>
            </a:r>
            <a:r>
              <a:rPr lang="en-US" sz="2000" baseline="-25000" dirty="0" smtClean="0"/>
              <a:t>2</a:t>
            </a:r>
            <a:r>
              <a:rPr lang="en-US" sz="2000" dirty="0" smtClean="0"/>
              <a:t>e</a:t>
            </a:r>
          </a:p>
          <a:p>
            <a:pPr lvl="1"/>
            <a:r>
              <a:rPr lang="en-US" sz="2000" dirty="0" err="1" smtClean="0"/>
              <a:t>h</a:t>
            </a:r>
            <a:r>
              <a:rPr lang="en-US" sz="2000" dirty="0" smtClean="0"/>
              <a:t> ≥  log</a:t>
            </a:r>
            <a:r>
              <a:rPr lang="en-US" sz="2000" baseline="-25000" dirty="0" smtClean="0"/>
              <a:t>2</a:t>
            </a:r>
            <a:r>
              <a:rPr lang="en-US" sz="2000" dirty="0" smtClean="0"/>
              <a:t>(n + 1) - 1</a:t>
            </a:r>
          </a:p>
          <a:p>
            <a:endParaRPr lang="en-US" sz="2400" dirty="0"/>
          </a:p>
        </p:txBody>
      </p:sp>
      <p:sp>
        <p:nvSpPr>
          <p:cNvPr id="90118" name="Oval 6"/>
          <p:cNvSpPr>
            <a:spLocks noChangeArrowheads="1"/>
          </p:cNvSpPr>
          <p:nvPr/>
        </p:nvSpPr>
        <p:spPr bwMode="auto">
          <a:xfrm>
            <a:off x="2133600" y="4419600"/>
            <a:ext cx="381000" cy="381000"/>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a:latin typeface="Symbol" pitchFamily="-110" charset="2"/>
            </a:endParaRPr>
          </a:p>
        </p:txBody>
      </p:sp>
      <p:sp>
        <p:nvSpPr>
          <p:cNvPr id="90119" name="Oval 7"/>
          <p:cNvSpPr>
            <a:spLocks noChangeArrowheads="1"/>
          </p:cNvSpPr>
          <p:nvPr/>
        </p:nvSpPr>
        <p:spPr bwMode="auto">
          <a:xfrm>
            <a:off x="2895600" y="5029200"/>
            <a:ext cx="381000" cy="381000"/>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a:latin typeface="Symbol" pitchFamily="-110" charset="2"/>
              <a:sym typeface="Symbol" pitchFamily="-110" charset="2"/>
            </a:endParaRPr>
          </a:p>
        </p:txBody>
      </p:sp>
      <p:sp>
        <p:nvSpPr>
          <p:cNvPr id="90120" name="Oval 8"/>
          <p:cNvSpPr>
            <a:spLocks noChangeArrowheads="1"/>
          </p:cNvSpPr>
          <p:nvPr/>
        </p:nvSpPr>
        <p:spPr bwMode="auto">
          <a:xfrm>
            <a:off x="1371600" y="5029200"/>
            <a:ext cx="381000" cy="381000"/>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a:latin typeface="Symbol" pitchFamily="-110" charset="2"/>
            </a:endParaRPr>
          </a:p>
        </p:txBody>
      </p:sp>
      <p:sp>
        <p:nvSpPr>
          <p:cNvPr id="90122" name="Rectangle 10"/>
          <p:cNvSpPr>
            <a:spLocks noChangeArrowheads="1"/>
          </p:cNvSpPr>
          <p:nvPr/>
        </p:nvSpPr>
        <p:spPr bwMode="auto">
          <a:xfrm>
            <a:off x="990600" y="5638800"/>
            <a:ext cx="381000" cy="381000"/>
          </a:xfrm>
          <a:prstGeom prst="rect">
            <a:avLst/>
          </a:prstGeom>
          <a:solidFill>
            <a:schemeClr val="folHlink"/>
          </a:solidFill>
          <a:ln w="19050">
            <a:solidFill>
              <a:schemeClr val="tx1"/>
            </a:solidFill>
            <a:miter lim="800000"/>
            <a:headEnd/>
            <a:tailEnd/>
          </a:ln>
          <a:effectLst/>
        </p:spPr>
        <p:txBody>
          <a:bodyPr wrap="none" anchor="ctr">
            <a:prstTxWarp prst="textNoShape">
              <a:avLst/>
            </a:prstTxWarp>
          </a:bodyPr>
          <a:lstStyle/>
          <a:p>
            <a:endParaRPr lang="en-US"/>
          </a:p>
        </p:txBody>
      </p:sp>
      <p:sp>
        <p:nvSpPr>
          <p:cNvPr id="90125" name="Rectangle 13"/>
          <p:cNvSpPr>
            <a:spLocks noChangeArrowheads="1"/>
          </p:cNvSpPr>
          <p:nvPr/>
        </p:nvSpPr>
        <p:spPr bwMode="auto">
          <a:xfrm>
            <a:off x="2514600" y="5638800"/>
            <a:ext cx="381000" cy="381000"/>
          </a:xfrm>
          <a:prstGeom prst="rect">
            <a:avLst/>
          </a:prstGeom>
          <a:solidFill>
            <a:schemeClr val="folHlink"/>
          </a:solidFill>
          <a:ln w="19050">
            <a:solidFill>
              <a:schemeClr val="tx1"/>
            </a:solidFill>
            <a:miter lim="800000"/>
            <a:headEnd/>
            <a:tailEnd/>
          </a:ln>
          <a:effectLst/>
        </p:spPr>
        <p:txBody>
          <a:bodyPr wrap="none" anchor="ctr">
            <a:prstTxWarp prst="textNoShape">
              <a:avLst/>
            </a:prstTxWarp>
          </a:bodyPr>
          <a:lstStyle/>
          <a:p>
            <a:endParaRPr lang="en-US"/>
          </a:p>
        </p:txBody>
      </p:sp>
      <p:sp>
        <p:nvSpPr>
          <p:cNvPr id="90126" name="Rectangle 14"/>
          <p:cNvSpPr>
            <a:spLocks noChangeArrowheads="1"/>
          </p:cNvSpPr>
          <p:nvPr/>
        </p:nvSpPr>
        <p:spPr bwMode="auto">
          <a:xfrm>
            <a:off x="3276600" y="5638800"/>
            <a:ext cx="381000" cy="381000"/>
          </a:xfrm>
          <a:prstGeom prst="rect">
            <a:avLst/>
          </a:prstGeom>
          <a:solidFill>
            <a:schemeClr val="folHlink"/>
          </a:solidFill>
          <a:ln w="19050">
            <a:solidFill>
              <a:schemeClr val="tx1"/>
            </a:solidFill>
            <a:miter lim="800000"/>
            <a:headEnd/>
            <a:tailEnd/>
          </a:ln>
          <a:effectLst/>
        </p:spPr>
        <p:txBody>
          <a:bodyPr wrap="none" anchor="ctr">
            <a:prstTxWarp prst="textNoShape">
              <a:avLst/>
            </a:prstTxWarp>
          </a:bodyPr>
          <a:lstStyle/>
          <a:p>
            <a:endParaRPr lang="en-US"/>
          </a:p>
        </p:txBody>
      </p:sp>
      <p:cxnSp>
        <p:nvCxnSpPr>
          <p:cNvPr id="90127" name="AutoShape 15"/>
          <p:cNvCxnSpPr>
            <a:cxnSpLocks noChangeShapeType="1"/>
            <a:stCxn id="90118" idx="3"/>
            <a:endCxn id="90120" idx="7"/>
          </p:cNvCxnSpPr>
          <p:nvPr/>
        </p:nvCxnSpPr>
        <p:spPr bwMode="auto">
          <a:xfrm flipH="1">
            <a:off x="1697038" y="4754563"/>
            <a:ext cx="492125" cy="320675"/>
          </a:xfrm>
          <a:prstGeom prst="straightConnector1">
            <a:avLst/>
          </a:prstGeom>
          <a:noFill/>
          <a:ln w="19050">
            <a:solidFill>
              <a:schemeClr val="tx1"/>
            </a:solidFill>
            <a:round/>
            <a:headEnd/>
            <a:tailEnd/>
          </a:ln>
          <a:effectLst/>
        </p:spPr>
      </p:cxnSp>
      <p:cxnSp>
        <p:nvCxnSpPr>
          <p:cNvPr id="90128" name="AutoShape 16"/>
          <p:cNvCxnSpPr>
            <a:cxnSpLocks noChangeShapeType="1"/>
            <a:stCxn id="90119" idx="1"/>
            <a:endCxn id="90118" idx="5"/>
          </p:cNvCxnSpPr>
          <p:nvPr/>
        </p:nvCxnSpPr>
        <p:spPr bwMode="auto">
          <a:xfrm flipH="1" flipV="1">
            <a:off x="2459038" y="4754563"/>
            <a:ext cx="492125" cy="320675"/>
          </a:xfrm>
          <a:prstGeom prst="straightConnector1">
            <a:avLst/>
          </a:prstGeom>
          <a:noFill/>
          <a:ln w="19050">
            <a:solidFill>
              <a:schemeClr val="tx1"/>
            </a:solidFill>
            <a:round/>
            <a:headEnd/>
            <a:tailEnd/>
          </a:ln>
          <a:effectLst/>
        </p:spPr>
      </p:cxnSp>
      <p:cxnSp>
        <p:nvCxnSpPr>
          <p:cNvPr id="90129" name="AutoShape 17"/>
          <p:cNvCxnSpPr>
            <a:cxnSpLocks noChangeShapeType="1"/>
            <a:stCxn id="90126" idx="0"/>
            <a:endCxn id="90119" idx="5"/>
          </p:cNvCxnSpPr>
          <p:nvPr/>
        </p:nvCxnSpPr>
        <p:spPr bwMode="auto">
          <a:xfrm flipH="1" flipV="1">
            <a:off x="3221038" y="5364163"/>
            <a:ext cx="246062" cy="265112"/>
          </a:xfrm>
          <a:prstGeom prst="straightConnector1">
            <a:avLst/>
          </a:prstGeom>
          <a:noFill/>
          <a:ln w="19050">
            <a:solidFill>
              <a:schemeClr val="tx1"/>
            </a:solidFill>
            <a:round/>
            <a:headEnd/>
            <a:tailEnd/>
          </a:ln>
          <a:effectLst/>
        </p:spPr>
      </p:cxnSp>
      <p:cxnSp>
        <p:nvCxnSpPr>
          <p:cNvPr id="90130" name="AutoShape 18"/>
          <p:cNvCxnSpPr>
            <a:cxnSpLocks noChangeShapeType="1"/>
            <a:stCxn id="90125" idx="0"/>
            <a:endCxn id="90119" idx="3"/>
          </p:cNvCxnSpPr>
          <p:nvPr/>
        </p:nvCxnSpPr>
        <p:spPr bwMode="auto">
          <a:xfrm flipV="1">
            <a:off x="2705100" y="5364163"/>
            <a:ext cx="246063" cy="265112"/>
          </a:xfrm>
          <a:prstGeom prst="straightConnector1">
            <a:avLst/>
          </a:prstGeom>
          <a:noFill/>
          <a:ln w="19050">
            <a:solidFill>
              <a:schemeClr val="tx1"/>
            </a:solidFill>
            <a:round/>
            <a:headEnd/>
            <a:tailEnd/>
          </a:ln>
          <a:effectLst/>
        </p:spPr>
      </p:cxnSp>
      <p:cxnSp>
        <p:nvCxnSpPr>
          <p:cNvPr id="90133" name="AutoShape 21"/>
          <p:cNvCxnSpPr>
            <a:cxnSpLocks noChangeShapeType="1"/>
            <a:stCxn id="90122" idx="0"/>
            <a:endCxn id="90120" idx="3"/>
          </p:cNvCxnSpPr>
          <p:nvPr/>
        </p:nvCxnSpPr>
        <p:spPr bwMode="auto">
          <a:xfrm flipV="1">
            <a:off x="1181100" y="5364163"/>
            <a:ext cx="246063" cy="265112"/>
          </a:xfrm>
          <a:prstGeom prst="straightConnector1">
            <a:avLst/>
          </a:prstGeom>
          <a:noFill/>
          <a:ln w="19050">
            <a:solidFill>
              <a:schemeClr val="tx1"/>
            </a:solidFill>
            <a:round/>
            <a:headEnd/>
            <a:tailEnd/>
          </a:ln>
          <a:effectLst/>
        </p:spPr>
      </p:cxnSp>
      <p:cxnSp>
        <p:nvCxnSpPr>
          <p:cNvPr id="90134" name="AutoShape 22"/>
          <p:cNvCxnSpPr>
            <a:cxnSpLocks noChangeShapeType="1"/>
            <a:stCxn id="90135" idx="0"/>
            <a:endCxn id="90120" idx="5"/>
          </p:cNvCxnSpPr>
          <p:nvPr/>
        </p:nvCxnSpPr>
        <p:spPr bwMode="auto">
          <a:xfrm flipH="1" flipV="1">
            <a:off x="1697038" y="5364163"/>
            <a:ext cx="246062" cy="265112"/>
          </a:xfrm>
          <a:prstGeom prst="straightConnector1">
            <a:avLst/>
          </a:prstGeom>
          <a:noFill/>
          <a:ln w="19050">
            <a:solidFill>
              <a:schemeClr val="tx1"/>
            </a:solidFill>
            <a:round/>
            <a:headEnd/>
            <a:tailEnd/>
          </a:ln>
          <a:effectLst/>
        </p:spPr>
      </p:cxnSp>
      <p:sp>
        <p:nvSpPr>
          <p:cNvPr id="90135" name="Rectangle 23"/>
          <p:cNvSpPr>
            <a:spLocks noChangeArrowheads="1"/>
          </p:cNvSpPr>
          <p:nvPr/>
        </p:nvSpPr>
        <p:spPr bwMode="auto">
          <a:xfrm>
            <a:off x="1752600" y="5638800"/>
            <a:ext cx="381000" cy="381000"/>
          </a:xfrm>
          <a:prstGeom prst="rect">
            <a:avLst/>
          </a:prstGeom>
          <a:solidFill>
            <a:schemeClr val="folHlink"/>
          </a:solidFill>
          <a:ln w="19050">
            <a:solidFill>
              <a:schemeClr val="tx1"/>
            </a:solidFill>
            <a:miter lim="800000"/>
            <a:headEnd/>
            <a:tailEnd/>
          </a:ln>
          <a:effectLst/>
        </p:spPr>
        <p:txBody>
          <a:bodyPr wrap="none" anchor="ctr">
            <a:prstTxWarp prst="textNoShape">
              <a:avLst/>
            </a:prstTxWarp>
          </a:bodyPr>
          <a:lstStyle/>
          <a:p>
            <a:endParaRPr lang="en-US"/>
          </a:p>
        </p:txBody>
      </p:sp>
      <p:grpSp>
        <p:nvGrpSpPr>
          <p:cNvPr id="2" name="Group 38"/>
          <p:cNvGrpSpPr>
            <a:grpSpLocks/>
          </p:cNvGrpSpPr>
          <p:nvPr/>
        </p:nvGrpSpPr>
        <p:grpSpPr bwMode="auto">
          <a:xfrm>
            <a:off x="3810000" y="3581400"/>
            <a:ext cx="2311400" cy="2286000"/>
            <a:chOff x="2064" y="2256"/>
            <a:chExt cx="1456" cy="1440"/>
          </a:xfrm>
        </p:grpSpPr>
        <p:sp>
          <p:nvSpPr>
            <p:cNvPr id="90136" name="Oval 24"/>
            <p:cNvSpPr>
              <a:spLocks noChangeArrowheads="1"/>
            </p:cNvSpPr>
            <p:nvPr/>
          </p:nvSpPr>
          <p:spPr bwMode="auto">
            <a:xfrm>
              <a:off x="2352" y="2256"/>
              <a:ext cx="240" cy="240"/>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a:latin typeface="Symbol" pitchFamily="-110" charset="2"/>
              </a:endParaRPr>
            </a:p>
          </p:txBody>
        </p:sp>
        <p:sp>
          <p:nvSpPr>
            <p:cNvPr id="90137" name="Oval 25"/>
            <p:cNvSpPr>
              <a:spLocks noChangeArrowheads="1"/>
            </p:cNvSpPr>
            <p:nvPr/>
          </p:nvSpPr>
          <p:spPr bwMode="auto">
            <a:xfrm>
              <a:off x="2688" y="2688"/>
              <a:ext cx="240" cy="240"/>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a:latin typeface="Symbol" pitchFamily="-110" charset="2"/>
                <a:sym typeface="Symbol" pitchFamily="-110" charset="2"/>
              </a:endParaRPr>
            </a:p>
          </p:txBody>
        </p:sp>
        <p:sp>
          <p:nvSpPr>
            <p:cNvPr id="90138" name="Rectangle 26"/>
            <p:cNvSpPr>
              <a:spLocks noChangeArrowheads="1"/>
            </p:cNvSpPr>
            <p:nvPr/>
          </p:nvSpPr>
          <p:spPr bwMode="auto">
            <a:xfrm>
              <a:off x="2448" y="3072"/>
              <a:ext cx="240" cy="240"/>
            </a:xfrm>
            <a:prstGeom prst="rect">
              <a:avLst/>
            </a:prstGeom>
            <a:solidFill>
              <a:schemeClr val="folHlink"/>
            </a:solidFill>
            <a:ln w="19050">
              <a:solidFill>
                <a:schemeClr val="tx1"/>
              </a:solidFill>
              <a:miter lim="800000"/>
              <a:headEnd/>
              <a:tailEnd/>
            </a:ln>
            <a:effectLst/>
          </p:spPr>
          <p:txBody>
            <a:bodyPr wrap="none" anchor="ctr">
              <a:prstTxWarp prst="textNoShape">
                <a:avLst/>
              </a:prstTxWarp>
            </a:bodyPr>
            <a:lstStyle/>
            <a:p>
              <a:endParaRPr lang="en-US"/>
            </a:p>
          </p:txBody>
        </p:sp>
        <p:cxnSp>
          <p:nvCxnSpPr>
            <p:cNvPr id="90140" name="AutoShape 28"/>
            <p:cNvCxnSpPr>
              <a:cxnSpLocks noChangeShapeType="1"/>
              <a:stCxn id="90137" idx="1"/>
              <a:endCxn id="90136" idx="5"/>
            </p:cNvCxnSpPr>
            <p:nvPr/>
          </p:nvCxnSpPr>
          <p:spPr bwMode="auto">
            <a:xfrm flipH="1" flipV="1">
              <a:off x="2557" y="2467"/>
              <a:ext cx="166" cy="250"/>
            </a:xfrm>
            <a:prstGeom prst="straightConnector1">
              <a:avLst/>
            </a:prstGeom>
            <a:noFill/>
            <a:ln w="19050">
              <a:solidFill>
                <a:schemeClr val="tx1"/>
              </a:solidFill>
              <a:round/>
              <a:headEnd/>
              <a:tailEnd/>
            </a:ln>
            <a:effectLst/>
          </p:spPr>
        </p:cxnSp>
        <p:cxnSp>
          <p:nvCxnSpPr>
            <p:cNvPr id="90141" name="AutoShape 29"/>
            <p:cNvCxnSpPr>
              <a:cxnSpLocks noChangeShapeType="1"/>
              <a:stCxn id="90145" idx="1"/>
              <a:endCxn id="90137" idx="5"/>
            </p:cNvCxnSpPr>
            <p:nvPr/>
          </p:nvCxnSpPr>
          <p:spPr bwMode="auto">
            <a:xfrm flipH="1" flipV="1">
              <a:off x="2893" y="2899"/>
              <a:ext cx="158" cy="202"/>
            </a:xfrm>
            <a:prstGeom prst="straightConnector1">
              <a:avLst/>
            </a:prstGeom>
            <a:noFill/>
            <a:ln w="19050">
              <a:solidFill>
                <a:schemeClr val="tx1"/>
              </a:solidFill>
              <a:round/>
              <a:headEnd/>
              <a:tailEnd/>
            </a:ln>
            <a:effectLst/>
          </p:spPr>
        </p:cxnSp>
        <p:cxnSp>
          <p:nvCxnSpPr>
            <p:cNvPr id="90142" name="AutoShape 30"/>
            <p:cNvCxnSpPr>
              <a:cxnSpLocks noChangeShapeType="1"/>
              <a:stCxn id="90138" idx="0"/>
              <a:endCxn id="90137" idx="3"/>
            </p:cNvCxnSpPr>
            <p:nvPr/>
          </p:nvCxnSpPr>
          <p:spPr bwMode="auto">
            <a:xfrm flipV="1">
              <a:off x="2568" y="2899"/>
              <a:ext cx="155" cy="167"/>
            </a:xfrm>
            <a:prstGeom prst="straightConnector1">
              <a:avLst/>
            </a:prstGeom>
            <a:noFill/>
            <a:ln w="19050">
              <a:solidFill>
                <a:schemeClr val="tx1"/>
              </a:solidFill>
              <a:round/>
              <a:headEnd/>
              <a:tailEnd/>
            </a:ln>
            <a:effectLst/>
          </p:spPr>
        </p:cxnSp>
        <p:sp>
          <p:nvSpPr>
            <p:cNvPr id="90143" name="Rectangle 31"/>
            <p:cNvSpPr>
              <a:spLocks noChangeArrowheads="1"/>
            </p:cNvSpPr>
            <p:nvPr/>
          </p:nvSpPr>
          <p:spPr bwMode="auto">
            <a:xfrm>
              <a:off x="2064" y="2688"/>
              <a:ext cx="240" cy="240"/>
            </a:xfrm>
            <a:prstGeom prst="rect">
              <a:avLst/>
            </a:prstGeom>
            <a:solidFill>
              <a:schemeClr val="folHlink"/>
            </a:solidFill>
            <a:ln w="19050">
              <a:solidFill>
                <a:schemeClr val="tx1"/>
              </a:solidFill>
              <a:miter lim="800000"/>
              <a:headEnd/>
              <a:tailEnd/>
            </a:ln>
            <a:effectLst/>
          </p:spPr>
          <p:txBody>
            <a:bodyPr wrap="none" anchor="ctr">
              <a:prstTxWarp prst="textNoShape">
                <a:avLst/>
              </a:prstTxWarp>
            </a:bodyPr>
            <a:lstStyle/>
            <a:p>
              <a:endParaRPr lang="en-US"/>
            </a:p>
          </p:txBody>
        </p:sp>
        <p:cxnSp>
          <p:nvCxnSpPr>
            <p:cNvPr id="90144" name="AutoShape 32"/>
            <p:cNvCxnSpPr>
              <a:cxnSpLocks noChangeShapeType="1"/>
              <a:stCxn id="90143" idx="0"/>
              <a:endCxn id="90136" idx="3"/>
            </p:cNvCxnSpPr>
            <p:nvPr/>
          </p:nvCxnSpPr>
          <p:spPr bwMode="auto">
            <a:xfrm flipV="1">
              <a:off x="2184" y="2467"/>
              <a:ext cx="203" cy="215"/>
            </a:xfrm>
            <a:prstGeom prst="straightConnector1">
              <a:avLst/>
            </a:prstGeom>
            <a:noFill/>
            <a:ln w="19050">
              <a:solidFill>
                <a:schemeClr val="tx1"/>
              </a:solidFill>
              <a:round/>
              <a:headEnd/>
              <a:tailEnd/>
            </a:ln>
            <a:effectLst/>
          </p:spPr>
        </p:cxnSp>
        <p:sp>
          <p:nvSpPr>
            <p:cNvPr id="90145" name="Oval 33"/>
            <p:cNvSpPr>
              <a:spLocks noChangeArrowheads="1"/>
            </p:cNvSpPr>
            <p:nvPr/>
          </p:nvSpPr>
          <p:spPr bwMode="auto">
            <a:xfrm>
              <a:off x="3016" y="3072"/>
              <a:ext cx="240" cy="240"/>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a:latin typeface="Symbol" pitchFamily="-110" charset="2"/>
                <a:sym typeface="Symbol" pitchFamily="-110" charset="2"/>
              </a:endParaRPr>
            </a:p>
          </p:txBody>
        </p:sp>
        <p:sp>
          <p:nvSpPr>
            <p:cNvPr id="90146" name="Rectangle 34"/>
            <p:cNvSpPr>
              <a:spLocks noChangeArrowheads="1"/>
            </p:cNvSpPr>
            <p:nvPr/>
          </p:nvSpPr>
          <p:spPr bwMode="auto">
            <a:xfrm>
              <a:off x="2784" y="3456"/>
              <a:ext cx="240" cy="240"/>
            </a:xfrm>
            <a:prstGeom prst="rect">
              <a:avLst/>
            </a:prstGeom>
            <a:solidFill>
              <a:schemeClr val="folHlink"/>
            </a:solidFill>
            <a:ln w="19050">
              <a:solidFill>
                <a:schemeClr val="tx1"/>
              </a:solidFill>
              <a:miter lim="800000"/>
              <a:headEnd/>
              <a:tailEnd/>
            </a:ln>
            <a:effectLst/>
          </p:spPr>
          <p:txBody>
            <a:bodyPr wrap="none" anchor="ctr">
              <a:prstTxWarp prst="textNoShape">
                <a:avLst/>
              </a:prstTxWarp>
            </a:bodyPr>
            <a:lstStyle/>
            <a:p>
              <a:endParaRPr lang="en-US"/>
            </a:p>
          </p:txBody>
        </p:sp>
        <p:sp>
          <p:nvSpPr>
            <p:cNvPr id="90147" name="Rectangle 35"/>
            <p:cNvSpPr>
              <a:spLocks noChangeArrowheads="1"/>
            </p:cNvSpPr>
            <p:nvPr/>
          </p:nvSpPr>
          <p:spPr bwMode="auto">
            <a:xfrm>
              <a:off x="3280" y="3456"/>
              <a:ext cx="240" cy="240"/>
            </a:xfrm>
            <a:prstGeom prst="rect">
              <a:avLst/>
            </a:prstGeom>
            <a:solidFill>
              <a:schemeClr val="folHlink"/>
            </a:solidFill>
            <a:ln w="19050">
              <a:solidFill>
                <a:schemeClr val="tx1"/>
              </a:solidFill>
              <a:miter lim="800000"/>
              <a:headEnd/>
              <a:tailEnd/>
            </a:ln>
            <a:effectLst/>
          </p:spPr>
          <p:txBody>
            <a:bodyPr wrap="none" anchor="ctr">
              <a:prstTxWarp prst="textNoShape">
                <a:avLst/>
              </a:prstTxWarp>
            </a:bodyPr>
            <a:lstStyle/>
            <a:p>
              <a:endParaRPr lang="en-US"/>
            </a:p>
          </p:txBody>
        </p:sp>
        <p:cxnSp>
          <p:nvCxnSpPr>
            <p:cNvPr id="90148" name="AutoShape 36"/>
            <p:cNvCxnSpPr>
              <a:cxnSpLocks noChangeShapeType="1"/>
              <a:stCxn id="90147" idx="0"/>
              <a:endCxn id="90145" idx="5"/>
            </p:cNvCxnSpPr>
            <p:nvPr/>
          </p:nvCxnSpPr>
          <p:spPr bwMode="auto">
            <a:xfrm flipH="1" flipV="1">
              <a:off x="3221" y="3283"/>
              <a:ext cx="179" cy="167"/>
            </a:xfrm>
            <a:prstGeom prst="straightConnector1">
              <a:avLst/>
            </a:prstGeom>
            <a:noFill/>
            <a:ln w="19050">
              <a:solidFill>
                <a:schemeClr val="tx1"/>
              </a:solidFill>
              <a:round/>
              <a:headEnd/>
              <a:tailEnd/>
            </a:ln>
            <a:effectLst/>
          </p:spPr>
        </p:cxnSp>
        <p:cxnSp>
          <p:nvCxnSpPr>
            <p:cNvPr id="90149" name="AutoShape 37"/>
            <p:cNvCxnSpPr>
              <a:cxnSpLocks noChangeShapeType="1"/>
              <a:stCxn id="90146" idx="0"/>
              <a:endCxn id="90145" idx="3"/>
            </p:cNvCxnSpPr>
            <p:nvPr/>
          </p:nvCxnSpPr>
          <p:spPr bwMode="auto">
            <a:xfrm flipV="1">
              <a:off x="2904" y="3283"/>
              <a:ext cx="147" cy="167"/>
            </a:xfrm>
            <a:prstGeom prst="straightConnector1">
              <a:avLst/>
            </a:prstGeom>
            <a:noFill/>
            <a:ln w="19050">
              <a:solidFill>
                <a:schemeClr val="tx1"/>
              </a:solidFill>
              <a:round/>
              <a:headEnd/>
              <a:tailEnd/>
            </a:ln>
            <a:effectLst/>
          </p:spPr>
        </p:cxnSp>
      </p:gr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dirty="0" err="1"/>
              <a:t>BinaryTree</a:t>
            </a:r>
            <a:r>
              <a:rPr lang="en-US" dirty="0"/>
              <a:t> ADT</a:t>
            </a:r>
            <a:r>
              <a:rPr lang="en-US" dirty="0" smtClean="0"/>
              <a:t> </a:t>
            </a:r>
            <a:endParaRPr lang="en-US" dirty="0">
              <a:ea typeface="Tahoma" pitchFamily="-110" charset="0"/>
              <a:cs typeface="Tahoma" pitchFamily="-110" charset="0"/>
            </a:endParaRPr>
          </a:p>
        </p:txBody>
      </p:sp>
      <p:sp>
        <p:nvSpPr>
          <p:cNvPr id="89091" name="Rectangle 3" descr="Rectangle: Click to edit Master text styles&#10;Second level&#10;Third level&#10;Fourth level&#10;Fifth level"/>
          <p:cNvSpPr>
            <a:spLocks noGrp="1" noChangeArrowheads="1"/>
          </p:cNvSpPr>
          <p:nvPr>
            <p:ph type="body" sz="half" idx="1"/>
          </p:nvPr>
        </p:nvSpPr>
        <p:spPr>
          <a:xfrm>
            <a:off x="838200" y="1006929"/>
            <a:ext cx="7848600" cy="5225142"/>
          </a:xfrm>
        </p:spPr>
        <p:txBody>
          <a:bodyPr/>
          <a:lstStyle/>
          <a:p>
            <a:r>
              <a:rPr lang="en-US" dirty="0"/>
              <a:t>The </a:t>
            </a:r>
            <a:r>
              <a:rPr lang="en-US" dirty="0" err="1"/>
              <a:t>BinaryTree</a:t>
            </a:r>
            <a:r>
              <a:rPr lang="en-US" dirty="0"/>
              <a:t> ADT extends the Tree ADT, i.e., it inherits all the methods of the Tree ADT</a:t>
            </a:r>
          </a:p>
          <a:p>
            <a:r>
              <a:rPr lang="en-US" dirty="0"/>
              <a:t>Additional methods:</a:t>
            </a:r>
          </a:p>
          <a:p>
            <a:pPr lvl="1"/>
            <a:r>
              <a:rPr lang="en-US" dirty="0"/>
              <a:t>position </a:t>
            </a:r>
            <a:r>
              <a:rPr lang="en-US" b="1" dirty="0" err="1">
                <a:solidFill>
                  <a:schemeClr val="tx2"/>
                </a:solidFill>
              </a:rPr>
              <a:t>left</a:t>
            </a:r>
            <a:r>
              <a:rPr lang="en-US" dirty="0" err="1"/>
              <a:t>(p</a:t>
            </a:r>
            <a:r>
              <a:rPr lang="en-US" dirty="0"/>
              <a:t>)</a:t>
            </a:r>
          </a:p>
          <a:p>
            <a:pPr lvl="1"/>
            <a:r>
              <a:rPr lang="en-US" dirty="0"/>
              <a:t>position </a:t>
            </a:r>
            <a:r>
              <a:rPr lang="en-US" b="1" dirty="0" err="1">
                <a:solidFill>
                  <a:schemeClr val="tx2"/>
                </a:solidFill>
              </a:rPr>
              <a:t>right</a:t>
            </a:r>
            <a:r>
              <a:rPr lang="en-US" dirty="0" err="1"/>
              <a:t>(p</a:t>
            </a:r>
            <a:r>
              <a:rPr lang="en-US" dirty="0"/>
              <a:t>)</a:t>
            </a:r>
          </a:p>
          <a:p>
            <a:pPr lvl="1"/>
            <a:r>
              <a:rPr lang="en-US" dirty="0" err="1"/>
              <a:t>boolean</a:t>
            </a:r>
            <a:r>
              <a:rPr lang="en-US" dirty="0"/>
              <a:t> </a:t>
            </a:r>
            <a:r>
              <a:rPr lang="en-US" b="1" dirty="0" err="1">
                <a:solidFill>
                  <a:schemeClr val="tx2"/>
                </a:solidFill>
              </a:rPr>
              <a:t>hasLeft</a:t>
            </a:r>
            <a:r>
              <a:rPr lang="en-US" dirty="0" err="1"/>
              <a:t>(p</a:t>
            </a:r>
            <a:r>
              <a:rPr lang="en-US" dirty="0"/>
              <a:t>)</a:t>
            </a:r>
          </a:p>
          <a:p>
            <a:pPr lvl="1"/>
            <a:r>
              <a:rPr lang="en-US" dirty="0" err="1"/>
              <a:t>boolean</a:t>
            </a:r>
            <a:r>
              <a:rPr lang="en-US" dirty="0"/>
              <a:t> </a:t>
            </a:r>
            <a:r>
              <a:rPr lang="en-US" b="1" dirty="0" err="1">
                <a:solidFill>
                  <a:schemeClr val="tx2"/>
                </a:solidFill>
              </a:rPr>
              <a:t>hasRight</a:t>
            </a:r>
            <a:r>
              <a:rPr lang="en-US" dirty="0" err="1"/>
              <a:t>(p</a:t>
            </a:r>
            <a:r>
              <a:rPr lang="en-US" dirty="0" smtClean="0"/>
              <a:t>)</a:t>
            </a:r>
          </a:p>
          <a:p>
            <a:r>
              <a:rPr lang="en-US" dirty="0" smtClean="0"/>
              <a:t>Update methods may be defined by data structures implementing the </a:t>
            </a:r>
            <a:r>
              <a:rPr lang="en-US" dirty="0" err="1" smtClean="0"/>
              <a:t>BinaryTree</a:t>
            </a:r>
            <a:r>
              <a:rPr lang="en-US" dirty="0" smtClean="0"/>
              <a:t> ADT</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Structures &amp; Object-Oriented Design</a:t>
            </a:r>
            <a:endParaRPr lang="en-US" dirty="0"/>
          </a:p>
        </p:txBody>
      </p:sp>
      <p:sp>
        <p:nvSpPr>
          <p:cNvPr id="3" name="Content Placeholder 2"/>
          <p:cNvSpPr>
            <a:spLocks noGrp="1"/>
          </p:cNvSpPr>
          <p:nvPr>
            <p:ph idx="1"/>
          </p:nvPr>
        </p:nvSpPr>
        <p:spPr>
          <a:xfrm>
            <a:off x="457200" y="1334105"/>
            <a:ext cx="8229600" cy="4525963"/>
          </a:xfrm>
        </p:spPr>
        <p:txBody>
          <a:bodyPr/>
          <a:lstStyle/>
          <a:p>
            <a:r>
              <a:rPr lang="en-US" dirty="0" smtClean="0"/>
              <a:t>Definitions</a:t>
            </a:r>
          </a:p>
          <a:p>
            <a:r>
              <a:rPr lang="en-US" dirty="0" smtClean="0"/>
              <a:t>Principles of Object-Oriented Design</a:t>
            </a:r>
          </a:p>
          <a:p>
            <a:r>
              <a:rPr lang="en-US" dirty="0" smtClean="0"/>
              <a:t>Hierarchical Design in Java</a:t>
            </a:r>
          </a:p>
          <a:p>
            <a:r>
              <a:rPr lang="en-US" dirty="0" smtClean="0"/>
              <a:t>Abstract Data Types &amp; Interfaces</a:t>
            </a:r>
          </a:p>
          <a:p>
            <a:r>
              <a:rPr lang="en-US" dirty="0" smtClean="0"/>
              <a:t>Casting</a:t>
            </a:r>
          </a:p>
          <a:p>
            <a:r>
              <a:rPr lang="en-US" dirty="0" smtClean="0"/>
              <a:t>Generics</a:t>
            </a:r>
          </a:p>
          <a:p>
            <a:r>
              <a:rPr lang="en-US" dirty="0" smtClean="0"/>
              <a:t>Pseudo-Code</a:t>
            </a:r>
          </a:p>
          <a:p>
            <a:pPr marL="0" indent="0">
              <a:buNone/>
            </a:pPr>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82465375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on the Midterm</a:t>
            </a:r>
            <a:endParaRPr lang="en-US" dirty="0"/>
          </a:p>
        </p:txBody>
      </p:sp>
      <p:sp>
        <p:nvSpPr>
          <p:cNvPr id="3" name="Content Placeholder 2"/>
          <p:cNvSpPr>
            <a:spLocks noGrp="1"/>
          </p:cNvSpPr>
          <p:nvPr>
            <p:ph idx="1"/>
          </p:nvPr>
        </p:nvSpPr>
        <p:spPr/>
        <p:txBody>
          <a:bodyPr/>
          <a:lstStyle/>
          <a:p>
            <a:r>
              <a:rPr lang="en-US" dirty="0" smtClean="0"/>
              <a:t>Data Structures &amp; Object-Oriented Design</a:t>
            </a:r>
          </a:p>
          <a:p>
            <a:r>
              <a:rPr lang="en-US" dirty="0" smtClean="0"/>
              <a:t>Run-Time Analysis</a:t>
            </a:r>
          </a:p>
          <a:p>
            <a:r>
              <a:rPr lang="en-US" dirty="0" smtClean="0"/>
              <a:t>Linear Data Structures</a:t>
            </a:r>
          </a:p>
          <a:p>
            <a:r>
              <a:rPr lang="en-US" dirty="0" smtClean="0"/>
              <a:t>The Java Collections Framework</a:t>
            </a:r>
          </a:p>
          <a:p>
            <a:r>
              <a:rPr lang="en-US" dirty="0" smtClean="0"/>
              <a:t>Recursion</a:t>
            </a:r>
          </a:p>
          <a:p>
            <a:r>
              <a:rPr lang="en-US" dirty="0" smtClean="0"/>
              <a:t>Trees</a:t>
            </a:r>
          </a:p>
          <a:p>
            <a:r>
              <a:rPr lang="en-US" b="1" dirty="0" smtClean="0">
                <a:solidFill>
                  <a:srgbClr val="800000"/>
                </a:solidFill>
              </a:rPr>
              <a:t>Priority Queues &amp; Heaps</a:t>
            </a:r>
          </a:p>
          <a:p>
            <a:r>
              <a:rPr lang="en-US" dirty="0" smtClean="0"/>
              <a:t>Maps, Hash Tables &amp; Dictionaries</a:t>
            </a:r>
          </a:p>
          <a:p>
            <a:r>
              <a:rPr lang="en-US" dirty="0" smtClean="0"/>
              <a:t>Iterative Algorithms &amp; Loop Invariants</a:t>
            </a:r>
          </a:p>
        </p:txBody>
      </p:sp>
    </p:spTree>
    <p:extLst>
      <p:ext uri="{BB962C8B-B14F-4D97-AF65-F5344CB8AC3E}">
        <p14:creationId xmlns:p14="http://schemas.microsoft.com/office/powerpoint/2010/main" val="352276447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dirty="0"/>
              <a:t>Priority Queue ADT</a:t>
            </a:r>
            <a:r>
              <a:rPr lang="en-US" dirty="0" smtClean="0"/>
              <a:t> </a:t>
            </a:r>
            <a:endParaRPr lang="en-US" dirty="0"/>
          </a:p>
        </p:txBody>
      </p:sp>
      <p:sp>
        <p:nvSpPr>
          <p:cNvPr id="101379" name="Rectangle 3" descr="Rectangle: Click to edit Master text styles&#10;Second level&#10;Third level&#10;Fourth level&#10;Fifth level"/>
          <p:cNvSpPr>
            <a:spLocks noGrp="1" noChangeArrowheads="1"/>
          </p:cNvSpPr>
          <p:nvPr>
            <p:ph idx="1"/>
          </p:nvPr>
        </p:nvSpPr>
        <p:spPr/>
        <p:txBody>
          <a:bodyPr/>
          <a:lstStyle/>
          <a:p>
            <a:pPr>
              <a:lnSpc>
                <a:spcPct val="90000"/>
              </a:lnSpc>
            </a:pPr>
            <a:r>
              <a:rPr lang="en-US" sz="2000" dirty="0"/>
              <a:t>A priority queue stores a collection of </a:t>
            </a:r>
            <a:r>
              <a:rPr lang="en-US" sz="2000" b="1" dirty="0"/>
              <a:t>entries</a:t>
            </a:r>
          </a:p>
          <a:p>
            <a:pPr>
              <a:lnSpc>
                <a:spcPct val="90000"/>
              </a:lnSpc>
            </a:pPr>
            <a:r>
              <a:rPr lang="en-US" sz="2000" dirty="0"/>
              <a:t>Each </a:t>
            </a:r>
            <a:r>
              <a:rPr lang="en-US" sz="2000" b="1" dirty="0"/>
              <a:t>entry</a:t>
            </a:r>
            <a:r>
              <a:rPr lang="en-US" sz="2000" dirty="0"/>
              <a:t> is a </a:t>
            </a:r>
            <a:r>
              <a:rPr lang="en-US" sz="2000" dirty="0" smtClean="0"/>
              <a:t>pair (</a:t>
            </a:r>
            <a:r>
              <a:rPr lang="en-US" sz="2000" dirty="0"/>
              <a:t>key, value)</a:t>
            </a:r>
          </a:p>
          <a:p>
            <a:pPr>
              <a:lnSpc>
                <a:spcPct val="90000"/>
              </a:lnSpc>
            </a:pPr>
            <a:r>
              <a:rPr lang="en-US" sz="2000" dirty="0"/>
              <a:t>Main methods of the Priority Queue ADT</a:t>
            </a:r>
          </a:p>
          <a:p>
            <a:pPr lvl="1">
              <a:lnSpc>
                <a:spcPct val="90000"/>
              </a:lnSpc>
            </a:pPr>
            <a:r>
              <a:rPr lang="en-US" sz="1800" b="1" dirty="0" err="1">
                <a:solidFill>
                  <a:schemeClr val="tx2"/>
                </a:solidFill>
              </a:rPr>
              <a:t>insert</a:t>
            </a:r>
            <a:r>
              <a:rPr lang="en-US" sz="1800" dirty="0" err="1"/>
              <a:t>(k</a:t>
            </a:r>
            <a:r>
              <a:rPr lang="en-US" sz="1800" dirty="0"/>
              <a:t>, </a:t>
            </a:r>
            <a:r>
              <a:rPr lang="en-US" sz="1800" dirty="0" err="1"/>
              <a:t>x</a:t>
            </a:r>
            <a:r>
              <a:rPr lang="en-US" sz="1800" dirty="0" smtClean="0"/>
              <a:t>) inserts </a:t>
            </a:r>
            <a:r>
              <a:rPr lang="en-US" sz="1800" dirty="0"/>
              <a:t>an entry with key </a:t>
            </a:r>
            <a:r>
              <a:rPr lang="en-US" sz="1800" dirty="0" err="1"/>
              <a:t>k</a:t>
            </a:r>
            <a:r>
              <a:rPr lang="en-US" sz="1800" dirty="0"/>
              <a:t> and value </a:t>
            </a:r>
            <a:r>
              <a:rPr lang="en-US" sz="1800" dirty="0" err="1"/>
              <a:t>x</a:t>
            </a:r>
            <a:endParaRPr lang="en-US" sz="1800" dirty="0"/>
          </a:p>
          <a:p>
            <a:pPr lvl="1">
              <a:lnSpc>
                <a:spcPct val="90000"/>
              </a:lnSpc>
            </a:pPr>
            <a:r>
              <a:rPr lang="en-US" sz="1800" b="1" dirty="0" err="1">
                <a:solidFill>
                  <a:schemeClr val="tx2"/>
                </a:solidFill>
              </a:rPr>
              <a:t>removeMin</a:t>
            </a:r>
            <a:r>
              <a:rPr lang="en-US" sz="1800" dirty="0"/>
              <a:t>(</a:t>
            </a:r>
            <a:r>
              <a:rPr lang="en-US" sz="1800" dirty="0" smtClean="0"/>
              <a:t>) removes </a:t>
            </a:r>
            <a:r>
              <a:rPr lang="en-US" sz="1800" dirty="0"/>
              <a:t>and returns the entry with smallest </a:t>
            </a:r>
            <a:r>
              <a:rPr lang="en-US" sz="1800" dirty="0" smtClean="0"/>
              <a:t>key</a:t>
            </a:r>
          </a:p>
          <a:p>
            <a:pPr>
              <a:lnSpc>
                <a:spcPct val="90000"/>
              </a:lnSpc>
            </a:pPr>
            <a:r>
              <a:rPr lang="en-US" sz="2000" dirty="0" smtClean="0"/>
              <a:t>Additional methods</a:t>
            </a:r>
          </a:p>
          <a:p>
            <a:pPr lvl="1">
              <a:lnSpc>
                <a:spcPct val="90000"/>
              </a:lnSpc>
            </a:pPr>
            <a:r>
              <a:rPr lang="en-US" sz="1800" b="1" dirty="0" smtClean="0">
                <a:solidFill>
                  <a:schemeClr val="tx2"/>
                </a:solidFill>
              </a:rPr>
              <a:t>min</a:t>
            </a:r>
            <a:r>
              <a:rPr lang="en-US" sz="1800" dirty="0" smtClean="0"/>
              <a:t>() returns, but does not remove, an entry with smallest key</a:t>
            </a:r>
          </a:p>
          <a:p>
            <a:pPr lvl="1">
              <a:lnSpc>
                <a:spcPct val="90000"/>
              </a:lnSpc>
            </a:pPr>
            <a:r>
              <a:rPr lang="en-US" sz="1800" b="1" dirty="0" smtClean="0">
                <a:solidFill>
                  <a:schemeClr val="tx2"/>
                </a:solidFill>
              </a:rPr>
              <a:t>size</a:t>
            </a:r>
            <a:r>
              <a:rPr lang="en-US" sz="1800" dirty="0" smtClean="0"/>
              <a:t>(), </a:t>
            </a:r>
            <a:r>
              <a:rPr lang="en-US" sz="1800" b="1" dirty="0" err="1" smtClean="0">
                <a:solidFill>
                  <a:schemeClr val="tx2"/>
                </a:solidFill>
              </a:rPr>
              <a:t>isEmpty</a:t>
            </a:r>
            <a:r>
              <a:rPr lang="en-US" sz="1800" dirty="0" smtClean="0"/>
              <a:t>()</a:t>
            </a:r>
          </a:p>
          <a:p>
            <a:pPr>
              <a:lnSpc>
                <a:spcPct val="90000"/>
              </a:lnSpc>
            </a:pPr>
            <a:r>
              <a:rPr lang="en-US" sz="2000" dirty="0" smtClean="0"/>
              <a:t>Applications:</a:t>
            </a:r>
          </a:p>
          <a:p>
            <a:pPr lvl="1">
              <a:lnSpc>
                <a:spcPct val="90000"/>
              </a:lnSpc>
            </a:pPr>
            <a:r>
              <a:rPr lang="en-US" sz="1800" dirty="0" smtClean="0"/>
              <a:t>Process scheduling</a:t>
            </a:r>
          </a:p>
          <a:p>
            <a:pPr lvl="1">
              <a:lnSpc>
                <a:spcPct val="90000"/>
              </a:lnSpc>
            </a:pPr>
            <a:r>
              <a:rPr lang="en-US" sz="1800" dirty="0" smtClean="0"/>
              <a:t>Standby flyers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dirty="0"/>
              <a:t>Entry </a:t>
            </a:r>
            <a:r>
              <a:rPr lang="en-US" dirty="0" smtClean="0"/>
              <a:t>ADT</a:t>
            </a:r>
            <a:endParaRPr lang="en-US" dirty="0"/>
          </a:p>
        </p:txBody>
      </p:sp>
      <p:sp>
        <p:nvSpPr>
          <p:cNvPr id="103427" name="Rectangle 3" descr="Rectangle: Click to edit Master text styles&#10;Second level&#10;Third level&#10;Fourth level&#10;Fifth level"/>
          <p:cNvSpPr>
            <a:spLocks noGrp="1" noChangeArrowheads="1"/>
          </p:cNvSpPr>
          <p:nvPr>
            <p:ph type="body" sz="half" idx="1"/>
          </p:nvPr>
        </p:nvSpPr>
        <p:spPr>
          <a:xfrm>
            <a:off x="241985" y="1090079"/>
            <a:ext cx="4168135" cy="4495800"/>
          </a:xfrm>
        </p:spPr>
        <p:txBody>
          <a:bodyPr/>
          <a:lstStyle/>
          <a:p>
            <a:pPr>
              <a:lnSpc>
                <a:spcPct val="90000"/>
              </a:lnSpc>
            </a:pPr>
            <a:r>
              <a:rPr lang="en-US" sz="2400" dirty="0"/>
              <a:t>An </a:t>
            </a:r>
            <a:r>
              <a:rPr lang="en-US" sz="2400" b="1" dirty="0"/>
              <a:t>entry</a:t>
            </a:r>
            <a:r>
              <a:rPr lang="en-US" sz="2400" dirty="0"/>
              <a:t> in a priority queue is simply a key-value pair</a:t>
            </a:r>
            <a:endParaRPr lang="en-US" sz="2400" dirty="0" smtClean="0"/>
          </a:p>
          <a:p>
            <a:pPr>
              <a:lnSpc>
                <a:spcPct val="90000"/>
              </a:lnSpc>
            </a:pPr>
            <a:r>
              <a:rPr lang="en-US" sz="2400" dirty="0" smtClean="0"/>
              <a:t>Methods</a:t>
            </a:r>
            <a:r>
              <a:rPr lang="en-US" sz="2400" dirty="0"/>
              <a:t>:</a:t>
            </a:r>
          </a:p>
          <a:p>
            <a:pPr lvl="1">
              <a:lnSpc>
                <a:spcPct val="90000"/>
              </a:lnSpc>
            </a:pPr>
            <a:r>
              <a:rPr lang="en-US" sz="2000" b="1" dirty="0">
                <a:solidFill>
                  <a:schemeClr val="tx2"/>
                </a:solidFill>
              </a:rPr>
              <a:t>key</a:t>
            </a:r>
            <a:r>
              <a:rPr lang="en-US" sz="2000" dirty="0"/>
              <a:t>(): returns the key for this entry</a:t>
            </a:r>
          </a:p>
          <a:p>
            <a:pPr lvl="1">
              <a:lnSpc>
                <a:spcPct val="90000"/>
              </a:lnSpc>
            </a:pPr>
            <a:r>
              <a:rPr lang="en-US" sz="2000" b="1" dirty="0">
                <a:solidFill>
                  <a:schemeClr val="tx2"/>
                </a:solidFill>
              </a:rPr>
              <a:t>value</a:t>
            </a:r>
            <a:r>
              <a:rPr lang="en-US" sz="2000" dirty="0"/>
              <a:t>(): returns the value</a:t>
            </a:r>
            <a:r>
              <a:rPr lang="en-US" sz="2000" dirty="0" smtClean="0"/>
              <a:t> for this </a:t>
            </a:r>
            <a:r>
              <a:rPr lang="en-US" sz="2000" dirty="0"/>
              <a:t>entry</a:t>
            </a:r>
          </a:p>
        </p:txBody>
      </p:sp>
      <p:sp>
        <p:nvSpPr>
          <p:cNvPr id="103428" name="Rectangle 4" descr="Rectangle: Click to edit Master text styles&#10;Second level&#10;Third level&#10;Fourth level&#10;Fifth level"/>
          <p:cNvSpPr>
            <a:spLocks noGrp="1" noChangeArrowheads="1"/>
          </p:cNvSpPr>
          <p:nvPr>
            <p:ph type="body" sz="half" idx="2"/>
          </p:nvPr>
        </p:nvSpPr>
        <p:spPr>
          <a:xfrm>
            <a:off x="4735807" y="1090079"/>
            <a:ext cx="4267200" cy="4114800"/>
          </a:xfrm>
        </p:spPr>
        <p:txBody>
          <a:bodyPr/>
          <a:lstStyle/>
          <a:p>
            <a:pPr>
              <a:lnSpc>
                <a:spcPct val="90000"/>
              </a:lnSpc>
            </a:pPr>
            <a:r>
              <a:rPr lang="en-US" sz="2400" dirty="0"/>
              <a:t>As a Java interface:</a:t>
            </a:r>
          </a:p>
          <a:p>
            <a:pPr lvl="1">
              <a:lnSpc>
                <a:spcPct val="90000"/>
              </a:lnSpc>
              <a:buFont typeface="Wingdings" pitchFamily="39" charset="2"/>
              <a:buNone/>
            </a:pPr>
            <a:r>
              <a:rPr lang="en-US" sz="2000" dirty="0"/>
              <a:t>/** </a:t>
            </a:r>
          </a:p>
          <a:p>
            <a:pPr lvl="1">
              <a:lnSpc>
                <a:spcPct val="90000"/>
              </a:lnSpc>
              <a:buFont typeface="Wingdings" pitchFamily="39" charset="2"/>
              <a:buNone/>
            </a:pPr>
            <a:r>
              <a:rPr lang="en-US" sz="2000" dirty="0"/>
              <a:t>  * Interface for a key-value</a:t>
            </a:r>
          </a:p>
          <a:p>
            <a:pPr lvl="1">
              <a:lnSpc>
                <a:spcPct val="90000"/>
              </a:lnSpc>
              <a:buFont typeface="Wingdings" pitchFamily="39" charset="2"/>
              <a:buNone/>
            </a:pPr>
            <a:r>
              <a:rPr lang="en-US" sz="2000" dirty="0"/>
              <a:t>  * pair entry </a:t>
            </a:r>
          </a:p>
          <a:p>
            <a:pPr lvl="1">
              <a:lnSpc>
                <a:spcPct val="90000"/>
              </a:lnSpc>
              <a:buFont typeface="Wingdings" pitchFamily="39" charset="2"/>
              <a:buNone/>
            </a:pPr>
            <a:r>
              <a:rPr lang="en-US" sz="2000" dirty="0"/>
              <a:t> **/</a:t>
            </a:r>
          </a:p>
          <a:p>
            <a:pPr lvl="1">
              <a:lnSpc>
                <a:spcPct val="90000"/>
              </a:lnSpc>
              <a:buFont typeface="Wingdings" pitchFamily="39" charset="2"/>
              <a:buNone/>
            </a:pPr>
            <a:r>
              <a:rPr lang="en-US" sz="2000" b="1" dirty="0"/>
              <a:t>public interface  </a:t>
            </a:r>
            <a:r>
              <a:rPr lang="en-US" sz="2000" dirty="0"/>
              <a:t>Entry  {</a:t>
            </a:r>
          </a:p>
          <a:p>
            <a:pPr lvl="1">
              <a:lnSpc>
                <a:spcPct val="90000"/>
              </a:lnSpc>
              <a:buFont typeface="Wingdings" pitchFamily="39" charset="2"/>
              <a:buNone/>
            </a:pPr>
            <a:r>
              <a:rPr lang="en-US" sz="2000" b="1" dirty="0"/>
              <a:t>    public  </a:t>
            </a:r>
            <a:r>
              <a:rPr lang="en-US" sz="2000" dirty="0"/>
              <a:t>Object key();</a:t>
            </a:r>
          </a:p>
          <a:p>
            <a:pPr lvl="1">
              <a:lnSpc>
                <a:spcPct val="90000"/>
              </a:lnSpc>
              <a:buFont typeface="Wingdings" pitchFamily="39" charset="2"/>
              <a:buNone/>
            </a:pPr>
            <a:r>
              <a:rPr lang="en-US" sz="2000" b="1" dirty="0"/>
              <a:t>    public  </a:t>
            </a:r>
            <a:r>
              <a:rPr lang="en-US" sz="2000" dirty="0"/>
              <a:t>Object value();</a:t>
            </a:r>
          </a:p>
          <a:p>
            <a:pPr lvl="1">
              <a:lnSpc>
                <a:spcPct val="90000"/>
              </a:lnSpc>
              <a:buFont typeface="Wingdings" pitchFamily="39" charset="2"/>
              <a:buNone/>
            </a:pPr>
            <a:r>
              <a:rPr lang="en-US" sz="2000" dirty="0"/>
              <a:t>}</a:t>
            </a:r>
          </a:p>
          <a:p>
            <a:pPr lvl="1">
              <a:lnSpc>
                <a:spcPct val="90000"/>
              </a:lnSpc>
            </a:pPr>
            <a:endParaRPr lang="en-US" sz="20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dirty="0"/>
              <a:t>Comparator </a:t>
            </a:r>
            <a:r>
              <a:rPr lang="en-US" dirty="0" smtClean="0"/>
              <a:t>ADT</a:t>
            </a:r>
            <a:endParaRPr lang="en-US" dirty="0"/>
          </a:p>
        </p:txBody>
      </p:sp>
      <p:sp>
        <p:nvSpPr>
          <p:cNvPr id="109571" name="Rectangle 3" descr="Rectangle: Click to edit Master text styles&#10;Second level&#10;Third level&#10;Fourth level&#10;Fifth level"/>
          <p:cNvSpPr>
            <a:spLocks noGrp="1" noChangeArrowheads="1"/>
          </p:cNvSpPr>
          <p:nvPr>
            <p:ph idx="1"/>
          </p:nvPr>
        </p:nvSpPr>
        <p:spPr>
          <a:xfrm>
            <a:off x="457200" y="980071"/>
            <a:ext cx="8229600" cy="4957054"/>
          </a:xfrm>
        </p:spPr>
        <p:txBody>
          <a:bodyPr/>
          <a:lstStyle/>
          <a:p>
            <a:pPr>
              <a:lnSpc>
                <a:spcPct val="90000"/>
              </a:lnSpc>
            </a:pPr>
            <a:r>
              <a:rPr lang="en-US" dirty="0"/>
              <a:t>A comparator encapsulates the action of comparing two objects according to a given total order relation</a:t>
            </a:r>
          </a:p>
          <a:p>
            <a:pPr>
              <a:lnSpc>
                <a:spcPct val="90000"/>
              </a:lnSpc>
            </a:pPr>
            <a:r>
              <a:rPr lang="en-US" dirty="0"/>
              <a:t>A generic priority queue uses an auxiliary comparator</a:t>
            </a:r>
          </a:p>
          <a:p>
            <a:pPr>
              <a:lnSpc>
                <a:spcPct val="90000"/>
              </a:lnSpc>
            </a:pPr>
            <a:r>
              <a:rPr lang="en-US" dirty="0"/>
              <a:t>The comparator is external to the keys being compared</a:t>
            </a:r>
          </a:p>
          <a:p>
            <a:pPr>
              <a:lnSpc>
                <a:spcPct val="90000"/>
              </a:lnSpc>
            </a:pPr>
            <a:r>
              <a:rPr lang="en-US" dirty="0"/>
              <a:t>When the priority queue needs to compare two keys, it uses its </a:t>
            </a:r>
            <a:r>
              <a:rPr lang="en-US" dirty="0" smtClean="0"/>
              <a:t>comparator</a:t>
            </a:r>
          </a:p>
          <a:p>
            <a:pPr>
              <a:lnSpc>
                <a:spcPct val="90000"/>
              </a:lnSpc>
            </a:pPr>
            <a:r>
              <a:rPr lang="en-US" sz="2400" dirty="0" smtClean="0"/>
              <a:t>The primary method of the Comparator ADT:</a:t>
            </a:r>
          </a:p>
          <a:p>
            <a:pPr lvl="1">
              <a:lnSpc>
                <a:spcPct val="90000"/>
              </a:lnSpc>
            </a:pPr>
            <a:r>
              <a:rPr lang="en-US" sz="2000" b="1" dirty="0" err="1" smtClean="0">
                <a:solidFill>
                  <a:schemeClr val="tx2"/>
                </a:solidFill>
              </a:rPr>
              <a:t>compare</a:t>
            </a:r>
            <a:r>
              <a:rPr lang="en-US" sz="2000" dirty="0" err="1" smtClean="0"/>
              <a:t>(</a:t>
            </a:r>
            <a:r>
              <a:rPr lang="en-US" dirty="0" err="1" smtClean="0"/>
              <a:t>a</a:t>
            </a:r>
            <a:r>
              <a:rPr lang="en-US" dirty="0" smtClean="0"/>
              <a:t>, </a:t>
            </a:r>
            <a:r>
              <a:rPr lang="en-US" dirty="0" err="1" smtClean="0"/>
              <a:t>b</a:t>
            </a:r>
            <a:r>
              <a:rPr lang="en-US" sz="2000" dirty="0" smtClean="0"/>
              <a:t>): </a:t>
            </a:r>
          </a:p>
          <a:p>
            <a:pPr lvl="2">
              <a:lnSpc>
                <a:spcPct val="90000"/>
              </a:lnSpc>
            </a:pPr>
            <a:r>
              <a:rPr lang="en-US" sz="1800" dirty="0" smtClean="0"/>
              <a:t>Returns an integer </a:t>
            </a:r>
            <a:r>
              <a:rPr lang="en-US" sz="1800" i="1" dirty="0" err="1" smtClean="0"/>
              <a:t>i</a:t>
            </a:r>
            <a:r>
              <a:rPr lang="en-US" sz="1800" i="1" dirty="0" smtClean="0"/>
              <a:t> </a:t>
            </a:r>
            <a:r>
              <a:rPr lang="en-US" sz="1800" dirty="0" smtClean="0"/>
              <a:t>such that </a:t>
            </a:r>
          </a:p>
          <a:p>
            <a:pPr lvl="3">
              <a:lnSpc>
                <a:spcPct val="90000"/>
              </a:lnSpc>
            </a:pPr>
            <a:r>
              <a:rPr lang="en-US" sz="1600" i="1" dirty="0" err="1" smtClean="0"/>
              <a:t>i</a:t>
            </a:r>
            <a:r>
              <a:rPr lang="en-US" sz="1600" i="1" dirty="0" smtClean="0"/>
              <a:t> &lt; </a:t>
            </a:r>
            <a:r>
              <a:rPr lang="en-US" sz="1600" dirty="0" smtClean="0"/>
              <a:t>0 if </a:t>
            </a:r>
            <a:r>
              <a:rPr lang="en-US" sz="1600" i="1" dirty="0" smtClean="0"/>
              <a:t>a &lt; </a:t>
            </a:r>
            <a:r>
              <a:rPr lang="en-US" sz="1600" i="1" dirty="0" err="1" smtClean="0"/>
              <a:t>b</a:t>
            </a:r>
            <a:endParaRPr lang="en-US" dirty="0" smtClean="0"/>
          </a:p>
          <a:p>
            <a:pPr lvl="3">
              <a:lnSpc>
                <a:spcPct val="90000"/>
              </a:lnSpc>
            </a:pPr>
            <a:r>
              <a:rPr lang="en-US" sz="1600" i="1" dirty="0" err="1" smtClean="0"/>
              <a:t>i</a:t>
            </a:r>
            <a:r>
              <a:rPr lang="en-US" sz="1600" i="1" dirty="0" smtClean="0"/>
              <a:t> </a:t>
            </a:r>
            <a:r>
              <a:rPr lang="en-US" sz="1600" dirty="0" smtClean="0"/>
              <a:t>= 0 if </a:t>
            </a:r>
            <a:r>
              <a:rPr lang="en-US" sz="1600" i="1" dirty="0" smtClean="0"/>
              <a:t>a </a:t>
            </a:r>
            <a:r>
              <a:rPr lang="en-US" sz="1600" dirty="0" smtClean="0"/>
              <a:t>= </a:t>
            </a:r>
            <a:r>
              <a:rPr lang="en-US" sz="1600" i="1" dirty="0" err="1" smtClean="0"/>
              <a:t>b</a:t>
            </a:r>
            <a:endParaRPr lang="en-US" dirty="0" smtClean="0"/>
          </a:p>
          <a:p>
            <a:pPr lvl="3">
              <a:lnSpc>
                <a:spcPct val="90000"/>
              </a:lnSpc>
            </a:pPr>
            <a:r>
              <a:rPr lang="en-US" sz="1600" i="1" dirty="0" err="1" smtClean="0"/>
              <a:t>i</a:t>
            </a:r>
            <a:r>
              <a:rPr lang="en-US" sz="1600" i="1" dirty="0" smtClean="0"/>
              <a:t> &gt; </a:t>
            </a:r>
            <a:r>
              <a:rPr lang="en-US" sz="1600" dirty="0" smtClean="0"/>
              <a:t>0 if </a:t>
            </a:r>
            <a:r>
              <a:rPr lang="en-US" sz="1600" i="1" dirty="0" smtClean="0"/>
              <a:t>a &gt; </a:t>
            </a:r>
            <a:r>
              <a:rPr lang="en-US" sz="1600" i="1" dirty="0" err="1" smtClean="0"/>
              <a:t>b</a:t>
            </a:r>
            <a:endParaRPr lang="en-US" dirty="0" smtClean="0"/>
          </a:p>
          <a:p>
            <a:pPr lvl="3">
              <a:lnSpc>
                <a:spcPct val="90000"/>
              </a:lnSpc>
            </a:pPr>
            <a:r>
              <a:rPr lang="en-US" sz="1600" dirty="0" smtClean="0"/>
              <a:t>an error occurs if </a:t>
            </a:r>
            <a:r>
              <a:rPr lang="en-US" sz="1600" i="1" dirty="0" smtClean="0"/>
              <a:t>a </a:t>
            </a:r>
            <a:r>
              <a:rPr lang="en-US" sz="1600" dirty="0" smtClean="0"/>
              <a:t>and </a:t>
            </a:r>
            <a:r>
              <a:rPr lang="en-US" sz="1600" i="1" dirty="0" err="1" smtClean="0"/>
              <a:t>b</a:t>
            </a:r>
            <a:r>
              <a:rPr lang="en-US" sz="1600" i="1" dirty="0" smtClean="0"/>
              <a:t> </a:t>
            </a:r>
            <a:r>
              <a:rPr lang="en-US" sz="1600" dirty="0" smtClean="0"/>
              <a:t>cannot be compared.</a:t>
            </a:r>
          </a:p>
          <a:p>
            <a:pPr>
              <a:lnSpc>
                <a:spcPct val="90000"/>
              </a:lnSpc>
            </a:pPr>
            <a:endParaRPr lang="en-US" sz="20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33387" y="120009"/>
            <a:ext cx="8429625" cy="640046"/>
          </a:xfrm>
        </p:spPr>
        <p:txBody>
          <a:bodyPr/>
          <a:lstStyle/>
          <a:p>
            <a:r>
              <a:rPr lang="en-US" dirty="0"/>
              <a:t>Sequence-based Priority Queue</a:t>
            </a:r>
          </a:p>
        </p:txBody>
      </p:sp>
      <p:sp>
        <p:nvSpPr>
          <p:cNvPr id="114691" name="Rectangle 3" descr="Rectangle: Click to edit Master text styles&#10;Second level&#10;Third level&#10;Fourth level&#10;Fifth level"/>
          <p:cNvSpPr>
            <a:spLocks noGrp="1" noChangeArrowheads="1"/>
          </p:cNvSpPr>
          <p:nvPr>
            <p:ph type="body" sz="half" idx="1"/>
          </p:nvPr>
        </p:nvSpPr>
        <p:spPr>
          <a:xfrm>
            <a:off x="333386" y="990073"/>
            <a:ext cx="4056733" cy="4495800"/>
          </a:xfrm>
        </p:spPr>
        <p:txBody>
          <a:bodyPr/>
          <a:lstStyle/>
          <a:p>
            <a:r>
              <a:rPr lang="en-US" sz="2400" dirty="0"/>
              <a:t>Implementation with an unsorted list</a:t>
            </a:r>
            <a:endParaRPr lang="en-US" sz="2400" dirty="0" smtClean="0"/>
          </a:p>
          <a:p>
            <a:pPr>
              <a:buNone/>
            </a:pPr>
            <a:endParaRPr lang="en-US" sz="2400" dirty="0" smtClean="0"/>
          </a:p>
          <a:p>
            <a:r>
              <a:rPr lang="en-US" sz="2400" dirty="0"/>
              <a:t>Performance:</a:t>
            </a:r>
          </a:p>
          <a:p>
            <a:pPr lvl="1"/>
            <a:r>
              <a:rPr lang="en-US" sz="2000" b="1" dirty="0">
                <a:solidFill>
                  <a:schemeClr val="tx2"/>
                </a:solidFill>
              </a:rPr>
              <a:t>insert</a:t>
            </a:r>
            <a:r>
              <a:rPr lang="en-US" sz="2000" b="1" dirty="0"/>
              <a:t> </a:t>
            </a:r>
            <a:r>
              <a:rPr lang="en-US" sz="2000" dirty="0"/>
              <a:t>takes </a:t>
            </a:r>
            <a:r>
              <a:rPr lang="en-US" sz="2000" b="1" i="1" dirty="0">
                <a:latin typeface="Times New Roman" pitchFamily="39" charset="0"/>
              </a:rPr>
              <a:t>O</a:t>
            </a:r>
            <a:r>
              <a:rPr lang="en-US" sz="2000" dirty="0">
                <a:latin typeface="Times New Roman" pitchFamily="39" charset="0"/>
              </a:rPr>
              <a:t>(1)</a:t>
            </a:r>
            <a:r>
              <a:rPr lang="en-US" sz="2000" dirty="0"/>
              <a:t> time since we can insert the item at the beginning or end of the sequence</a:t>
            </a:r>
          </a:p>
          <a:p>
            <a:pPr lvl="1"/>
            <a:r>
              <a:rPr lang="en-US" sz="2000" b="1" dirty="0" err="1">
                <a:solidFill>
                  <a:schemeClr val="tx2"/>
                </a:solidFill>
              </a:rPr>
              <a:t>removeMin</a:t>
            </a:r>
            <a:r>
              <a:rPr lang="en-US" sz="2000" b="1" dirty="0">
                <a:solidFill>
                  <a:schemeClr val="tx2"/>
                </a:solidFill>
              </a:rPr>
              <a:t> </a:t>
            </a:r>
            <a:r>
              <a:rPr lang="en-US" sz="2000" dirty="0"/>
              <a:t>and </a:t>
            </a:r>
            <a:r>
              <a:rPr lang="en-US" sz="2000" b="1" dirty="0">
                <a:solidFill>
                  <a:schemeClr val="tx2"/>
                </a:solidFill>
              </a:rPr>
              <a:t>min</a:t>
            </a:r>
            <a:r>
              <a:rPr lang="en-US" sz="2000" b="1" dirty="0"/>
              <a:t> </a:t>
            </a:r>
            <a:r>
              <a:rPr lang="en-US" sz="2000" dirty="0"/>
              <a:t>take </a:t>
            </a:r>
            <a:r>
              <a:rPr lang="en-US" sz="2000" b="1" i="1" dirty="0" err="1">
                <a:latin typeface="Times New Roman" pitchFamily="39" charset="0"/>
              </a:rPr>
              <a:t>O</a:t>
            </a:r>
            <a:r>
              <a:rPr lang="en-US" sz="2000" dirty="0" err="1">
                <a:latin typeface="Times New Roman" pitchFamily="39" charset="0"/>
              </a:rPr>
              <a:t>(</a:t>
            </a:r>
            <a:r>
              <a:rPr lang="en-US" sz="2000" b="1" i="1" dirty="0" err="1">
                <a:latin typeface="Times New Roman" pitchFamily="39" charset="0"/>
              </a:rPr>
              <a:t>n</a:t>
            </a:r>
            <a:r>
              <a:rPr lang="en-US" sz="2000" dirty="0">
                <a:latin typeface="Times New Roman" pitchFamily="39" charset="0"/>
              </a:rPr>
              <a:t>)</a:t>
            </a:r>
            <a:r>
              <a:rPr lang="en-US" sz="2000" dirty="0"/>
              <a:t> time since we have to traverse the entire sequence to find the smallest key </a:t>
            </a:r>
          </a:p>
        </p:txBody>
      </p:sp>
      <p:sp>
        <p:nvSpPr>
          <p:cNvPr id="114692" name="Rectangle 4" descr="Rectangle: Click to edit Master text styles&#10;Second level&#10;Third level&#10;Fourth level&#10;Fifth level"/>
          <p:cNvSpPr>
            <a:spLocks noGrp="1" noChangeArrowheads="1"/>
          </p:cNvSpPr>
          <p:nvPr>
            <p:ph type="body" sz="half" idx="2"/>
          </p:nvPr>
        </p:nvSpPr>
        <p:spPr>
          <a:xfrm>
            <a:off x="4800600" y="1010075"/>
            <a:ext cx="4189646" cy="4343400"/>
          </a:xfrm>
        </p:spPr>
        <p:txBody>
          <a:bodyPr/>
          <a:lstStyle/>
          <a:p>
            <a:r>
              <a:rPr lang="en-US" sz="2400" dirty="0"/>
              <a:t>Implementation with a sorted list</a:t>
            </a:r>
            <a:endParaRPr lang="en-US" sz="2400" dirty="0" smtClean="0"/>
          </a:p>
          <a:p>
            <a:pPr>
              <a:buNone/>
            </a:pPr>
            <a:endParaRPr lang="en-US" sz="2400" dirty="0" smtClean="0"/>
          </a:p>
          <a:p>
            <a:r>
              <a:rPr lang="en-US" sz="2400" dirty="0"/>
              <a:t>Performance:</a:t>
            </a:r>
          </a:p>
          <a:p>
            <a:pPr lvl="1"/>
            <a:r>
              <a:rPr lang="en-US" sz="2000" b="1" dirty="0">
                <a:solidFill>
                  <a:schemeClr val="tx2"/>
                </a:solidFill>
              </a:rPr>
              <a:t>insert</a:t>
            </a:r>
            <a:r>
              <a:rPr lang="en-US" sz="2000" b="1" dirty="0"/>
              <a:t> </a:t>
            </a:r>
            <a:r>
              <a:rPr lang="en-US" sz="2000" dirty="0"/>
              <a:t>takes </a:t>
            </a:r>
            <a:r>
              <a:rPr lang="en-US" sz="2000" b="1" i="1" dirty="0" err="1">
                <a:latin typeface="Times New Roman" pitchFamily="39" charset="0"/>
              </a:rPr>
              <a:t>O</a:t>
            </a:r>
            <a:r>
              <a:rPr lang="en-US" sz="2000" dirty="0" err="1">
                <a:latin typeface="Times New Roman" pitchFamily="39" charset="0"/>
              </a:rPr>
              <a:t>(</a:t>
            </a:r>
            <a:r>
              <a:rPr lang="en-US" sz="2000" b="1" i="1" dirty="0" err="1">
                <a:latin typeface="Times New Roman" pitchFamily="39" charset="0"/>
              </a:rPr>
              <a:t>n</a:t>
            </a:r>
            <a:r>
              <a:rPr lang="en-US" sz="2000" dirty="0">
                <a:latin typeface="Times New Roman" pitchFamily="39" charset="0"/>
              </a:rPr>
              <a:t>)</a:t>
            </a:r>
            <a:r>
              <a:rPr lang="en-US" sz="2000" dirty="0"/>
              <a:t> time since we have to find the</a:t>
            </a:r>
            <a:r>
              <a:rPr lang="en-US" sz="2000" dirty="0" smtClean="0"/>
              <a:t> right place to </a:t>
            </a:r>
            <a:r>
              <a:rPr lang="en-US" sz="2000" dirty="0"/>
              <a:t>insert the item</a:t>
            </a:r>
          </a:p>
          <a:p>
            <a:pPr lvl="1"/>
            <a:r>
              <a:rPr lang="en-US" sz="2000" b="1" dirty="0" err="1">
                <a:solidFill>
                  <a:schemeClr val="tx2"/>
                </a:solidFill>
              </a:rPr>
              <a:t>removeMin</a:t>
            </a:r>
            <a:r>
              <a:rPr lang="en-US" sz="2000" b="1" dirty="0"/>
              <a:t> </a:t>
            </a:r>
            <a:r>
              <a:rPr lang="en-US" sz="2000" dirty="0"/>
              <a:t>and </a:t>
            </a:r>
            <a:r>
              <a:rPr lang="en-US" sz="2000" b="1" dirty="0">
                <a:solidFill>
                  <a:schemeClr val="tx2"/>
                </a:solidFill>
              </a:rPr>
              <a:t>min</a:t>
            </a:r>
            <a:r>
              <a:rPr lang="en-US" sz="2000" b="1" dirty="0"/>
              <a:t> </a:t>
            </a:r>
            <a:r>
              <a:rPr lang="en-US" sz="2000" dirty="0"/>
              <a:t>take </a:t>
            </a:r>
            <a:r>
              <a:rPr lang="en-US" sz="2000" b="1" i="1" dirty="0">
                <a:latin typeface="Times New Roman" pitchFamily="39" charset="0"/>
              </a:rPr>
              <a:t>O</a:t>
            </a:r>
            <a:r>
              <a:rPr lang="en-US" sz="2000" dirty="0">
                <a:latin typeface="Times New Roman" pitchFamily="39" charset="0"/>
              </a:rPr>
              <a:t>(1)</a:t>
            </a:r>
            <a:r>
              <a:rPr lang="en-US" sz="2000" dirty="0"/>
              <a:t> time, since the smallest key is at the beginning</a:t>
            </a:r>
          </a:p>
        </p:txBody>
      </p:sp>
      <p:grpSp>
        <p:nvGrpSpPr>
          <p:cNvPr id="2" name="Group 5"/>
          <p:cNvGrpSpPr>
            <a:grpSpLocks/>
          </p:cNvGrpSpPr>
          <p:nvPr/>
        </p:nvGrpSpPr>
        <p:grpSpPr bwMode="auto">
          <a:xfrm>
            <a:off x="990600" y="2016869"/>
            <a:ext cx="2971800" cy="304800"/>
            <a:chOff x="3264" y="2064"/>
            <a:chExt cx="1872" cy="192"/>
          </a:xfrm>
        </p:grpSpPr>
        <p:sp>
          <p:nvSpPr>
            <p:cNvPr id="114694" name="Line 6"/>
            <p:cNvSpPr>
              <a:spLocks noChangeShapeType="1"/>
            </p:cNvSpPr>
            <p:nvPr/>
          </p:nvSpPr>
          <p:spPr bwMode="auto">
            <a:xfrm>
              <a:off x="3456" y="2160"/>
              <a:ext cx="1488" cy="0"/>
            </a:xfrm>
            <a:prstGeom prst="line">
              <a:avLst/>
            </a:prstGeom>
            <a:noFill/>
            <a:ln w="19050">
              <a:solidFill>
                <a:schemeClr val="tx1"/>
              </a:solidFill>
              <a:round/>
              <a:headEnd/>
              <a:tailEnd/>
            </a:ln>
            <a:effectLst/>
          </p:spPr>
          <p:txBody>
            <a:bodyPr wrap="none" anchor="ctr">
              <a:prstTxWarp prst="textNoShape">
                <a:avLst/>
              </a:prstTxWarp>
            </a:bodyPr>
            <a:lstStyle/>
            <a:p>
              <a:pPr algn="ctr"/>
              <a:endParaRPr lang="en-US">
                <a:solidFill>
                  <a:srgbClr val="FBEFD2"/>
                </a:solidFill>
              </a:endParaRPr>
            </a:p>
          </p:txBody>
        </p:sp>
        <p:sp>
          <p:nvSpPr>
            <p:cNvPr id="114695" name="Oval 7"/>
            <p:cNvSpPr>
              <a:spLocks noChangeArrowheads="1"/>
            </p:cNvSpPr>
            <p:nvPr/>
          </p:nvSpPr>
          <p:spPr bwMode="auto">
            <a:xfrm>
              <a:off x="3264" y="2064"/>
              <a:ext cx="192" cy="192"/>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2000">
                  <a:solidFill>
                    <a:srgbClr val="FBEFD2"/>
                  </a:solidFill>
                </a:rPr>
                <a:t>4</a:t>
              </a:r>
            </a:p>
          </p:txBody>
        </p:sp>
        <p:sp>
          <p:nvSpPr>
            <p:cNvPr id="114696" name="Oval 8"/>
            <p:cNvSpPr>
              <a:spLocks noChangeArrowheads="1"/>
            </p:cNvSpPr>
            <p:nvPr/>
          </p:nvSpPr>
          <p:spPr bwMode="auto">
            <a:xfrm>
              <a:off x="3684" y="2064"/>
              <a:ext cx="192" cy="192"/>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2000">
                  <a:solidFill>
                    <a:srgbClr val="FBEFD2"/>
                  </a:solidFill>
                </a:rPr>
                <a:t>5</a:t>
              </a:r>
            </a:p>
          </p:txBody>
        </p:sp>
        <p:sp>
          <p:nvSpPr>
            <p:cNvPr id="114697" name="Oval 9"/>
            <p:cNvSpPr>
              <a:spLocks noChangeArrowheads="1"/>
            </p:cNvSpPr>
            <p:nvPr/>
          </p:nvSpPr>
          <p:spPr bwMode="auto">
            <a:xfrm>
              <a:off x="4104" y="2064"/>
              <a:ext cx="192" cy="192"/>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2000">
                  <a:solidFill>
                    <a:srgbClr val="FBEFD2"/>
                  </a:solidFill>
                </a:rPr>
                <a:t>2</a:t>
              </a:r>
            </a:p>
          </p:txBody>
        </p:sp>
        <p:sp>
          <p:nvSpPr>
            <p:cNvPr id="114698" name="Oval 10"/>
            <p:cNvSpPr>
              <a:spLocks noChangeArrowheads="1"/>
            </p:cNvSpPr>
            <p:nvPr/>
          </p:nvSpPr>
          <p:spPr bwMode="auto">
            <a:xfrm>
              <a:off x="4524" y="2064"/>
              <a:ext cx="192" cy="192"/>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2000">
                  <a:solidFill>
                    <a:srgbClr val="FBEFD2"/>
                  </a:solidFill>
                </a:rPr>
                <a:t>3</a:t>
              </a:r>
            </a:p>
          </p:txBody>
        </p:sp>
        <p:sp>
          <p:nvSpPr>
            <p:cNvPr id="114699" name="Oval 11"/>
            <p:cNvSpPr>
              <a:spLocks noChangeArrowheads="1"/>
            </p:cNvSpPr>
            <p:nvPr/>
          </p:nvSpPr>
          <p:spPr bwMode="auto">
            <a:xfrm>
              <a:off x="4944" y="2064"/>
              <a:ext cx="192" cy="192"/>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2000">
                  <a:solidFill>
                    <a:srgbClr val="FBEFD2"/>
                  </a:solidFill>
                </a:rPr>
                <a:t>1</a:t>
              </a:r>
            </a:p>
          </p:txBody>
        </p:sp>
      </p:grpSp>
      <p:grpSp>
        <p:nvGrpSpPr>
          <p:cNvPr id="3" name="Group 12"/>
          <p:cNvGrpSpPr>
            <a:grpSpLocks/>
          </p:cNvGrpSpPr>
          <p:nvPr/>
        </p:nvGrpSpPr>
        <p:grpSpPr bwMode="auto">
          <a:xfrm>
            <a:off x="5181600" y="2016869"/>
            <a:ext cx="2971800" cy="304800"/>
            <a:chOff x="3264" y="3744"/>
            <a:chExt cx="1872" cy="192"/>
          </a:xfrm>
        </p:grpSpPr>
        <p:sp>
          <p:nvSpPr>
            <p:cNvPr id="114701" name="Line 13"/>
            <p:cNvSpPr>
              <a:spLocks noChangeShapeType="1"/>
            </p:cNvSpPr>
            <p:nvPr/>
          </p:nvSpPr>
          <p:spPr bwMode="auto">
            <a:xfrm>
              <a:off x="3456" y="3840"/>
              <a:ext cx="1488" cy="0"/>
            </a:xfrm>
            <a:prstGeom prst="line">
              <a:avLst/>
            </a:prstGeom>
            <a:noFill/>
            <a:ln w="19050">
              <a:solidFill>
                <a:schemeClr val="tx1"/>
              </a:solidFill>
              <a:round/>
              <a:headEnd/>
              <a:tailEnd/>
            </a:ln>
            <a:effectLst/>
          </p:spPr>
          <p:txBody>
            <a:bodyPr wrap="none" anchor="ctr">
              <a:prstTxWarp prst="textNoShape">
                <a:avLst/>
              </a:prstTxWarp>
            </a:bodyPr>
            <a:lstStyle/>
            <a:p>
              <a:pPr algn="ctr"/>
              <a:endParaRPr lang="en-US">
                <a:solidFill>
                  <a:srgbClr val="FBEFD2"/>
                </a:solidFill>
              </a:endParaRPr>
            </a:p>
          </p:txBody>
        </p:sp>
        <p:sp>
          <p:nvSpPr>
            <p:cNvPr id="114702" name="Oval 14"/>
            <p:cNvSpPr>
              <a:spLocks noChangeArrowheads="1"/>
            </p:cNvSpPr>
            <p:nvPr/>
          </p:nvSpPr>
          <p:spPr bwMode="auto">
            <a:xfrm>
              <a:off x="3264" y="3744"/>
              <a:ext cx="192" cy="192"/>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2000">
                  <a:solidFill>
                    <a:srgbClr val="FBEFD2"/>
                  </a:solidFill>
                </a:rPr>
                <a:t>1</a:t>
              </a:r>
            </a:p>
          </p:txBody>
        </p:sp>
        <p:sp>
          <p:nvSpPr>
            <p:cNvPr id="114703" name="Oval 15"/>
            <p:cNvSpPr>
              <a:spLocks noChangeArrowheads="1"/>
            </p:cNvSpPr>
            <p:nvPr/>
          </p:nvSpPr>
          <p:spPr bwMode="auto">
            <a:xfrm>
              <a:off x="3684" y="3744"/>
              <a:ext cx="192" cy="192"/>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2000">
                  <a:solidFill>
                    <a:srgbClr val="FBEFD2"/>
                  </a:solidFill>
                </a:rPr>
                <a:t>2</a:t>
              </a:r>
            </a:p>
          </p:txBody>
        </p:sp>
        <p:sp>
          <p:nvSpPr>
            <p:cNvPr id="114704" name="Oval 16"/>
            <p:cNvSpPr>
              <a:spLocks noChangeArrowheads="1"/>
            </p:cNvSpPr>
            <p:nvPr/>
          </p:nvSpPr>
          <p:spPr bwMode="auto">
            <a:xfrm>
              <a:off x="4104" y="3744"/>
              <a:ext cx="192" cy="192"/>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2000">
                  <a:solidFill>
                    <a:srgbClr val="FBEFD2"/>
                  </a:solidFill>
                </a:rPr>
                <a:t>3</a:t>
              </a:r>
            </a:p>
          </p:txBody>
        </p:sp>
        <p:sp>
          <p:nvSpPr>
            <p:cNvPr id="114705" name="Oval 17"/>
            <p:cNvSpPr>
              <a:spLocks noChangeArrowheads="1"/>
            </p:cNvSpPr>
            <p:nvPr/>
          </p:nvSpPr>
          <p:spPr bwMode="auto">
            <a:xfrm>
              <a:off x="4524" y="3744"/>
              <a:ext cx="192" cy="192"/>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2000">
                  <a:solidFill>
                    <a:srgbClr val="FBEFD2"/>
                  </a:solidFill>
                </a:rPr>
                <a:t>4</a:t>
              </a:r>
            </a:p>
          </p:txBody>
        </p:sp>
        <p:sp>
          <p:nvSpPr>
            <p:cNvPr id="114706" name="Oval 18"/>
            <p:cNvSpPr>
              <a:spLocks noChangeArrowheads="1"/>
            </p:cNvSpPr>
            <p:nvPr/>
          </p:nvSpPr>
          <p:spPr bwMode="auto">
            <a:xfrm>
              <a:off x="4944" y="3744"/>
              <a:ext cx="192" cy="192"/>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2000">
                  <a:solidFill>
                    <a:srgbClr val="FBEFD2"/>
                  </a:solidFill>
                </a:rPr>
                <a:t>5</a:t>
              </a:r>
            </a:p>
          </p:txBody>
        </p:sp>
      </p:grpSp>
      <p:sp>
        <p:nvSpPr>
          <p:cNvPr id="19" name="TextBox 18"/>
          <p:cNvSpPr txBox="1"/>
          <p:nvPr/>
        </p:nvSpPr>
        <p:spPr>
          <a:xfrm>
            <a:off x="4986178" y="5485873"/>
            <a:ext cx="3362744" cy="400110"/>
          </a:xfrm>
          <a:prstGeom prst="rect">
            <a:avLst/>
          </a:prstGeom>
          <a:noFill/>
        </p:spPr>
        <p:txBody>
          <a:bodyPr wrap="none" rtlCol="0">
            <a:spAutoFit/>
          </a:bodyPr>
          <a:lstStyle/>
          <a:p>
            <a:r>
              <a:rPr lang="en-US" sz="2000" b="1" dirty="0" smtClean="0">
                <a:solidFill>
                  <a:srgbClr val="3A7700"/>
                </a:solidFill>
              </a:rPr>
              <a:t>Is this tradeoff inevitable?</a:t>
            </a:r>
            <a:endParaRPr lang="en-US" sz="2000" b="1" dirty="0">
              <a:solidFill>
                <a:srgbClr val="3A770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Heaps</a:t>
            </a:r>
            <a:endParaRPr lang="en-US" dirty="0"/>
          </a:p>
        </p:txBody>
      </p:sp>
      <p:sp>
        <p:nvSpPr>
          <p:cNvPr id="10" name="Content Placeholder 9"/>
          <p:cNvSpPr>
            <a:spLocks noGrp="1"/>
          </p:cNvSpPr>
          <p:nvPr>
            <p:ph idx="1"/>
          </p:nvPr>
        </p:nvSpPr>
        <p:spPr/>
        <p:txBody>
          <a:bodyPr/>
          <a:lstStyle/>
          <a:p>
            <a:r>
              <a:rPr lang="en-US" dirty="0" smtClean="0"/>
              <a:t>Goal:</a:t>
            </a:r>
          </a:p>
          <a:p>
            <a:pPr lvl="1"/>
            <a:r>
              <a:rPr lang="en-US" dirty="0" err="1" smtClean="0"/>
              <a:t>O(log</a:t>
            </a:r>
            <a:r>
              <a:rPr lang="en-US" dirty="0" smtClean="0"/>
              <a:t> </a:t>
            </a:r>
            <a:r>
              <a:rPr lang="en-US" dirty="0" err="1" smtClean="0"/>
              <a:t>n</a:t>
            </a:r>
            <a:r>
              <a:rPr lang="en-US" dirty="0" smtClean="0"/>
              <a:t>) insertion</a:t>
            </a:r>
          </a:p>
          <a:p>
            <a:pPr lvl="1"/>
            <a:r>
              <a:rPr lang="en-US" dirty="0" err="1" smtClean="0"/>
              <a:t>O(log</a:t>
            </a:r>
            <a:r>
              <a:rPr lang="en-US" dirty="0" smtClean="0"/>
              <a:t> </a:t>
            </a:r>
            <a:r>
              <a:rPr lang="en-US" dirty="0" err="1" smtClean="0"/>
              <a:t>n</a:t>
            </a:r>
            <a:r>
              <a:rPr lang="en-US" dirty="0" smtClean="0"/>
              <a:t>) removal</a:t>
            </a:r>
          </a:p>
          <a:p>
            <a:r>
              <a:rPr lang="en-US" dirty="0" smtClean="0"/>
              <a:t>Remember that </a:t>
            </a:r>
            <a:r>
              <a:rPr lang="en-US" dirty="0" err="1" smtClean="0"/>
              <a:t>O(log</a:t>
            </a:r>
            <a:r>
              <a:rPr lang="en-US" dirty="0" smtClean="0"/>
              <a:t> </a:t>
            </a:r>
            <a:r>
              <a:rPr lang="en-US" dirty="0" err="1" smtClean="0"/>
              <a:t>n</a:t>
            </a:r>
            <a:r>
              <a:rPr lang="en-US" dirty="0" smtClean="0"/>
              <a:t>) is almost as good as O(1)!</a:t>
            </a:r>
          </a:p>
          <a:p>
            <a:pPr lvl="1"/>
            <a:r>
              <a:rPr lang="en-US" dirty="0" smtClean="0"/>
              <a:t>e.g., </a:t>
            </a:r>
            <a:r>
              <a:rPr lang="en-US" dirty="0" err="1" smtClean="0"/>
              <a:t>n</a:t>
            </a:r>
            <a:r>
              <a:rPr lang="en-US" dirty="0" smtClean="0"/>
              <a:t> = 1,000,000,000 </a:t>
            </a:r>
            <a:r>
              <a:rPr lang="en-US" dirty="0" err="1" smtClean="0">
                <a:sym typeface="Wingdings"/>
              </a:rPr>
              <a:t></a:t>
            </a:r>
            <a:r>
              <a:rPr lang="en-US" dirty="0" smtClean="0">
                <a:sym typeface="Wingdings"/>
              </a:rPr>
              <a:t> log </a:t>
            </a:r>
            <a:r>
              <a:rPr lang="en-US" dirty="0" err="1" smtClean="0">
                <a:sym typeface="Wingdings"/>
              </a:rPr>
              <a:t>n</a:t>
            </a:r>
            <a:r>
              <a:rPr lang="en-US" dirty="0" smtClean="0">
                <a:sym typeface="Wingdings"/>
              </a:rPr>
              <a:t> </a:t>
            </a:r>
            <a:r>
              <a:rPr lang="en-US" dirty="0" smtClean="0">
                <a:latin typeface="ＭＳ ゴシック"/>
                <a:ea typeface="ＭＳ ゴシック"/>
                <a:cs typeface="ＭＳ ゴシック"/>
                <a:sym typeface="Wingdings"/>
              </a:rPr>
              <a:t>≅</a:t>
            </a:r>
            <a:r>
              <a:rPr lang="en-US" dirty="0" smtClean="0">
                <a:cs typeface="ＭＳ ゴシック"/>
                <a:sym typeface="Wingdings"/>
              </a:rPr>
              <a:t> 30</a:t>
            </a:r>
          </a:p>
          <a:p>
            <a:r>
              <a:rPr lang="en-US" dirty="0" smtClean="0">
                <a:cs typeface="ＭＳ ゴシック"/>
                <a:sym typeface="Wingdings"/>
              </a:rPr>
              <a:t>There are min heaps and max heaps.  We will assume min heaps.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57200" y="174106"/>
            <a:ext cx="7772400" cy="535261"/>
          </a:xfrm>
        </p:spPr>
        <p:txBody>
          <a:bodyPr/>
          <a:lstStyle/>
          <a:p>
            <a:r>
              <a:rPr lang="en-US" dirty="0" smtClean="0"/>
              <a:t>Min Heaps </a:t>
            </a:r>
            <a:endParaRPr lang="en-US" dirty="0"/>
          </a:p>
        </p:txBody>
      </p:sp>
      <p:sp>
        <p:nvSpPr>
          <p:cNvPr id="101379" name="Rectangle 3" descr="Rectangle: Click to edit Master text styles&#10;Second level&#10;Third level&#10;Fourth level&#10;Fifth level"/>
          <p:cNvSpPr>
            <a:spLocks noGrp="1" noChangeArrowheads="1"/>
          </p:cNvSpPr>
          <p:nvPr>
            <p:ph type="body" sz="half" idx="1"/>
          </p:nvPr>
        </p:nvSpPr>
        <p:spPr>
          <a:xfrm>
            <a:off x="276549" y="785812"/>
            <a:ext cx="8553126" cy="4572000"/>
          </a:xfrm>
        </p:spPr>
        <p:txBody>
          <a:bodyPr/>
          <a:lstStyle/>
          <a:p>
            <a:r>
              <a:rPr lang="en-US" sz="2400" dirty="0"/>
              <a:t>A</a:t>
            </a:r>
            <a:r>
              <a:rPr lang="en-US" sz="2400" dirty="0" smtClean="0"/>
              <a:t> min heap </a:t>
            </a:r>
            <a:r>
              <a:rPr lang="en-US" sz="2400" dirty="0"/>
              <a:t>is a binary tree storing keys at its nodes and satisfying the following properties:</a:t>
            </a:r>
          </a:p>
          <a:p>
            <a:pPr lvl="1"/>
            <a:r>
              <a:rPr lang="en-US" sz="2000" dirty="0">
                <a:solidFill>
                  <a:schemeClr val="tx2"/>
                </a:solidFill>
              </a:rPr>
              <a:t>Heap</a:t>
            </a:r>
            <a:r>
              <a:rPr lang="en-US" sz="2000" dirty="0" smtClean="0">
                <a:solidFill>
                  <a:schemeClr val="tx2"/>
                </a:solidFill>
              </a:rPr>
              <a:t>-order</a:t>
            </a:r>
            <a:r>
              <a:rPr lang="en-US" sz="2000" dirty="0">
                <a:solidFill>
                  <a:schemeClr val="tx2"/>
                </a:solidFill>
              </a:rPr>
              <a:t>:</a:t>
            </a:r>
            <a:r>
              <a:rPr lang="en-US" sz="2000" dirty="0"/>
              <a:t> for every internal node </a:t>
            </a:r>
            <a:r>
              <a:rPr lang="en-US" sz="2000" dirty="0" err="1"/>
              <a:t>v</a:t>
            </a:r>
            <a:r>
              <a:rPr lang="en-US" sz="2000" dirty="0"/>
              <a:t> other than the </a:t>
            </a:r>
            <a:r>
              <a:rPr lang="en-US" sz="2000" dirty="0" smtClean="0"/>
              <a:t>root</a:t>
            </a:r>
          </a:p>
          <a:p>
            <a:pPr lvl="2"/>
            <a:r>
              <a:rPr lang="en-US" sz="1600" b="1" i="1" dirty="0" err="1" smtClean="0">
                <a:latin typeface="Times New Roman" pitchFamily="39" charset="0"/>
              </a:rPr>
              <a:t>key</a:t>
            </a:r>
            <a:r>
              <a:rPr lang="en-US" sz="1600" dirty="0" err="1">
                <a:latin typeface="Times New Roman" pitchFamily="39" charset="0"/>
              </a:rPr>
              <a:t>(</a:t>
            </a:r>
            <a:r>
              <a:rPr lang="en-US" sz="1600" b="1" i="1" dirty="0" err="1">
                <a:latin typeface="Times New Roman" pitchFamily="39" charset="0"/>
              </a:rPr>
              <a:t>v</a:t>
            </a:r>
            <a:r>
              <a:rPr lang="en-US" sz="1600" dirty="0">
                <a:latin typeface="Times New Roman" pitchFamily="39" charset="0"/>
              </a:rPr>
              <a:t>)</a:t>
            </a:r>
            <a:r>
              <a:rPr lang="en-US" sz="1600" dirty="0" smtClean="0"/>
              <a:t> ≥ </a:t>
            </a:r>
            <a:r>
              <a:rPr lang="en-US" sz="1600" b="1" i="1" dirty="0" err="1">
                <a:latin typeface="Times New Roman" pitchFamily="39" charset="0"/>
              </a:rPr>
              <a:t>key</a:t>
            </a:r>
            <a:r>
              <a:rPr lang="en-US" sz="1600" dirty="0" err="1">
                <a:latin typeface="Times New Roman" pitchFamily="39" charset="0"/>
              </a:rPr>
              <a:t>(</a:t>
            </a:r>
            <a:r>
              <a:rPr lang="en-US" sz="1600" b="1" i="1" dirty="0" err="1">
                <a:latin typeface="Times New Roman" pitchFamily="39" charset="0"/>
              </a:rPr>
              <a:t>parent</a:t>
            </a:r>
            <a:r>
              <a:rPr lang="en-US" sz="1600" dirty="0" err="1">
                <a:latin typeface="Times New Roman" pitchFamily="39" charset="0"/>
              </a:rPr>
              <a:t>(</a:t>
            </a:r>
            <a:r>
              <a:rPr lang="en-US" sz="1600" b="1" i="1" dirty="0" err="1">
                <a:latin typeface="Times New Roman" pitchFamily="39" charset="0"/>
              </a:rPr>
              <a:t>v</a:t>
            </a:r>
            <a:r>
              <a:rPr lang="en-US" sz="1600" dirty="0">
                <a:latin typeface="Times New Roman" pitchFamily="39" charset="0"/>
              </a:rPr>
              <a:t>))</a:t>
            </a:r>
            <a:endParaRPr lang="en-US" sz="1600" dirty="0" smtClean="0">
              <a:latin typeface="Times New Roman" pitchFamily="39" charset="0"/>
            </a:endParaRPr>
          </a:p>
          <a:p>
            <a:pPr lvl="1"/>
            <a:r>
              <a:rPr lang="en-US" sz="2000" dirty="0" smtClean="0">
                <a:solidFill>
                  <a:schemeClr val="tx2"/>
                </a:solidFill>
              </a:rPr>
              <a:t>(Almost) complete </a:t>
            </a:r>
            <a:r>
              <a:rPr lang="en-US" sz="2000" dirty="0">
                <a:solidFill>
                  <a:schemeClr val="tx2"/>
                </a:solidFill>
              </a:rPr>
              <a:t>b</a:t>
            </a:r>
            <a:r>
              <a:rPr lang="en-US" sz="2000" dirty="0" smtClean="0">
                <a:solidFill>
                  <a:schemeClr val="tx2"/>
                </a:solidFill>
              </a:rPr>
              <a:t>inary </a:t>
            </a:r>
            <a:r>
              <a:rPr lang="en-US" sz="2000" dirty="0">
                <a:solidFill>
                  <a:schemeClr val="tx2"/>
                </a:solidFill>
              </a:rPr>
              <a:t>t</a:t>
            </a:r>
            <a:r>
              <a:rPr lang="en-US" sz="2000" dirty="0" smtClean="0">
                <a:solidFill>
                  <a:schemeClr val="tx2"/>
                </a:solidFill>
              </a:rPr>
              <a:t>ree</a:t>
            </a:r>
            <a:r>
              <a:rPr lang="en-US" sz="2000" dirty="0">
                <a:solidFill>
                  <a:schemeClr val="tx2"/>
                </a:solidFill>
              </a:rPr>
              <a:t>:</a:t>
            </a:r>
            <a:r>
              <a:rPr lang="en-US" sz="2000" dirty="0"/>
              <a:t> let </a:t>
            </a:r>
            <a:r>
              <a:rPr lang="en-US" sz="2000" b="1" i="1" dirty="0" err="1">
                <a:latin typeface="Times New Roman" pitchFamily="39" charset="0"/>
              </a:rPr>
              <a:t>h</a:t>
            </a:r>
            <a:r>
              <a:rPr lang="en-US" sz="2000" dirty="0"/>
              <a:t> be the height of the heap</a:t>
            </a:r>
          </a:p>
          <a:p>
            <a:pPr lvl="2"/>
            <a:r>
              <a:rPr lang="en-US" sz="1800" dirty="0"/>
              <a:t>for </a:t>
            </a:r>
            <a:r>
              <a:rPr lang="en-US" sz="1800" b="1" i="1" dirty="0" err="1">
                <a:latin typeface="Times New Roman" pitchFamily="39" charset="0"/>
              </a:rPr>
              <a:t>i</a:t>
            </a:r>
            <a:r>
              <a:rPr lang="en-US" sz="1800" b="1" i="1" dirty="0">
                <a:latin typeface="Times New Roman" pitchFamily="39" charset="0"/>
              </a:rPr>
              <a:t> </a:t>
            </a:r>
            <a:r>
              <a:rPr lang="en-US" sz="1800" dirty="0">
                <a:latin typeface="Symbol" pitchFamily="39" charset="2"/>
                <a:sym typeface="Symbol" pitchFamily="39" charset="2"/>
              </a:rPr>
              <a:t>= </a:t>
            </a:r>
            <a:r>
              <a:rPr lang="en-US" sz="1800" dirty="0">
                <a:latin typeface="Times New Roman" pitchFamily="39" charset="0"/>
              </a:rPr>
              <a:t>0, … , </a:t>
            </a:r>
            <a:r>
              <a:rPr lang="en-US" sz="1800" b="1" i="1" dirty="0" err="1">
                <a:latin typeface="Times New Roman" pitchFamily="39" charset="0"/>
              </a:rPr>
              <a:t>h</a:t>
            </a:r>
            <a:r>
              <a:rPr lang="en-US" sz="1800" b="1" i="1" dirty="0">
                <a:latin typeface="Times New Roman" pitchFamily="39" charset="0"/>
              </a:rPr>
              <a:t> </a:t>
            </a:r>
            <a:r>
              <a:rPr lang="en-US" sz="1800" dirty="0">
                <a:latin typeface="Symbol" pitchFamily="39" charset="2"/>
                <a:sym typeface="Symbol" pitchFamily="39" charset="2"/>
              </a:rPr>
              <a:t>- </a:t>
            </a:r>
            <a:r>
              <a:rPr lang="en-US" sz="1800" dirty="0">
                <a:latin typeface="Times New Roman" pitchFamily="39" charset="0"/>
              </a:rPr>
              <a:t>1,</a:t>
            </a:r>
            <a:r>
              <a:rPr lang="en-US" sz="1800" dirty="0"/>
              <a:t> there are </a:t>
            </a:r>
            <a:r>
              <a:rPr lang="en-US" sz="1800" dirty="0">
                <a:latin typeface="Times New Roman" pitchFamily="39" charset="0"/>
              </a:rPr>
              <a:t>2</a:t>
            </a:r>
            <a:r>
              <a:rPr lang="en-US" sz="1800" b="1" i="1" baseline="30000" dirty="0">
                <a:latin typeface="Times New Roman" pitchFamily="39" charset="0"/>
              </a:rPr>
              <a:t>i</a:t>
            </a:r>
            <a:r>
              <a:rPr lang="en-US" sz="1800" dirty="0"/>
              <a:t> nodes of depth </a:t>
            </a:r>
            <a:r>
              <a:rPr lang="en-US" sz="1800" b="1" i="1" dirty="0" err="1">
                <a:latin typeface="Times New Roman" pitchFamily="39" charset="0"/>
              </a:rPr>
              <a:t>i</a:t>
            </a:r>
            <a:endParaRPr lang="en-US" sz="1800" dirty="0"/>
          </a:p>
          <a:p>
            <a:pPr lvl="2"/>
            <a:r>
              <a:rPr lang="en-US" sz="1800" dirty="0"/>
              <a:t>at depth </a:t>
            </a:r>
            <a:r>
              <a:rPr lang="en-US" sz="1800" b="1" i="1" dirty="0" err="1">
                <a:latin typeface="Times New Roman" pitchFamily="39" charset="0"/>
              </a:rPr>
              <a:t>h</a:t>
            </a:r>
            <a:r>
              <a:rPr lang="en-US" sz="1800" dirty="0" smtClean="0"/>
              <a:t> </a:t>
            </a:r>
            <a:r>
              <a:rPr lang="en-US" sz="1800" dirty="0" smtClean="0">
                <a:latin typeface="Symbol" pitchFamily="39" charset="2"/>
                <a:sym typeface="Symbol" pitchFamily="39" charset="2"/>
              </a:rPr>
              <a:t>–</a:t>
            </a:r>
            <a:r>
              <a:rPr lang="en-US" sz="1800" dirty="0" smtClean="0">
                <a:latin typeface="Times New Roman" pitchFamily="39" charset="0"/>
                <a:sym typeface="Symbol" pitchFamily="39" charset="2"/>
              </a:rPr>
              <a:t> 1</a:t>
            </a:r>
          </a:p>
          <a:p>
            <a:pPr lvl="3"/>
            <a:r>
              <a:rPr lang="en-US" sz="1600" dirty="0" smtClean="0"/>
              <a:t>the </a:t>
            </a:r>
            <a:r>
              <a:rPr lang="en-US" sz="1600" dirty="0"/>
              <a:t>internal nodes are to the left of the external </a:t>
            </a:r>
            <a:r>
              <a:rPr lang="en-US" sz="1600" dirty="0" smtClean="0"/>
              <a:t>nodes</a:t>
            </a:r>
          </a:p>
          <a:p>
            <a:pPr lvl="3"/>
            <a:r>
              <a:rPr lang="en-US" sz="1600" dirty="0" smtClean="0"/>
              <a:t>Only the rightmost internal node may have a single child</a:t>
            </a:r>
            <a:endParaRPr lang="en-US" sz="1600" dirty="0"/>
          </a:p>
        </p:txBody>
      </p:sp>
      <p:sp>
        <p:nvSpPr>
          <p:cNvPr id="101383" name="Oval 7"/>
          <p:cNvSpPr>
            <a:spLocks noChangeArrowheads="1"/>
          </p:cNvSpPr>
          <p:nvPr/>
        </p:nvSpPr>
        <p:spPr bwMode="auto">
          <a:xfrm>
            <a:off x="7318376" y="4092575"/>
            <a:ext cx="381000" cy="381000"/>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2000">
                <a:solidFill>
                  <a:srgbClr val="FBEFD2"/>
                </a:solidFill>
                <a:latin typeface="Times New Roman" pitchFamily="39" charset="0"/>
                <a:sym typeface="Symbol" pitchFamily="39" charset="2"/>
              </a:rPr>
              <a:t>2</a:t>
            </a:r>
          </a:p>
        </p:txBody>
      </p:sp>
      <p:sp>
        <p:nvSpPr>
          <p:cNvPr id="101384" name="Oval 8"/>
          <p:cNvSpPr>
            <a:spLocks noChangeArrowheads="1"/>
          </p:cNvSpPr>
          <p:nvPr/>
        </p:nvSpPr>
        <p:spPr bwMode="auto">
          <a:xfrm>
            <a:off x="8285163" y="4702175"/>
            <a:ext cx="381000" cy="381000"/>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2000">
                <a:solidFill>
                  <a:srgbClr val="FBEFD2"/>
                </a:solidFill>
                <a:latin typeface="Times New Roman" pitchFamily="39" charset="0"/>
                <a:sym typeface="Symbol" pitchFamily="39" charset="2"/>
              </a:rPr>
              <a:t>6</a:t>
            </a:r>
          </a:p>
        </p:txBody>
      </p:sp>
      <p:sp>
        <p:nvSpPr>
          <p:cNvPr id="101385" name="Oval 9"/>
          <p:cNvSpPr>
            <a:spLocks noChangeArrowheads="1"/>
          </p:cNvSpPr>
          <p:nvPr/>
        </p:nvSpPr>
        <p:spPr bwMode="auto">
          <a:xfrm>
            <a:off x="6181726" y="4702175"/>
            <a:ext cx="381000" cy="381000"/>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2000">
                <a:solidFill>
                  <a:srgbClr val="FBEFD2"/>
                </a:solidFill>
                <a:latin typeface="Times New Roman" pitchFamily="39" charset="0"/>
                <a:sym typeface="Symbol" pitchFamily="39" charset="2"/>
              </a:rPr>
              <a:t>5</a:t>
            </a:r>
          </a:p>
        </p:txBody>
      </p:sp>
      <p:sp>
        <p:nvSpPr>
          <p:cNvPr id="101386" name="Oval 10"/>
          <p:cNvSpPr>
            <a:spLocks noChangeArrowheads="1"/>
          </p:cNvSpPr>
          <p:nvPr/>
        </p:nvSpPr>
        <p:spPr bwMode="auto">
          <a:xfrm>
            <a:off x="6883401" y="5311775"/>
            <a:ext cx="381000" cy="381000"/>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2000">
                <a:solidFill>
                  <a:srgbClr val="FBEFD2"/>
                </a:solidFill>
                <a:latin typeface="Times New Roman" pitchFamily="39" charset="0"/>
                <a:sym typeface="Symbol" pitchFamily="39" charset="2"/>
              </a:rPr>
              <a:t>7</a:t>
            </a:r>
          </a:p>
        </p:txBody>
      </p:sp>
      <p:cxnSp>
        <p:nvCxnSpPr>
          <p:cNvPr id="101392" name="AutoShape 16"/>
          <p:cNvCxnSpPr>
            <a:cxnSpLocks noChangeShapeType="1"/>
            <a:stCxn id="101383" idx="3"/>
            <a:endCxn id="101385" idx="7"/>
          </p:cNvCxnSpPr>
          <p:nvPr/>
        </p:nvCxnSpPr>
        <p:spPr bwMode="auto">
          <a:xfrm flipH="1">
            <a:off x="6507163" y="4427537"/>
            <a:ext cx="866775" cy="320675"/>
          </a:xfrm>
          <a:prstGeom prst="straightConnector1">
            <a:avLst/>
          </a:prstGeom>
          <a:noFill/>
          <a:ln w="19050">
            <a:solidFill>
              <a:schemeClr val="tx1"/>
            </a:solidFill>
            <a:round/>
            <a:headEnd/>
            <a:tailEnd/>
          </a:ln>
          <a:effectLst/>
        </p:spPr>
      </p:cxnSp>
      <p:cxnSp>
        <p:nvCxnSpPr>
          <p:cNvPr id="101393" name="AutoShape 17"/>
          <p:cNvCxnSpPr>
            <a:cxnSpLocks noChangeShapeType="1"/>
            <a:stCxn id="101384" idx="1"/>
            <a:endCxn id="101383" idx="5"/>
          </p:cNvCxnSpPr>
          <p:nvPr/>
        </p:nvCxnSpPr>
        <p:spPr bwMode="auto">
          <a:xfrm flipH="1" flipV="1">
            <a:off x="7643813" y="4427537"/>
            <a:ext cx="696913" cy="320675"/>
          </a:xfrm>
          <a:prstGeom prst="straightConnector1">
            <a:avLst/>
          </a:prstGeom>
          <a:noFill/>
          <a:ln w="19050">
            <a:solidFill>
              <a:schemeClr val="tx1"/>
            </a:solidFill>
            <a:round/>
            <a:headEnd/>
            <a:tailEnd/>
          </a:ln>
          <a:effectLst/>
        </p:spPr>
      </p:cxnSp>
      <p:cxnSp>
        <p:nvCxnSpPr>
          <p:cNvPr id="101398" name="AutoShape 22"/>
          <p:cNvCxnSpPr>
            <a:cxnSpLocks noChangeShapeType="1"/>
            <a:stCxn id="101400" idx="7"/>
            <a:endCxn id="101385" idx="3"/>
          </p:cNvCxnSpPr>
          <p:nvPr/>
        </p:nvCxnSpPr>
        <p:spPr bwMode="auto">
          <a:xfrm flipV="1">
            <a:off x="5807076" y="5037137"/>
            <a:ext cx="430212" cy="320675"/>
          </a:xfrm>
          <a:prstGeom prst="straightConnector1">
            <a:avLst/>
          </a:prstGeom>
          <a:noFill/>
          <a:ln w="19050">
            <a:solidFill>
              <a:schemeClr val="tx1"/>
            </a:solidFill>
            <a:round/>
            <a:headEnd/>
            <a:tailEnd/>
          </a:ln>
          <a:effectLst/>
        </p:spPr>
      </p:cxnSp>
      <p:cxnSp>
        <p:nvCxnSpPr>
          <p:cNvPr id="101399" name="AutoShape 23"/>
          <p:cNvCxnSpPr>
            <a:cxnSpLocks noChangeShapeType="1"/>
            <a:stCxn id="101386" idx="1"/>
            <a:endCxn id="101385" idx="5"/>
          </p:cNvCxnSpPr>
          <p:nvPr/>
        </p:nvCxnSpPr>
        <p:spPr bwMode="auto">
          <a:xfrm flipH="1" flipV="1">
            <a:off x="6507163" y="5037137"/>
            <a:ext cx="431800" cy="320675"/>
          </a:xfrm>
          <a:prstGeom prst="straightConnector1">
            <a:avLst/>
          </a:prstGeom>
          <a:noFill/>
          <a:ln w="19050">
            <a:solidFill>
              <a:schemeClr val="tx1"/>
            </a:solidFill>
            <a:round/>
            <a:headEnd/>
            <a:tailEnd/>
          </a:ln>
          <a:effectLst/>
        </p:spPr>
      </p:cxnSp>
      <p:sp>
        <p:nvSpPr>
          <p:cNvPr id="101400" name="Oval 24"/>
          <p:cNvSpPr>
            <a:spLocks noChangeArrowheads="1"/>
          </p:cNvSpPr>
          <p:nvPr/>
        </p:nvSpPr>
        <p:spPr bwMode="auto">
          <a:xfrm>
            <a:off x="5481638" y="5311775"/>
            <a:ext cx="381000" cy="381000"/>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2000">
                <a:solidFill>
                  <a:srgbClr val="FBEFD2"/>
                </a:solidFill>
                <a:latin typeface="Times New Roman" pitchFamily="39" charset="0"/>
                <a:sym typeface="Symbol" pitchFamily="39" charset="2"/>
              </a:rPr>
              <a:t>9</a:t>
            </a:r>
          </a:p>
        </p:txBody>
      </p:sp>
      <p:sp>
        <p:nvSpPr>
          <p:cNvPr id="101406" name="Rectangle 30" descr="Rectangle: Click to edit Master text styles&#10;Second level&#10;Third level&#10;Fourth level&#10;Fifth level"/>
          <p:cNvSpPr>
            <a:spLocks noGrp="1" noChangeArrowheads="1"/>
          </p:cNvSpPr>
          <p:nvPr>
            <p:ph type="body" sz="half" idx="2"/>
          </p:nvPr>
        </p:nvSpPr>
        <p:spPr>
          <a:xfrm>
            <a:off x="5355982" y="5814844"/>
            <a:ext cx="3816838" cy="475827"/>
          </a:xfrm>
          <a:noFill/>
          <a:ln/>
        </p:spPr>
        <p:txBody>
          <a:bodyPr/>
          <a:lstStyle/>
          <a:p>
            <a:pPr lvl="1"/>
            <a:r>
              <a:rPr lang="en-US" sz="1600" b="1" dirty="0">
                <a:solidFill>
                  <a:schemeClr val="tx2"/>
                </a:solidFill>
              </a:rPr>
              <a:t>The last node of a heap</a:t>
            </a:r>
            <a:r>
              <a:rPr lang="en-US" sz="1600" b="1" dirty="0" smtClean="0">
                <a:solidFill>
                  <a:schemeClr val="tx2"/>
                </a:solidFill>
              </a:rPr>
              <a:t> is </a:t>
            </a:r>
            <a:r>
              <a:rPr lang="en-US" sz="1600" b="1" dirty="0">
                <a:solidFill>
                  <a:schemeClr val="tx2"/>
                </a:solidFill>
              </a:rPr>
              <a:t>the rightmost node of depth </a:t>
            </a:r>
            <a:r>
              <a:rPr lang="en-US" sz="1600" b="1" i="1" dirty="0" err="1">
                <a:solidFill>
                  <a:schemeClr val="tx2"/>
                </a:solidFill>
                <a:latin typeface="Times New Roman" pitchFamily="39" charset="0"/>
              </a:rPr>
              <a:t>h</a:t>
            </a:r>
            <a:endParaRPr lang="en-US" sz="1600" b="1" dirty="0">
              <a:solidFill>
                <a:schemeClr val="tx2"/>
              </a:solidFill>
              <a:latin typeface="Times New Roman" pitchFamily="39" charset="0"/>
              <a:sym typeface="Symbol" pitchFamily="39" charset="2"/>
            </a:endParaRPr>
          </a:p>
        </p:txBody>
      </p:sp>
      <p:cxnSp>
        <p:nvCxnSpPr>
          <p:cNvPr id="21" name="Straight Arrow Connector 20"/>
          <p:cNvCxnSpPr/>
          <p:nvPr/>
        </p:nvCxnSpPr>
        <p:spPr bwMode="auto">
          <a:xfrm flipV="1">
            <a:off x="6719086" y="5698431"/>
            <a:ext cx="230354" cy="177865"/>
          </a:xfrm>
          <a:prstGeom prst="straightConnector1">
            <a:avLst/>
          </a:prstGeom>
          <a:solidFill>
            <a:schemeClr val="accent1"/>
          </a:solidFill>
          <a:ln w="19050" cap="flat" cmpd="sng" algn="ctr">
            <a:solidFill>
              <a:schemeClr val="tx2"/>
            </a:solidFill>
            <a:prstDash val="solid"/>
            <a:round/>
            <a:headEnd type="none" w="med" len="med"/>
            <a:tailEnd type="arrow" w="med" len="med"/>
          </a:ln>
          <a:effectLst/>
        </p:spPr>
      </p:cxn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t>Upheap</a:t>
            </a:r>
          </a:p>
        </p:txBody>
      </p:sp>
      <p:sp>
        <p:nvSpPr>
          <p:cNvPr id="113667" name="Rectangle 3" descr="Rectangle: Click to edit Master text styles&#10;Second level&#10;Third level&#10;Fourth level&#10;Fifth level"/>
          <p:cNvSpPr>
            <a:spLocks noGrp="1" noChangeArrowheads="1"/>
          </p:cNvSpPr>
          <p:nvPr>
            <p:ph type="body" idx="1"/>
          </p:nvPr>
        </p:nvSpPr>
        <p:spPr>
          <a:xfrm>
            <a:off x="685800" y="1110081"/>
            <a:ext cx="8077200" cy="2438400"/>
          </a:xfrm>
        </p:spPr>
        <p:txBody>
          <a:bodyPr/>
          <a:lstStyle/>
          <a:p>
            <a:r>
              <a:rPr lang="en-US" sz="2000" dirty="0"/>
              <a:t>After the insertion of a new key </a:t>
            </a:r>
            <a:r>
              <a:rPr lang="en-US" sz="2000" b="1" i="1" dirty="0" err="1">
                <a:latin typeface="Times New Roman" pitchFamily="39" charset="0"/>
              </a:rPr>
              <a:t>k</a:t>
            </a:r>
            <a:r>
              <a:rPr lang="en-US" sz="2000" dirty="0"/>
              <a:t>, the heap-order property may be violated</a:t>
            </a:r>
          </a:p>
          <a:p>
            <a:r>
              <a:rPr lang="en-US" sz="2000" dirty="0"/>
              <a:t>Algorithm </a:t>
            </a:r>
            <a:r>
              <a:rPr lang="en-US" sz="2000" b="1" dirty="0" err="1">
                <a:solidFill>
                  <a:schemeClr val="tx2"/>
                </a:solidFill>
              </a:rPr>
              <a:t>upheap</a:t>
            </a:r>
            <a:r>
              <a:rPr lang="en-US" sz="2000" b="1" dirty="0">
                <a:solidFill>
                  <a:schemeClr val="tx2"/>
                </a:solidFill>
              </a:rPr>
              <a:t> </a:t>
            </a:r>
            <a:r>
              <a:rPr lang="en-US" sz="2000" dirty="0"/>
              <a:t>restores the heap-order property by swapping </a:t>
            </a:r>
            <a:r>
              <a:rPr lang="en-US" sz="2000" b="1" i="1" dirty="0" err="1">
                <a:latin typeface="Times New Roman" pitchFamily="39" charset="0"/>
              </a:rPr>
              <a:t>k</a:t>
            </a:r>
            <a:r>
              <a:rPr lang="en-US" sz="2000" dirty="0"/>
              <a:t> along an upward path from the insertion node</a:t>
            </a:r>
          </a:p>
          <a:p>
            <a:r>
              <a:rPr lang="en-US" sz="2000" b="1" dirty="0" err="1">
                <a:solidFill>
                  <a:srgbClr val="800000"/>
                </a:solidFill>
              </a:rPr>
              <a:t>Upheap</a:t>
            </a:r>
            <a:r>
              <a:rPr lang="en-US" sz="2000" b="1" dirty="0">
                <a:solidFill>
                  <a:srgbClr val="800000"/>
                </a:solidFill>
              </a:rPr>
              <a:t> </a:t>
            </a:r>
            <a:r>
              <a:rPr lang="en-US" sz="2000" dirty="0"/>
              <a:t>terminates when the key </a:t>
            </a:r>
            <a:r>
              <a:rPr lang="en-US" sz="2000" b="1" i="1" dirty="0" err="1">
                <a:latin typeface="Times New Roman" pitchFamily="39" charset="0"/>
              </a:rPr>
              <a:t>k</a:t>
            </a:r>
            <a:r>
              <a:rPr lang="en-US" sz="2000" dirty="0"/>
              <a:t> reaches the root or a node whose parent has a key smaller than or equal to </a:t>
            </a:r>
            <a:r>
              <a:rPr lang="en-US" sz="2000" b="1" i="1" dirty="0" err="1">
                <a:latin typeface="Times New Roman" pitchFamily="39" charset="0"/>
              </a:rPr>
              <a:t>k</a:t>
            </a:r>
            <a:r>
              <a:rPr lang="en-US" sz="2000" dirty="0"/>
              <a:t> </a:t>
            </a:r>
          </a:p>
          <a:p>
            <a:r>
              <a:rPr lang="en-US" sz="2000" dirty="0"/>
              <a:t>Since a heap has height </a:t>
            </a:r>
            <a:r>
              <a:rPr lang="en-US" sz="2000" b="1" i="1" dirty="0" err="1">
                <a:latin typeface="Times New Roman" pitchFamily="39" charset="0"/>
              </a:rPr>
              <a:t>O</a:t>
            </a:r>
            <a:r>
              <a:rPr lang="en-US" sz="2000" dirty="0" err="1">
                <a:latin typeface="Times New Roman" pitchFamily="39" charset="0"/>
              </a:rPr>
              <a:t>(log</a:t>
            </a:r>
            <a:r>
              <a:rPr lang="en-US" sz="2000" dirty="0">
                <a:latin typeface="Times New Roman" pitchFamily="39" charset="0"/>
              </a:rPr>
              <a:t> </a:t>
            </a:r>
            <a:r>
              <a:rPr lang="en-US" sz="2000" b="1" i="1" dirty="0" err="1">
                <a:latin typeface="Times New Roman" pitchFamily="39" charset="0"/>
              </a:rPr>
              <a:t>n</a:t>
            </a:r>
            <a:r>
              <a:rPr lang="en-US" sz="2000" dirty="0">
                <a:latin typeface="Times New Roman" pitchFamily="39" charset="0"/>
              </a:rPr>
              <a:t>)</a:t>
            </a:r>
            <a:r>
              <a:rPr lang="en-US" sz="2000" dirty="0"/>
              <a:t>, </a:t>
            </a:r>
            <a:r>
              <a:rPr lang="en-US" sz="2000" b="1" dirty="0" err="1">
                <a:solidFill>
                  <a:srgbClr val="800000"/>
                </a:solidFill>
              </a:rPr>
              <a:t>upheap</a:t>
            </a:r>
            <a:r>
              <a:rPr lang="en-US" sz="2000" b="1" dirty="0">
                <a:solidFill>
                  <a:srgbClr val="800000"/>
                </a:solidFill>
              </a:rPr>
              <a:t> </a:t>
            </a:r>
            <a:r>
              <a:rPr lang="en-US" sz="2000" dirty="0"/>
              <a:t>runs in </a:t>
            </a:r>
            <a:r>
              <a:rPr lang="en-US" sz="2000" b="1" i="1" dirty="0" err="1">
                <a:latin typeface="Times New Roman" pitchFamily="39" charset="0"/>
              </a:rPr>
              <a:t>O</a:t>
            </a:r>
            <a:r>
              <a:rPr lang="en-US" sz="2000" dirty="0" err="1">
                <a:latin typeface="Times New Roman" pitchFamily="39" charset="0"/>
              </a:rPr>
              <a:t>(log</a:t>
            </a:r>
            <a:r>
              <a:rPr lang="en-US" sz="2000" dirty="0">
                <a:latin typeface="Times New Roman" pitchFamily="39" charset="0"/>
              </a:rPr>
              <a:t> </a:t>
            </a:r>
            <a:r>
              <a:rPr lang="en-US" sz="2000" b="1" i="1" dirty="0" err="1">
                <a:latin typeface="Times New Roman" pitchFamily="39" charset="0"/>
              </a:rPr>
              <a:t>n</a:t>
            </a:r>
            <a:r>
              <a:rPr lang="en-US" sz="2000" dirty="0">
                <a:latin typeface="Times New Roman" pitchFamily="39" charset="0"/>
              </a:rPr>
              <a:t>)</a:t>
            </a:r>
            <a:r>
              <a:rPr lang="en-US" sz="2000" dirty="0"/>
              <a:t> time</a:t>
            </a:r>
          </a:p>
        </p:txBody>
      </p:sp>
      <p:sp>
        <p:nvSpPr>
          <p:cNvPr id="113668" name="Oval 4"/>
          <p:cNvSpPr>
            <a:spLocks noChangeArrowheads="1"/>
          </p:cNvSpPr>
          <p:nvPr/>
        </p:nvSpPr>
        <p:spPr bwMode="auto">
          <a:xfrm>
            <a:off x="2508250" y="4359275"/>
            <a:ext cx="320675" cy="319088"/>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2</a:t>
            </a:r>
          </a:p>
        </p:txBody>
      </p:sp>
      <p:sp>
        <p:nvSpPr>
          <p:cNvPr id="113669" name="Oval 5"/>
          <p:cNvSpPr>
            <a:spLocks noChangeArrowheads="1"/>
          </p:cNvSpPr>
          <p:nvPr/>
        </p:nvSpPr>
        <p:spPr bwMode="auto">
          <a:xfrm>
            <a:off x="3919538" y="4870450"/>
            <a:ext cx="319087" cy="320675"/>
          </a:xfrm>
          <a:prstGeom prst="ellipse">
            <a:avLst/>
          </a:prstGeom>
          <a:solidFill>
            <a:schemeClr val="accent1"/>
          </a:solidFill>
          <a:ln w="3810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1</a:t>
            </a:r>
          </a:p>
        </p:txBody>
      </p:sp>
      <p:sp>
        <p:nvSpPr>
          <p:cNvPr id="113670" name="Oval 6"/>
          <p:cNvSpPr>
            <a:spLocks noChangeArrowheads="1"/>
          </p:cNvSpPr>
          <p:nvPr/>
        </p:nvSpPr>
        <p:spPr bwMode="auto">
          <a:xfrm>
            <a:off x="1555750" y="4870450"/>
            <a:ext cx="319088"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5</a:t>
            </a:r>
          </a:p>
        </p:txBody>
      </p:sp>
      <p:sp>
        <p:nvSpPr>
          <p:cNvPr id="113671" name="Oval 7"/>
          <p:cNvSpPr>
            <a:spLocks noChangeArrowheads="1"/>
          </p:cNvSpPr>
          <p:nvPr/>
        </p:nvSpPr>
        <p:spPr bwMode="auto">
          <a:xfrm>
            <a:off x="2143125" y="5365750"/>
            <a:ext cx="320675"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7</a:t>
            </a:r>
          </a:p>
        </p:txBody>
      </p:sp>
      <p:cxnSp>
        <p:nvCxnSpPr>
          <p:cNvPr id="113675" name="AutoShape 11"/>
          <p:cNvCxnSpPr>
            <a:cxnSpLocks noChangeShapeType="1"/>
            <a:stCxn id="113668" idx="3"/>
            <a:endCxn id="113670" idx="7"/>
          </p:cNvCxnSpPr>
          <p:nvPr/>
        </p:nvCxnSpPr>
        <p:spPr bwMode="auto">
          <a:xfrm flipH="1">
            <a:off x="1828800" y="4640263"/>
            <a:ext cx="727075" cy="269875"/>
          </a:xfrm>
          <a:prstGeom prst="straightConnector1">
            <a:avLst/>
          </a:prstGeom>
          <a:noFill/>
          <a:ln w="19050">
            <a:solidFill>
              <a:schemeClr val="tx1"/>
            </a:solidFill>
            <a:round/>
            <a:headEnd/>
            <a:tailEnd/>
          </a:ln>
          <a:effectLst/>
        </p:spPr>
      </p:cxnSp>
      <p:cxnSp>
        <p:nvCxnSpPr>
          <p:cNvPr id="113676" name="AutoShape 12"/>
          <p:cNvCxnSpPr>
            <a:cxnSpLocks noChangeShapeType="1"/>
            <a:stCxn id="113669" idx="1"/>
            <a:endCxn id="113668" idx="5"/>
          </p:cNvCxnSpPr>
          <p:nvPr/>
        </p:nvCxnSpPr>
        <p:spPr bwMode="auto">
          <a:xfrm flipH="1" flipV="1">
            <a:off x="2781300" y="4641850"/>
            <a:ext cx="1184275" cy="257175"/>
          </a:xfrm>
          <a:prstGeom prst="straightConnector1">
            <a:avLst/>
          </a:prstGeom>
          <a:noFill/>
          <a:ln w="19050">
            <a:solidFill>
              <a:schemeClr val="tx1"/>
            </a:solidFill>
            <a:round/>
            <a:headEnd/>
            <a:tailEnd/>
          </a:ln>
          <a:effectLst/>
        </p:spPr>
      </p:cxnSp>
      <p:cxnSp>
        <p:nvCxnSpPr>
          <p:cNvPr id="113678" name="AutoShape 14"/>
          <p:cNvCxnSpPr>
            <a:cxnSpLocks noChangeShapeType="1"/>
            <a:stCxn id="113688" idx="7"/>
            <a:endCxn id="113669" idx="3"/>
          </p:cNvCxnSpPr>
          <p:nvPr/>
        </p:nvCxnSpPr>
        <p:spPr bwMode="auto">
          <a:xfrm flipV="1">
            <a:off x="3698875" y="5162550"/>
            <a:ext cx="266700" cy="231775"/>
          </a:xfrm>
          <a:prstGeom prst="straightConnector1">
            <a:avLst/>
          </a:prstGeom>
          <a:noFill/>
          <a:ln w="38100">
            <a:solidFill>
              <a:schemeClr val="tx1"/>
            </a:solidFill>
            <a:round/>
            <a:headEnd/>
            <a:tailEnd/>
          </a:ln>
          <a:effectLst/>
        </p:spPr>
      </p:cxnSp>
      <p:cxnSp>
        <p:nvCxnSpPr>
          <p:cNvPr id="113681" name="AutoShape 17"/>
          <p:cNvCxnSpPr>
            <a:cxnSpLocks noChangeShapeType="1"/>
            <a:stCxn id="113683" idx="7"/>
            <a:endCxn id="113670" idx="3"/>
          </p:cNvCxnSpPr>
          <p:nvPr/>
        </p:nvCxnSpPr>
        <p:spPr bwMode="auto">
          <a:xfrm flipV="1">
            <a:off x="1241425" y="5153025"/>
            <a:ext cx="360363" cy="250825"/>
          </a:xfrm>
          <a:prstGeom prst="straightConnector1">
            <a:avLst/>
          </a:prstGeom>
          <a:noFill/>
          <a:ln w="19050">
            <a:solidFill>
              <a:schemeClr val="tx1"/>
            </a:solidFill>
            <a:round/>
            <a:headEnd/>
            <a:tailEnd/>
          </a:ln>
          <a:effectLst/>
        </p:spPr>
      </p:cxnSp>
      <p:cxnSp>
        <p:nvCxnSpPr>
          <p:cNvPr id="113682" name="AutoShape 18"/>
          <p:cNvCxnSpPr>
            <a:cxnSpLocks noChangeShapeType="1"/>
            <a:stCxn id="113671" idx="1"/>
            <a:endCxn id="113670" idx="5"/>
          </p:cNvCxnSpPr>
          <p:nvPr/>
        </p:nvCxnSpPr>
        <p:spPr bwMode="auto">
          <a:xfrm flipH="1" flipV="1">
            <a:off x="1828800" y="5153025"/>
            <a:ext cx="361950" cy="250825"/>
          </a:xfrm>
          <a:prstGeom prst="straightConnector1">
            <a:avLst/>
          </a:prstGeom>
          <a:noFill/>
          <a:ln w="19050">
            <a:solidFill>
              <a:schemeClr val="tx1"/>
            </a:solidFill>
            <a:round/>
            <a:headEnd/>
            <a:tailEnd/>
          </a:ln>
          <a:effectLst/>
        </p:spPr>
      </p:cxnSp>
      <p:sp>
        <p:nvSpPr>
          <p:cNvPr id="113683" name="Oval 19"/>
          <p:cNvSpPr>
            <a:spLocks noChangeArrowheads="1"/>
          </p:cNvSpPr>
          <p:nvPr/>
        </p:nvSpPr>
        <p:spPr bwMode="auto">
          <a:xfrm>
            <a:off x="968375" y="5365750"/>
            <a:ext cx="319088"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9</a:t>
            </a:r>
          </a:p>
        </p:txBody>
      </p:sp>
      <p:sp>
        <p:nvSpPr>
          <p:cNvPr id="113688" name="Oval 24"/>
          <p:cNvSpPr>
            <a:spLocks noChangeArrowheads="1"/>
          </p:cNvSpPr>
          <p:nvPr/>
        </p:nvSpPr>
        <p:spPr bwMode="auto">
          <a:xfrm>
            <a:off x="3425825" y="5365750"/>
            <a:ext cx="320675" cy="320675"/>
          </a:xfrm>
          <a:prstGeom prst="ellipse">
            <a:avLst/>
          </a:prstGeom>
          <a:solidFill>
            <a:schemeClr val="accent1"/>
          </a:solidFill>
          <a:ln w="3810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6</a:t>
            </a:r>
          </a:p>
        </p:txBody>
      </p:sp>
      <p:sp>
        <p:nvSpPr>
          <p:cNvPr id="113694" name="Oval 30"/>
          <p:cNvSpPr>
            <a:spLocks noChangeArrowheads="1"/>
          </p:cNvSpPr>
          <p:nvPr/>
        </p:nvSpPr>
        <p:spPr bwMode="auto">
          <a:xfrm>
            <a:off x="6705600" y="4359275"/>
            <a:ext cx="320675" cy="319088"/>
          </a:xfrm>
          <a:prstGeom prst="ellipse">
            <a:avLst/>
          </a:prstGeom>
          <a:solidFill>
            <a:schemeClr val="accent1"/>
          </a:solidFill>
          <a:ln w="3810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1</a:t>
            </a:r>
          </a:p>
        </p:txBody>
      </p:sp>
      <p:sp>
        <p:nvSpPr>
          <p:cNvPr id="113695" name="Oval 31"/>
          <p:cNvSpPr>
            <a:spLocks noChangeArrowheads="1"/>
          </p:cNvSpPr>
          <p:nvPr/>
        </p:nvSpPr>
        <p:spPr bwMode="auto">
          <a:xfrm>
            <a:off x="8116888" y="4870450"/>
            <a:ext cx="319087" cy="320675"/>
          </a:xfrm>
          <a:prstGeom prst="ellipse">
            <a:avLst/>
          </a:prstGeom>
          <a:solidFill>
            <a:schemeClr val="accent1"/>
          </a:solidFill>
          <a:ln w="3810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2</a:t>
            </a:r>
          </a:p>
        </p:txBody>
      </p:sp>
      <p:sp>
        <p:nvSpPr>
          <p:cNvPr id="113696" name="Oval 32"/>
          <p:cNvSpPr>
            <a:spLocks noChangeArrowheads="1"/>
          </p:cNvSpPr>
          <p:nvPr/>
        </p:nvSpPr>
        <p:spPr bwMode="auto">
          <a:xfrm>
            <a:off x="5753100" y="4870450"/>
            <a:ext cx="319088"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5</a:t>
            </a:r>
          </a:p>
        </p:txBody>
      </p:sp>
      <p:sp>
        <p:nvSpPr>
          <p:cNvPr id="113697" name="Oval 33"/>
          <p:cNvSpPr>
            <a:spLocks noChangeArrowheads="1"/>
          </p:cNvSpPr>
          <p:nvPr/>
        </p:nvSpPr>
        <p:spPr bwMode="auto">
          <a:xfrm>
            <a:off x="6340475" y="5365750"/>
            <a:ext cx="320675"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7</a:t>
            </a:r>
          </a:p>
        </p:txBody>
      </p:sp>
      <p:cxnSp>
        <p:nvCxnSpPr>
          <p:cNvPr id="113701" name="AutoShape 37"/>
          <p:cNvCxnSpPr>
            <a:cxnSpLocks noChangeShapeType="1"/>
            <a:stCxn id="113694" idx="3"/>
            <a:endCxn id="113696" idx="7"/>
          </p:cNvCxnSpPr>
          <p:nvPr/>
        </p:nvCxnSpPr>
        <p:spPr bwMode="auto">
          <a:xfrm flipH="1">
            <a:off x="6026150" y="4651375"/>
            <a:ext cx="727075" cy="257175"/>
          </a:xfrm>
          <a:prstGeom prst="straightConnector1">
            <a:avLst/>
          </a:prstGeom>
          <a:noFill/>
          <a:ln w="19050">
            <a:solidFill>
              <a:schemeClr val="tx1"/>
            </a:solidFill>
            <a:round/>
            <a:headEnd/>
            <a:tailEnd/>
          </a:ln>
          <a:effectLst/>
        </p:spPr>
      </p:cxnSp>
      <p:cxnSp>
        <p:nvCxnSpPr>
          <p:cNvPr id="113702" name="AutoShape 38"/>
          <p:cNvCxnSpPr>
            <a:cxnSpLocks noChangeShapeType="1"/>
            <a:stCxn id="113695" idx="1"/>
            <a:endCxn id="113694" idx="5"/>
          </p:cNvCxnSpPr>
          <p:nvPr/>
        </p:nvCxnSpPr>
        <p:spPr bwMode="auto">
          <a:xfrm flipH="1" flipV="1">
            <a:off x="6978650" y="4651375"/>
            <a:ext cx="1184275" cy="247650"/>
          </a:xfrm>
          <a:prstGeom prst="straightConnector1">
            <a:avLst/>
          </a:prstGeom>
          <a:noFill/>
          <a:ln w="38100">
            <a:solidFill>
              <a:schemeClr val="tx1"/>
            </a:solidFill>
            <a:round/>
            <a:headEnd/>
            <a:tailEnd/>
          </a:ln>
          <a:effectLst/>
        </p:spPr>
      </p:cxnSp>
      <p:cxnSp>
        <p:nvCxnSpPr>
          <p:cNvPr id="113704" name="AutoShape 40"/>
          <p:cNvCxnSpPr>
            <a:cxnSpLocks noChangeShapeType="1"/>
            <a:stCxn id="113714" idx="7"/>
            <a:endCxn id="113695" idx="3"/>
          </p:cNvCxnSpPr>
          <p:nvPr/>
        </p:nvCxnSpPr>
        <p:spPr bwMode="auto">
          <a:xfrm flipV="1">
            <a:off x="7896225" y="5162550"/>
            <a:ext cx="266700" cy="231775"/>
          </a:xfrm>
          <a:prstGeom prst="straightConnector1">
            <a:avLst/>
          </a:prstGeom>
          <a:noFill/>
          <a:ln w="38100">
            <a:solidFill>
              <a:schemeClr val="tx1"/>
            </a:solidFill>
            <a:round/>
            <a:headEnd/>
            <a:tailEnd/>
          </a:ln>
          <a:effectLst/>
        </p:spPr>
      </p:cxnSp>
      <p:cxnSp>
        <p:nvCxnSpPr>
          <p:cNvPr id="113707" name="AutoShape 43"/>
          <p:cNvCxnSpPr>
            <a:cxnSpLocks noChangeShapeType="1"/>
            <a:stCxn id="113709" idx="7"/>
            <a:endCxn id="113696" idx="3"/>
          </p:cNvCxnSpPr>
          <p:nvPr/>
        </p:nvCxnSpPr>
        <p:spPr bwMode="auto">
          <a:xfrm flipV="1">
            <a:off x="5438775" y="5153025"/>
            <a:ext cx="360363" cy="250825"/>
          </a:xfrm>
          <a:prstGeom prst="straightConnector1">
            <a:avLst/>
          </a:prstGeom>
          <a:noFill/>
          <a:ln w="19050">
            <a:solidFill>
              <a:schemeClr val="tx1"/>
            </a:solidFill>
            <a:round/>
            <a:headEnd/>
            <a:tailEnd/>
          </a:ln>
          <a:effectLst/>
        </p:spPr>
      </p:cxnSp>
      <p:cxnSp>
        <p:nvCxnSpPr>
          <p:cNvPr id="113708" name="AutoShape 44"/>
          <p:cNvCxnSpPr>
            <a:cxnSpLocks noChangeShapeType="1"/>
            <a:stCxn id="113697" idx="1"/>
            <a:endCxn id="113696" idx="5"/>
          </p:cNvCxnSpPr>
          <p:nvPr/>
        </p:nvCxnSpPr>
        <p:spPr bwMode="auto">
          <a:xfrm flipH="1" flipV="1">
            <a:off x="6026150" y="5153025"/>
            <a:ext cx="361950" cy="250825"/>
          </a:xfrm>
          <a:prstGeom prst="straightConnector1">
            <a:avLst/>
          </a:prstGeom>
          <a:noFill/>
          <a:ln w="19050">
            <a:solidFill>
              <a:schemeClr val="tx1"/>
            </a:solidFill>
            <a:round/>
            <a:headEnd/>
            <a:tailEnd/>
          </a:ln>
          <a:effectLst/>
        </p:spPr>
      </p:cxnSp>
      <p:sp>
        <p:nvSpPr>
          <p:cNvPr id="113709" name="Oval 45"/>
          <p:cNvSpPr>
            <a:spLocks noChangeArrowheads="1"/>
          </p:cNvSpPr>
          <p:nvPr/>
        </p:nvSpPr>
        <p:spPr bwMode="auto">
          <a:xfrm>
            <a:off x="5165725" y="5365750"/>
            <a:ext cx="319088"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9</a:t>
            </a:r>
          </a:p>
        </p:txBody>
      </p:sp>
      <p:sp>
        <p:nvSpPr>
          <p:cNvPr id="113714" name="Oval 50"/>
          <p:cNvSpPr>
            <a:spLocks noChangeArrowheads="1"/>
          </p:cNvSpPr>
          <p:nvPr/>
        </p:nvSpPr>
        <p:spPr bwMode="auto">
          <a:xfrm>
            <a:off x="7623175" y="5365750"/>
            <a:ext cx="320675" cy="320675"/>
          </a:xfrm>
          <a:prstGeom prst="ellipse">
            <a:avLst/>
          </a:prstGeom>
          <a:solidFill>
            <a:schemeClr val="accent1"/>
          </a:solidFill>
          <a:ln w="3810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6</a:t>
            </a:r>
          </a:p>
        </p:txBody>
      </p:sp>
      <p:cxnSp>
        <p:nvCxnSpPr>
          <p:cNvPr id="113722" name="AutoShape 58"/>
          <p:cNvCxnSpPr>
            <a:cxnSpLocks noChangeShapeType="1"/>
            <a:stCxn id="113695" idx="0"/>
            <a:endCxn id="113694" idx="7"/>
          </p:cNvCxnSpPr>
          <p:nvPr/>
        </p:nvCxnSpPr>
        <p:spPr bwMode="auto">
          <a:xfrm rot="5400000" flipH="1">
            <a:off x="7395369" y="3969544"/>
            <a:ext cx="465137" cy="1298575"/>
          </a:xfrm>
          <a:prstGeom prst="curvedConnector3">
            <a:avLst>
              <a:gd name="adj1" fmla="val 125597"/>
            </a:avLst>
          </a:prstGeom>
          <a:noFill/>
          <a:ln w="19050">
            <a:solidFill>
              <a:schemeClr val="tx2"/>
            </a:solidFill>
            <a:round/>
            <a:headEnd type="triangle" w="med" len="med"/>
            <a:tailEnd type="triangle" w="med" len="med"/>
          </a:ln>
          <a:effectLst/>
        </p:spPr>
      </p:cxnSp>
      <p:cxnSp>
        <p:nvCxnSpPr>
          <p:cNvPr id="113723" name="AutoShape 59"/>
          <p:cNvCxnSpPr>
            <a:cxnSpLocks noChangeShapeType="1"/>
            <a:stCxn id="113695" idx="2"/>
            <a:endCxn id="113714" idx="1"/>
          </p:cNvCxnSpPr>
          <p:nvPr/>
        </p:nvCxnSpPr>
        <p:spPr bwMode="auto">
          <a:xfrm rot="10800000" flipV="1">
            <a:off x="7670800" y="5030788"/>
            <a:ext cx="427038" cy="363537"/>
          </a:xfrm>
          <a:prstGeom prst="curvedConnector2">
            <a:avLst/>
          </a:prstGeom>
          <a:noFill/>
          <a:ln w="19050">
            <a:solidFill>
              <a:schemeClr val="tx2"/>
            </a:solidFill>
            <a:round/>
            <a:headEnd type="triangle" w="med" len="med"/>
            <a:tailEnd type="triangle" w="med" len="med"/>
          </a:ln>
          <a:effectLst/>
        </p:spPr>
      </p:cxnSp>
      <p:cxnSp>
        <p:nvCxnSpPr>
          <p:cNvPr id="113724" name="AutoShape 60"/>
          <p:cNvCxnSpPr>
            <a:cxnSpLocks noChangeShapeType="1"/>
            <a:stCxn id="113669" idx="2"/>
            <a:endCxn id="113688" idx="0"/>
          </p:cNvCxnSpPr>
          <p:nvPr/>
        </p:nvCxnSpPr>
        <p:spPr bwMode="auto">
          <a:xfrm rot="10800000" flipV="1">
            <a:off x="3586163" y="5030788"/>
            <a:ext cx="314325" cy="315912"/>
          </a:xfrm>
          <a:prstGeom prst="curvedConnector2">
            <a:avLst/>
          </a:prstGeom>
          <a:noFill/>
          <a:ln w="19050">
            <a:solidFill>
              <a:schemeClr val="tx2"/>
            </a:solidFill>
            <a:round/>
            <a:headEnd type="triangle" w="med" len="med"/>
            <a:tailEnd type="triangle" w="med" len="med"/>
          </a:ln>
          <a:effectLst/>
        </p:spPr>
      </p:cxn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t>Downheap</a:t>
            </a:r>
          </a:p>
        </p:txBody>
      </p:sp>
      <p:sp>
        <p:nvSpPr>
          <p:cNvPr id="115715" name="Rectangle 3" descr="Rectangle: Click to edit Master text styles&#10;Second level&#10;Third level&#10;Fourth level&#10;Fifth level"/>
          <p:cNvSpPr>
            <a:spLocks noGrp="1" noChangeArrowheads="1"/>
          </p:cNvSpPr>
          <p:nvPr>
            <p:ph type="body" idx="1"/>
          </p:nvPr>
        </p:nvSpPr>
        <p:spPr>
          <a:xfrm>
            <a:off x="762000" y="1090079"/>
            <a:ext cx="8001000" cy="2438400"/>
          </a:xfrm>
        </p:spPr>
        <p:txBody>
          <a:bodyPr/>
          <a:lstStyle/>
          <a:p>
            <a:r>
              <a:rPr lang="en-US" sz="2000" dirty="0"/>
              <a:t>After replacing the root key with the key </a:t>
            </a:r>
            <a:r>
              <a:rPr lang="en-US" sz="2000" b="1" i="1" dirty="0" err="1">
                <a:latin typeface="Times New Roman" pitchFamily="39" charset="0"/>
              </a:rPr>
              <a:t>k</a:t>
            </a:r>
            <a:r>
              <a:rPr lang="en-US" sz="2000" dirty="0"/>
              <a:t> of the last node, the heap-order property may be violated</a:t>
            </a:r>
          </a:p>
          <a:p>
            <a:r>
              <a:rPr lang="en-US" sz="2000" dirty="0"/>
              <a:t>Algorithm </a:t>
            </a:r>
            <a:r>
              <a:rPr lang="en-US" sz="2000" dirty="0" err="1"/>
              <a:t>downheap</a:t>
            </a:r>
            <a:r>
              <a:rPr lang="en-US" sz="2000" dirty="0"/>
              <a:t> restores the heap-order property by swapping key </a:t>
            </a:r>
            <a:r>
              <a:rPr lang="en-US" sz="2000" b="1" i="1" dirty="0" err="1">
                <a:latin typeface="Times New Roman" pitchFamily="39" charset="0"/>
              </a:rPr>
              <a:t>k</a:t>
            </a:r>
            <a:r>
              <a:rPr lang="en-US" sz="2000" dirty="0"/>
              <a:t> along a downward path from the </a:t>
            </a:r>
            <a:r>
              <a:rPr lang="en-US" sz="2000" dirty="0" smtClean="0"/>
              <a:t>root</a:t>
            </a:r>
          </a:p>
          <a:p>
            <a:r>
              <a:rPr lang="en-US" sz="2000" dirty="0" smtClean="0"/>
              <a:t>Note that there are, in general, many possible downward paths – which one do we choose?</a:t>
            </a:r>
          </a:p>
        </p:txBody>
      </p:sp>
      <p:grpSp>
        <p:nvGrpSpPr>
          <p:cNvPr id="2" name="Group 26"/>
          <p:cNvGrpSpPr/>
          <p:nvPr/>
        </p:nvGrpSpPr>
        <p:grpSpPr>
          <a:xfrm>
            <a:off x="2116440" y="3811015"/>
            <a:ext cx="3813364" cy="1918018"/>
            <a:chOff x="3100388" y="4162425"/>
            <a:chExt cx="2670175" cy="1343025"/>
          </a:xfrm>
        </p:grpSpPr>
        <p:sp>
          <p:nvSpPr>
            <p:cNvPr id="115734" name="Oval 22"/>
            <p:cNvSpPr>
              <a:spLocks noChangeArrowheads="1"/>
            </p:cNvSpPr>
            <p:nvPr/>
          </p:nvSpPr>
          <p:spPr bwMode="auto">
            <a:xfrm>
              <a:off x="4640263" y="4162425"/>
              <a:ext cx="320675" cy="319087"/>
            </a:xfrm>
            <a:prstGeom prst="ellipse">
              <a:avLst/>
            </a:prstGeom>
            <a:solidFill>
              <a:schemeClr val="accent1"/>
            </a:solidFill>
            <a:ln w="38100">
              <a:solidFill>
                <a:schemeClr val="tx1"/>
              </a:solidFill>
              <a:round/>
              <a:headEnd/>
              <a:tailEnd/>
            </a:ln>
            <a:effectLst/>
          </p:spPr>
          <p:txBody>
            <a:bodyPr wrap="none" lIns="0" tIns="0" rIns="0" anchor="ctr" anchorCtr="1">
              <a:prstTxWarp prst="textNoShape">
                <a:avLst/>
              </a:prstTxWarp>
            </a:bodyPr>
            <a:lstStyle/>
            <a:p>
              <a:r>
                <a:rPr lang="en-US" sz="2000">
                  <a:solidFill>
                    <a:schemeClr val="bg1"/>
                  </a:solidFill>
                  <a:latin typeface="Times New Roman" pitchFamily="39" charset="0"/>
                  <a:sym typeface="Symbol" pitchFamily="39" charset="2"/>
                </a:rPr>
                <a:t>7</a:t>
              </a:r>
            </a:p>
          </p:txBody>
        </p:sp>
        <p:sp>
          <p:nvSpPr>
            <p:cNvPr id="115735" name="Oval 23"/>
            <p:cNvSpPr>
              <a:spLocks noChangeArrowheads="1"/>
            </p:cNvSpPr>
            <p:nvPr/>
          </p:nvSpPr>
          <p:spPr bwMode="auto">
            <a:xfrm>
              <a:off x="5451475" y="4673600"/>
              <a:ext cx="319088"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2000">
                  <a:solidFill>
                    <a:schemeClr val="bg1"/>
                  </a:solidFill>
                  <a:latin typeface="Times New Roman" pitchFamily="39" charset="0"/>
                  <a:sym typeface="Symbol" pitchFamily="39" charset="2"/>
                </a:rPr>
                <a:t>6</a:t>
              </a:r>
            </a:p>
          </p:txBody>
        </p:sp>
        <p:sp>
          <p:nvSpPr>
            <p:cNvPr id="115736" name="Oval 24"/>
            <p:cNvSpPr>
              <a:spLocks noChangeArrowheads="1"/>
            </p:cNvSpPr>
            <p:nvPr/>
          </p:nvSpPr>
          <p:spPr bwMode="auto">
            <a:xfrm>
              <a:off x="3687763" y="4673600"/>
              <a:ext cx="319087"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2000">
                  <a:solidFill>
                    <a:schemeClr val="bg1"/>
                  </a:solidFill>
                  <a:latin typeface="Times New Roman" pitchFamily="39" charset="0"/>
                  <a:sym typeface="Symbol" pitchFamily="39" charset="2"/>
                </a:rPr>
                <a:t>5</a:t>
              </a:r>
            </a:p>
          </p:txBody>
        </p:sp>
        <p:cxnSp>
          <p:nvCxnSpPr>
            <p:cNvPr id="115739" name="AutoShape 27"/>
            <p:cNvCxnSpPr>
              <a:cxnSpLocks noChangeShapeType="1"/>
              <a:stCxn id="115734" idx="3"/>
              <a:endCxn id="115736" idx="7"/>
            </p:cNvCxnSpPr>
            <p:nvPr/>
          </p:nvCxnSpPr>
          <p:spPr bwMode="auto">
            <a:xfrm flipH="1">
              <a:off x="3960813" y="4454525"/>
              <a:ext cx="727075" cy="257175"/>
            </a:xfrm>
            <a:prstGeom prst="straightConnector1">
              <a:avLst/>
            </a:prstGeom>
            <a:noFill/>
            <a:ln w="19050">
              <a:solidFill>
                <a:schemeClr val="tx1"/>
              </a:solidFill>
              <a:round/>
              <a:headEnd/>
              <a:tailEnd/>
            </a:ln>
            <a:effectLst/>
          </p:spPr>
        </p:cxnSp>
        <p:cxnSp>
          <p:nvCxnSpPr>
            <p:cNvPr id="115740" name="AutoShape 28"/>
            <p:cNvCxnSpPr>
              <a:cxnSpLocks noChangeShapeType="1"/>
              <a:stCxn id="115735" idx="1"/>
              <a:endCxn id="115734" idx="5"/>
            </p:cNvCxnSpPr>
            <p:nvPr/>
          </p:nvCxnSpPr>
          <p:spPr bwMode="auto">
            <a:xfrm flipH="1" flipV="1">
              <a:off x="4913313" y="4454525"/>
              <a:ext cx="584200" cy="257175"/>
            </a:xfrm>
            <a:prstGeom prst="straightConnector1">
              <a:avLst/>
            </a:prstGeom>
            <a:noFill/>
            <a:ln w="19050">
              <a:solidFill>
                <a:schemeClr val="tx1"/>
              </a:solidFill>
              <a:round/>
              <a:headEnd/>
              <a:tailEnd/>
            </a:ln>
            <a:effectLst/>
          </p:spPr>
        </p:cxnSp>
        <p:cxnSp>
          <p:nvCxnSpPr>
            <p:cNvPr id="115743" name="AutoShape 31"/>
            <p:cNvCxnSpPr>
              <a:cxnSpLocks noChangeShapeType="1"/>
              <a:stCxn id="115745" idx="7"/>
              <a:endCxn id="115736" idx="3"/>
            </p:cNvCxnSpPr>
            <p:nvPr/>
          </p:nvCxnSpPr>
          <p:spPr bwMode="auto">
            <a:xfrm flipV="1">
              <a:off x="3373438" y="4956175"/>
              <a:ext cx="360362" cy="266700"/>
            </a:xfrm>
            <a:prstGeom prst="straightConnector1">
              <a:avLst/>
            </a:prstGeom>
            <a:noFill/>
            <a:ln w="19050">
              <a:solidFill>
                <a:schemeClr val="tx1"/>
              </a:solidFill>
              <a:round/>
              <a:headEnd/>
              <a:tailEnd/>
            </a:ln>
            <a:effectLst/>
          </p:spPr>
        </p:cxnSp>
        <p:cxnSp>
          <p:nvCxnSpPr>
            <p:cNvPr id="115744" name="AutoShape 32"/>
            <p:cNvCxnSpPr>
              <a:cxnSpLocks noChangeShapeType="1"/>
              <a:stCxn id="115751" idx="0"/>
              <a:endCxn id="115736" idx="5"/>
            </p:cNvCxnSpPr>
            <p:nvPr/>
          </p:nvCxnSpPr>
          <p:spPr bwMode="auto">
            <a:xfrm flipH="1" flipV="1">
              <a:off x="3960813" y="4956175"/>
              <a:ext cx="376237" cy="222250"/>
            </a:xfrm>
            <a:prstGeom prst="straightConnector1">
              <a:avLst/>
            </a:prstGeom>
            <a:noFill/>
            <a:ln w="19050">
              <a:solidFill>
                <a:schemeClr val="tx1"/>
              </a:solidFill>
              <a:prstDash val="sysDot"/>
              <a:round/>
              <a:headEnd/>
              <a:tailEnd/>
            </a:ln>
            <a:effectLst/>
          </p:spPr>
        </p:cxnSp>
        <p:sp>
          <p:nvSpPr>
            <p:cNvPr id="115745" name="Oval 33"/>
            <p:cNvSpPr>
              <a:spLocks noChangeArrowheads="1"/>
            </p:cNvSpPr>
            <p:nvPr/>
          </p:nvSpPr>
          <p:spPr bwMode="auto">
            <a:xfrm>
              <a:off x="3100388" y="5184775"/>
              <a:ext cx="319087"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2000">
                  <a:solidFill>
                    <a:schemeClr val="bg1"/>
                  </a:solidFill>
                  <a:latin typeface="Times New Roman" pitchFamily="39" charset="0"/>
                  <a:sym typeface="Symbol" pitchFamily="39" charset="2"/>
                </a:rPr>
                <a:t>9</a:t>
              </a:r>
            </a:p>
          </p:txBody>
        </p:sp>
        <p:sp>
          <p:nvSpPr>
            <p:cNvPr id="115750" name="Text Box 38"/>
            <p:cNvSpPr txBox="1">
              <a:spLocks noChangeArrowheads="1"/>
            </p:cNvSpPr>
            <p:nvPr/>
          </p:nvSpPr>
          <p:spPr bwMode="auto">
            <a:xfrm>
              <a:off x="4298950" y="4791075"/>
              <a:ext cx="387350" cy="280163"/>
            </a:xfrm>
            <a:prstGeom prst="rect">
              <a:avLst/>
            </a:prstGeom>
            <a:noFill/>
            <a:ln w="19050">
              <a:noFill/>
              <a:miter lim="800000"/>
              <a:headEnd/>
              <a:tailEnd/>
            </a:ln>
            <a:effectLst/>
          </p:spPr>
          <p:txBody>
            <a:bodyPr wrap="square">
              <a:prstTxWarp prst="textNoShape">
                <a:avLst/>
              </a:prstTxWarp>
              <a:spAutoFit/>
            </a:bodyPr>
            <a:lstStyle/>
            <a:p>
              <a:r>
                <a:rPr lang="en-US" sz="2000" b="1" i="1">
                  <a:latin typeface="Times New Roman" pitchFamily="39" charset="0"/>
                </a:rPr>
                <a:t>w</a:t>
              </a:r>
            </a:p>
          </p:txBody>
        </p:sp>
        <p:sp>
          <p:nvSpPr>
            <p:cNvPr id="115751" name="Rectangle 39"/>
            <p:cNvSpPr>
              <a:spLocks noChangeAspect="1" noChangeArrowheads="1"/>
            </p:cNvSpPr>
            <p:nvPr/>
          </p:nvSpPr>
          <p:spPr bwMode="auto">
            <a:xfrm>
              <a:off x="4221163" y="5187950"/>
              <a:ext cx="230187" cy="231775"/>
            </a:xfrm>
            <a:prstGeom prst="rect">
              <a:avLst/>
            </a:prstGeom>
            <a:solidFill>
              <a:schemeClr val="bg1"/>
            </a:solidFill>
            <a:ln w="19050">
              <a:solidFill>
                <a:schemeClr val="tx1"/>
              </a:solidFill>
              <a:prstDash val="sysDot"/>
              <a:miter lim="800000"/>
              <a:headEnd/>
              <a:tailEnd/>
            </a:ln>
            <a:effectLst/>
          </p:spPr>
          <p:txBody>
            <a:bodyPr wrap="none" anchor="ctr">
              <a:prstTxWarp prst="textNoShape">
                <a:avLst/>
              </a:prstTxWarp>
            </a:bodyPr>
            <a:lstStyle/>
            <a:p>
              <a:endParaRPr lang="en-US" sz="2000">
                <a:solidFill>
                  <a:schemeClr val="bg1"/>
                </a:solidFill>
              </a:endParaRPr>
            </a:p>
          </p:txBody>
        </p:sp>
      </p:grpSp>
      <p:cxnSp>
        <p:nvCxnSpPr>
          <p:cNvPr id="29" name="Curved Connector 28"/>
          <p:cNvCxnSpPr/>
          <p:nvPr/>
        </p:nvCxnSpPr>
        <p:spPr bwMode="auto">
          <a:xfrm rot="16200000" flipH="1" flipV="1">
            <a:off x="3318508" y="3381222"/>
            <a:ext cx="797094" cy="1522544"/>
          </a:xfrm>
          <a:prstGeom prst="curvedConnector3">
            <a:avLst>
              <a:gd name="adj1" fmla="val -28679"/>
            </a:avLst>
          </a:prstGeom>
          <a:solidFill>
            <a:schemeClr val="accent1"/>
          </a:solidFill>
          <a:ln w="38100" cap="flat" cmpd="sng" algn="ctr">
            <a:solidFill>
              <a:srgbClr val="800000"/>
            </a:solidFill>
            <a:prstDash val="solid"/>
            <a:round/>
            <a:headEnd type="arrow" w="med" len="med"/>
            <a:tailEnd type="arrow" w="med" len="med"/>
          </a:ln>
          <a:effectLst/>
        </p:spPr>
      </p:cxnSp>
      <p:cxnSp>
        <p:nvCxnSpPr>
          <p:cNvPr id="33" name="Curved Connector 32"/>
          <p:cNvCxnSpPr/>
          <p:nvPr/>
        </p:nvCxnSpPr>
        <p:spPr bwMode="auto">
          <a:xfrm rot="16200000" flipH="1">
            <a:off x="4939642" y="3644924"/>
            <a:ext cx="663290" cy="995470"/>
          </a:xfrm>
          <a:prstGeom prst="curvedConnector3">
            <a:avLst>
              <a:gd name="adj1" fmla="val -44526"/>
            </a:avLst>
          </a:prstGeom>
          <a:solidFill>
            <a:schemeClr val="accent1"/>
          </a:solidFill>
          <a:ln w="38100" cap="flat" cmpd="sng" algn="ctr">
            <a:solidFill>
              <a:srgbClr val="800000"/>
            </a:solidFill>
            <a:prstDash val="solid"/>
            <a:round/>
            <a:headEnd type="arrow" w="med" len="med"/>
            <a:tailEnd type="arrow" w="med" len="med"/>
          </a:ln>
          <a:effectLst/>
        </p:spPr>
      </p:cxnSp>
      <p:sp>
        <p:nvSpPr>
          <p:cNvPr id="34" name="TextBox 33"/>
          <p:cNvSpPr txBox="1"/>
          <p:nvPr/>
        </p:nvSpPr>
        <p:spPr>
          <a:xfrm>
            <a:off x="3410988" y="3513114"/>
            <a:ext cx="372668" cy="461665"/>
          </a:xfrm>
          <a:prstGeom prst="rect">
            <a:avLst/>
          </a:prstGeom>
          <a:noFill/>
        </p:spPr>
        <p:txBody>
          <a:bodyPr wrap="none" rtlCol="0">
            <a:spAutoFit/>
          </a:bodyPr>
          <a:lstStyle/>
          <a:p>
            <a:r>
              <a:rPr lang="en-US" sz="2400" b="1" dirty="0" smtClean="0">
                <a:solidFill>
                  <a:srgbClr val="800000"/>
                </a:solidFill>
              </a:rPr>
              <a:t>?</a:t>
            </a:r>
            <a:endParaRPr lang="en-US" sz="2400" b="1" dirty="0">
              <a:solidFill>
                <a:srgbClr val="800000"/>
              </a:solidFill>
            </a:endParaRPr>
          </a:p>
        </p:txBody>
      </p:sp>
      <p:sp>
        <p:nvSpPr>
          <p:cNvPr id="35" name="TextBox 34"/>
          <p:cNvSpPr txBox="1"/>
          <p:nvPr/>
        </p:nvSpPr>
        <p:spPr>
          <a:xfrm>
            <a:off x="5167184" y="3580182"/>
            <a:ext cx="372668" cy="461665"/>
          </a:xfrm>
          <a:prstGeom prst="rect">
            <a:avLst/>
          </a:prstGeom>
          <a:noFill/>
        </p:spPr>
        <p:txBody>
          <a:bodyPr wrap="none" rtlCol="0">
            <a:spAutoFit/>
          </a:bodyPr>
          <a:lstStyle/>
          <a:p>
            <a:r>
              <a:rPr lang="en-US" sz="2400" b="1" dirty="0" smtClean="0">
                <a:solidFill>
                  <a:srgbClr val="800000"/>
                </a:solidFill>
              </a:rPr>
              <a:t>?</a:t>
            </a:r>
            <a:endParaRPr lang="en-US" sz="2400" b="1" dirty="0">
              <a:solidFill>
                <a:srgbClr val="800000"/>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t>Downheap</a:t>
            </a:r>
          </a:p>
        </p:txBody>
      </p:sp>
      <p:sp>
        <p:nvSpPr>
          <p:cNvPr id="115715" name="Rectangle 3" descr="Rectangle: Click to edit Master text styles&#10;Second level&#10;Third level&#10;Fourth level&#10;Fifth level"/>
          <p:cNvSpPr>
            <a:spLocks noGrp="1" noChangeArrowheads="1"/>
          </p:cNvSpPr>
          <p:nvPr>
            <p:ph type="body" idx="1"/>
          </p:nvPr>
        </p:nvSpPr>
        <p:spPr>
          <a:xfrm>
            <a:off x="762000" y="1090079"/>
            <a:ext cx="8001000" cy="2438400"/>
          </a:xfrm>
        </p:spPr>
        <p:txBody>
          <a:bodyPr/>
          <a:lstStyle/>
          <a:p>
            <a:r>
              <a:rPr lang="en-US" sz="2000" dirty="0" smtClean="0"/>
              <a:t>We select the downward path through the </a:t>
            </a:r>
            <a:r>
              <a:rPr lang="en-US" sz="2000" b="1" dirty="0" smtClean="0">
                <a:solidFill>
                  <a:srgbClr val="800000"/>
                </a:solidFill>
              </a:rPr>
              <a:t>minimum-key </a:t>
            </a:r>
            <a:r>
              <a:rPr lang="en-US" sz="2000" dirty="0" smtClean="0"/>
              <a:t>nodes.</a:t>
            </a:r>
          </a:p>
          <a:p>
            <a:r>
              <a:rPr lang="en-US" sz="2000" dirty="0" err="1" smtClean="0"/>
              <a:t>Downheap</a:t>
            </a:r>
            <a:r>
              <a:rPr lang="en-US" sz="2000" dirty="0" smtClean="0"/>
              <a:t> terminates </a:t>
            </a:r>
            <a:r>
              <a:rPr lang="en-US" sz="2000" dirty="0"/>
              <a:t>when key </a:t>
            </a:r>
            <a:r>
              <a:rPr lang="en-US" sz="2000" b="1" i="1" dirty="0" err="1">
                <a:latin typeface="Times New Roman" pitchFamily="39" charset="0"/>
              </a:rPr>
              <a:t>k</a:t>
            </a:r>
            <a:r>
              <a:rPr lang="en-US" sz="2000" dirty="0"/>
              <a:t> reaches a leaf or a node whose children have keys greater than or equal to </a:t>
            </a:r>
            <a:r>
              <a:rPr lang="en-US" sz="2000" b="1" i="1" dirty="0" err="1">
                <a:latin typeface="Times New Roman" pitchFamily="39" charset="0"/>
              </a:rPr>
              <a:t>k</a:t>
            </a:r>
            <a:r>
              <a:rPr lang="en-US" sz="2000" dirty="0"/>
              <a:t> </a:t>
            </a:r>
          </a:p>
          <a:p>
            <a:r>
              <a:rPr lang="en-US" sz="2000" dirty="0"/>
              <a:t>Since a heap has height </a:t>
            </a:r>
            <a:r>
              <a:rPr lang="en-US" sz="2000" b="1" i="1" dirty="0" err="1">
                <a:latin typeface="Times New Roman" pitchFamily="39" charset="0"/>
              </a:rPr>
              <a:t>O</a:t>
            </a:r>
            <a:r>
              <a:rPr lang="en-US" sz="2000" dirty="0" err="1">
                <a:latin typeface="Times New Roman" pitchFamily="39" charset="0"/>
              </a:rPr>
              <a:t>(log</a:t>
            </a:r>
            <a:r>
              <a:rPr lang="en-US" sz="2000" dirty="0">
                <a:latin typeface="Times New Roman" pitchFamily="39" charset="0"/>
              </a:rPr>
              <a:t> </a:t>
            </a:r>
            <a:r>
              <a:rPr lang="en-US" sz="2000" b="1" i="1" dirty="0" err="1">
                <a:latin typeface="Times New Roman" pitchFamily="39" charset="0"/>
              </a:rPr>
              <a:t>n</a:t>
            </a:r>
            <a:r>
              <a:rPr lang="en-US" sz="2000" dirty="0">
                <a:latin typeface="Times New Roman" pitchFamily="39" charset="0"/>
              </a:rPr>
              <a:t>)</a:t>
            </a:r>
            <a:r>
              <a:rPr lang="en-US" sz="2000" dirty="0"/>
              <a:t>, </a:t>
            </a:r>
            <a:r>
              <a:rPr lang="en-US" sz="2000" dirty="0" err="1"/>
              <a:t>downheap</a:t>
            </a:r>
            <a:r>
              <a:rPr lang="en-US" sz="2000" dirty="0"/>
              <a:t> runs in </a:t>
            </a:r>
            <a:r>
              <a:rPr lang="en-US" sz="2000" b="1" i="1" dirty="0" err="1">
                <a:latin typeface="Times New Roman" pitchFamily="39" charset="0"/>
              </a:rPr>
              <a:t>O</a:t>
            </a:r>
            <a:r>
              <a:rPr lang="en-US" sz="2000" dirty="0" err="1">
                <a:latin typeface="Times New Roman" pitchFamily="39" charset="0"/>
              </a:rPr>
              <a:t>(log</a:t>
            </a:r>
            <a:r>
              <a:rPr lang="en-US" sz="2000" dirty="0">
                <a:latin typeface="Times New Roman" pitchFamily="39" charset="0"/>
              </a:rPr>
              <a:t> </a:t>
            </a:r>
            <a:r>
              <a:rPr lang="en-US" sz="2000" b="1" i="1" dirty="0" err="1">
                <a:latin typeface="Times New Roman" pitchFamily="39" charset="0"/>
              </a:rPr>
              <a:t>n</a:t>
            </a:r>
            <a:r>
              <a:rPr lang="en-US" sz="2000" dirty="0">
                <a:latin typeface="Times New Roman" pitchFamily="39" charset="0"/>
              </a:rPr>
              <a:t>)</a:t>
            </a:r>
            <a:r>
              <a:rPr lang="en-US" sz="2000" dirty="0"/>
              <a:t> time</a:t>
            </a:r>
          </a:p>
        </p:txBody>
      </p:sp>
      <p:sp>
        <p:nvSpPr>
          <p:cNvPr id="115734" name="Oval 22"/>
          <p:cNvSpPr>
            <a:spLocks noChangeArrowheads="1"/>
          </p:cNvSpPr>
          <p:nvPr/>
        </p:nvSpPr>
        <p:spPr bwMode="auto">
          <a:xfrm>
            <a:off x="2779713" y="4291013"/>
            <a:ext cx="320675" cy="319087"/>
          </a:xfrm>
          <a:prstGeom prst="ellipse">
            <a:avLst/>
          </a:prstGeom>
          <a:solidFill>
            <a:schemeClr val="accent1"/>
          </a:solidFill>
          <a:ln w="38100">
            <a:solidFill>
              <a:schemeClr val="tx1"/>
            </a:solidFill>
            <a:round/>
            <a:headEnd/>
            <a:tailEnd/>
          </a:ln>
          <a:effectLst/>
        </p:spPr>
        <p:txBody>
          <a:bodyPr wrap="none" lIns="0" tIns="0" rIns="0" anchor="ctr" anchorCtr="1">
            <a:prstTxWarp prst="textNoShape">
              <a:avLst/>
            </a:prstTxWarp>
          </a:bodyPr>
          <a:lstStyle/>
          <a:p>
            <a:r>
              <a:rPr lang="en-US" sz="1800">
                <a:solidFill>
                  <a:schemeClr val="bg1"/>
                </a:solidFill>
                <a:latin typeface="Times New Roman" pitchFamily="39" charset="0"/>
                <a:sym typeface="Symbol" pitchFamily="39" charset="2"/>
              </a:rPr>
              <a:t>7</a:t>
            </a:r>
          </a:p>
        </p:txBody>
      </p:sp>
      <p:sp>
        <p:nvSpPr>
          <p:cNvPr id="115735" name="Oval 23"/>
          <p:cNvSpPr>
            <a:spLocks noChangeArrowheads="1"/>
          </p:cNvSpPr>
          <p:nvPr/>
        </p:nvSpPr>
        <p:spPr bwMode="auto">
          <a:xfrm>
            <a:off x="3590925" y="4802188"/>
            <a:ext cx="319088"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chemeClr val="bg1"/>
                </a:solidFill>
                <a:latin typeface="Times New Roman" pitchFamily="39" charset="0"/>
                <a:sym typeface="Symbol" pitchFamily="39" charset="2"/>
              </a:rPr>
              <a:t>6</a:t>
            </a:r>
          </a:p>
        </p:txBody>
      </p:sp>
      <p:sp>
        <p:nvSpPr>
          <p:cNvPr id="115736" name="Oval 24"/>
          <p:cNvSpPr>
            <a:spLocks noChangeArrowheads="1"/>
          </p:cNvSpPr>
          <p:nvPr/>
        </p:nvSpPr>
        <p:spPr bwMode="auto">
          <a:xfrm>
            <a:off x="1827213" y="4802188"/>
            <a:ext cx="319087"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chemeClr val="bg1"/>
                </a:solidFill>
                <a:latin typeface="Times New Roman" pitchFamily="39" charset="0"/>
                <a:sym typeface="Symbol" pitchFamily="39" charset="2"/>
              </a:rPr>
              <a:t>5</a:t>
            </a:r>
          </a:p>
        </p:txBody>
      </p:sp>
      <p:cxnSp>
        <p:nvCxnSpPr>
          <p:cNvPr id="115739" name="AutoShape 27"/>
          <p:cNvCxnSpPr>
            <a:cxnSpLocks noChangeShapeType="1"/>
            <a:stCxn id="115734" idx="3"/>
            <a:endCxn id="115736" idx="7"/>
          </p:cNvCxnSpPr>
          <p:nvPr/>
        </p:nvCxnSpPr>
        <p:spPr bwMode="auto">
          <a:xfrm flipH="1">
            <a:off x="2100263" y="4583113"/>
            <a:ext cx="727075" cy="257175"/>
          </a:xfrm>
          <a:prstGeom prst="straightConnector1">
            <a:avLst/>
          </a:prstGeom>
          <a:noFill/>
          <a:ln w="19050">
            <a:solidFill>
              <a:schemeClr val="tx1"/>
            </a:solidFill>
            <a:round/>
            <a:headEnd/>
            <a:tailEnd/>
          </a:ln>
          <a:effectLst/>
        </p:spPr>
      </p:cxnSp>
      <p:cxnSp>
        <p:nvCxnSpPr>
          <p:cNvPr id="115740" name="AutoShape 28"/>
          <p:cNvCxnSpPr>
            <a:cxnSpLocks noChangeShapeType="1"/>
            <a:stCxn id="115735" idx="1"/>
            <a:endCxn id="115734" idx="5"/>
          </p:cNvCxnSpPr>
          <p:nvPr/>
        </p:nvCxnSpPr>
        <p:spPr bwMode="auto">
          <a:xfrm flipH="1" flipV="1">
            <a:off x="3052763" y="4583113"/>
            <a:ext cx="584200" cy="257175"/>
          </a:xfrm>
          <a:prstGeom prst="straightConnector1">
            <a:avLst/>
          </a:prstGeom>
          <a:noFill/>
          <a:ln w="19050">
            <a:solidFill>
              <a:schemeClr val="tx1"/>
            </a:solidFill>
            <a:round/>
            <a:headEnd/>
            <a:tailEnd/>
          </a:ln>
          <a:effectLst/>
        </p:spPr>
      </p:cxnSp>
      <p:cxnSp>
        <p:nvCxnSpPr>
          <p:cNvPr id="115743" name="AutoShape 31"/>
          <p:cNvCxnSpPr>
            <a:cxnSpLocks noChangeShapeType="1"/>
            <a:stCxn id="115745" idx="7"/>
            <a:endCxn id="115736" idx="3"/>
          </p:cNvCxnSpPr>
          <p:nvPr/>
        </p:nvCxnSpPr>
        <p:spPr bwMode="auto">
          <a:xfrm flipV="1">
            <a:off x="1512888" y="5084763"/>
            <a:ext cx="360362" cy="266700"/>
          </a:xfrm>
          <a:prstGeom prst="straightConnector1">
            <a:avLst/>
          </a:prstGeom>
          <a:noFill/>
          <a:ln w="19050">
            <a:solidFill>
              <a:schemeClr val="tx1"/>
            </a:solidFill>
            <a:round/>
            <a:headEnd/>
            <a:tailEnd/>
          </a:ln>
          <a:effectLst/>
        </p:spPr>
      </p:cxnSp>
      <p:cxnSp>
        <p:nvCxnSpPr>
          <p:cNvPr id="115744" name="AutoShape 32"/>
          <p:cNvCxnSpPr>
            <a:cxnSpLocks noChangeShapeType="1"/>
            <a:stCxn id="115751" idx="0"/>
            <a:endCxn id="115736" idx="5"/>
          </p:cNvCxnSpPr>
          <p:nvPr/>
        </p:nvCxnSpPr>
        <p:spPr bwMode="auto">
          <a:xfrm flipH="1" flipV="1">
            <a:off x="2100263" y="5084763"/>
            <a:ext cx="376237" cy="222250"/>
          </a:xfrm>
          <a:prstGeom prst="straightConnector1">
            <a:avLst/>
          </a:prstGeom>
          <a:noFill/>
          <a:ln w="19050">
            <a:solidFill>
              <a:schemeClr val="tx1"/>
            </a:solidFill>
            <a:prstDash val="sysDot"/>
            <a:round/>
            <a:headEnd/>
            <a:tailEnd/>
          </a:ln>
          <a:effectLst/>
        </p:spPr>
      </p:cxnSp>
      <p:sp>
        <p:nvSpPr>
          <p:cNvPr id="115745" name="Oval 33"/>
          <p:cNvSpPr>
            <a:spLocks noChangeArrowheads="1"/>
          </p:cNvSpPr>
          <p:nvPr/>
        </p:nvSpPr>
        <p:spPr bwMode="auto">
          <a:xfrm>
            <a:off x="1239838" y="5313363"/>
            <a:ext cx="319087"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chemeClr val="bg1"/>
                </a:solidFill>
                <a:latin typeface="Times New Roman" pitchFamily="39" charset="0"/>
                <a:sym typeface="Symbol" pitchFamily="39" charset="2"/>
              </a:rPr>
              <a:t>9</a:t>
            </a:r>
          </a:p>
        </p:txBody>
      </p:sp>
      <p:sp>
        <p:nvSpPr>
          <p:cNvPr id="115750" name="Text Box 38"/>
          <p:cNvSpPr txBox="1">
            <a:spLocks noChangeArrowheads="1"/>
          </p:cNvSpPr>
          <p:nvPr/>
        </p:nvSpPr>
        <p:spPr bwMode="auto">
          <a:xfrm>
            <a:off x="2438400" y="4919663"/>
            <a:ext cx="387350" cy="457200"/>
          </a:xfrm>
          <a:prstGeom prst="rect">
            <a:avLst/>
          </a:prstGeom>
          <a:noFill/>
          <a:ln w="19050">
            <a:noFill/>
            <a:miter lim="800000"/>
            <a:headEnd/>
            <a:tailEnd/>
          </a:ln>
          <a:effectLst/>
        </p:spPr>
        <p:txBody>
          <a:bodyPr wrap="none">
            <a:prstTxWarp prst="textNoShape">
              <a:avLst/>
            </a:prstTxWarp>
            <a:spAutoFit/>
          </a:bodyPr>
          <a:lstStyle/>
          <a:p>
            <a:r>
              <a:rPr lang="en-US" b="1" i="1">
                <a:latin typeface="Times New Roman" pitchFamily="39" charset="0"/>
              </a:rPr>
              <a:t>w</a:t>
            </a:r>
          </a:p>
        </p:txBody>
      </p:sp>
      <p:sp>
        <p:nvSpPr>
          <p:cNvPr id="115751" name="Rectangle 39"/>
          <p:cNvSpPr>
            <a:spLocks noChangeAspect="1" noChangeArrowheads="1"/>
          </p:cNvSpPr>
          <p:nvPr/>
        </p:nvSpPr>
        <p:spPr bwMode="auto">
          <a:xfrm>
            <a:off x="2360613" y="5316538"/>
            <a:ext cx="230187" cy="231775"/>
          </a:xfrm>
          <a:prstGeom prst="rect">
            <a:avLst/>
          </a:prstGeom>
          <a:solidFill>
            <a:schemeClr val="bg1"/>
          </a:solidFill>
          <a:ln w="19050">
            <a:solidFill>
              <a:schemeClr val="tx1"/>
            </a:solidFill>
            <a:prstDash val="sysDot"/>
            <a:miter lim="800000"/>
            <a:headEnd/>
            <a:tailEnd/>
          </a:ln>
          <a:effectLst/>
        </p:spPr>
        <p:txBody>
          <a:bodyPr wrap="none" anchor="ctr">
            <a:prstTxWarp prst="textNoShape">
              <a:avLst/>
            </a:prstTxWarp>
          </a:bodyPr>
          <a:lstStyle/>
          <a:p>
            <a:endParaRPr lang="en-US" sz="1800">
              <a:solidFill>
                <a:schemeClr val="bg1"/>
              </a:solidFill>
            </a:endParaRPr>
          </a:p>
        </p:txBody>
      </p:sp>
      <p:sp>
        <p:nvSpPr>
          <p:cNvPr id="115716" name="Oval 4"/>
          <p:cNvSpPr>
            <a:spLocks noChangeArrowheads="1"/>
          </p:cNvSpPr>
          <p:nvPr/>
        </p:nvSpPr>
        <p:spPr bwMode="auto">
          <a:xfrm>
            <a:off x="6894513" y="4291013"/>
            <a:ext cx="320675" cy="319087"/>
          </a:xfrm>
          <a:prstGeom prst="ellipse">
            <a:avLst/>
          </a:prstGeom>
          <a:solidFill>
            <a:schemeClr val="accent1"/>
          </a:solidFill>
          <a:ln w="38100">
            <a:solidFill>
              <a:schemeClr val="tx1"/>
            </a:solidFill>
            <a:round/>
            <a:headEnd/>
            <a:tailEnd/>
          </a:ln>
          <a:effectLst/>
        </p:spPr>
        <p:txBody>
          <a:bodyPr wrap="none" lIns="0" tIns="0" rIns="0" anchor="ctr" anchorCtr="1">
            <a:prstTxWarp prst="textNoShape">
              <a:avLst/>
            </a:prstTxWarp>
          </a:bodyPr>
          <a:lstStyle/>
          <a:p>
            <a:r>
              <a:rPr lang="en-US" sz="1800">
                <a:solidFill>
                  <a:schemeClr val="bg1"/>
                </a:solidFill>
                <a:latin typeface="Times New Roman" pitchFamily="39" charset="0"/>
                <a:sym typeface="Symbol" pitchFamily="39" charset="2"/>
              </a:rPr>
              <a:t>5</a:t>
            </a:r>
          </a:p>
        </p:txBody>
      </p:sp>
      <p:sp>
        <p:nvSpPr>
          <p:cNvPr id="115717" name="Oval 5"/>
          <p:cNvSpPr>
            <a:spLocks noChangeArrowheads="1"/>
          </p:cNvSpPr>
          <p:nvPr/>
        </p:nvSpPr>
        <p:spPr bwMode="auto">
          <a:xfrm>
            <a:off x="7705725" y="4802188"/>
            <a:ext cx="319088"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chemeClr val="bg1"/>
                </a:solidFill>
                <a:latin typeface="Times New Roman" pitchFamily="39" charset="0"/>
                <a:sym typeface="Symbol" pitchFamily="39" charset="2"/>
              </a:rPr>
              <a:t>6</a:t>
            </a:r>
          </a:p>
        </p:txBody>
      </p:sp>
      <p:sp>
        <p:nvSpPr>
          <p:cNvPr id="115718" name="Oval 6"/>
          <p:cNvSpPr>
            <a:spLocks noChangeArrowheads="1"/>
          </p:cNvSpPr>
          <p:nvPr/>
        </p:nvSpPr>
        <p:spPr bwMode="auto">
          <a:xfrm>
            <a:off x="5942013" y="4802188"/>
            <a:ext cx="319087" cy="320675"/>
          </a:xfrm>
          <a:prstGeom prst="ellipse">
            <a:avLst/>
          </a:prstGeom>
          <a:solidFill>
            <a:schemeClr val="accent1"/>
          </a:solidFill>
          <a:ln w="38100">
            <a:solidFill>
              <a:schemeClr val="tx1"/>
            </a:solidFill>
            <a:round/>
            <a:headEnd/>
            <a:tailEnd/>
          </a:ln>
          <a:effectLst/>
        </p:spPr>
        <p:txBody>
          <a:bodyPr wrap="none" lIns="0" tIns="0" rIns="0" anchor="ctr" anchorCtr="1">
            <a:prstTxWarp prst="textNoShape">
              <a:avLst/>
            </a:prstTxWarp>
          </a:bodyPr>
          <a:lstStyle/>
          <a:p>
            <a:r>
              <a:rPr lang="en-US" sz="1800">
                <a:solidFill>
                  <a:schemeClr val="bg1"/>
                </a:solidFill>
                <a:latin typeface="Times New Roman" pitchFamily="39" charset="0"/>
                <a:sym typeface="Symbol" pitchFamily="39" charset="2"/>
              </a:rPr>
              <a:t>7</a:t>
            </a:r>
          </a:p>
        </p:txBody>
      </p:sp>
      <p:cxnSp>
        <p:nvCxnSpPr>
          <p:cNvPr id="115721" name="AutoShape 9"/>
          <p:cNvCxnSpPr>
            <a:cxnSpLocks noChangeShapeType="1"/>
            <a:stCxn id="115716" idx="3"/>
            <a:endCxn id="115718" idx="7"/>
          </p:cNvCxnSpPr>
          <p:nvPr/>
        </p:nvCxnSpPr>
        <p:spPr bwMode="auto">
          <a:xfrm flipH="1">
            <a:off x="6215063" y="4583113"/>
            <a:ext cx="727075" cy="247650"/>
          </a:xfrm>
          <a:prstGeom prst="straightConnector1">
            <a:avLst/>
          </a:prstGeom>
          <a:noFill/>
          <a:ln w="38100">
            <a:solidFill>
              <a:schemeClr val="tx1"/>
            </a:solidFill>
            <a:round/>
            <a:headEnd/>
            <a:tailEnd/>
          </a:ln>
          <a:effectLst/>
        </p:spPr>
      </p:cxnSp>
      <p:cxnSp>
        <p:nvCxnSpPr>
          <p:cNvPr id="115722" name="AutoShape 10"/>
          <p:cNvCxnSpPr>
            <a:cxnSpLocks noChangeShapeType="1"/>
            <a:stCxn id="115717" idx="1"/>
            <a:endCxn id="115716" idx="5"/>
          </p:cNvCxnSpPr>
          <p:nvPr/>
        </p:nvCxnSpPr>
        <p:spPr bwMode="auto">
          <a:xfrm flipH="1" flipV="1">
            <a:off x="7167563" y="4583113"/>
            <a:ext cx="584200" cy="257175"/>
          </a:xfrm>
          <a:prstGeom prst="straightConnector1">
            <a:avLst/>
          </a:prstGeom>
          <a:noFill/>
          <a:ln w="19050">
            <a:solidFill>
              <a:schemeClr val="tx1"/>
            </a:solidFill>
            <a:round/>
            <a:headEnd/>
            <a:tailEnd/>
          </a:ln>
          <a:effectLst/>
        </p:spPr>
      </p:cxnSp>
      <p:cxnSp>
        <p:nvCxnSpPr>
          <p:cNvPr id="115725" name="AutoShape 13"/>
          <p:cNvCxnSpPr>
            <a:cxnSpLocks noChangeShapeType="1"/>
            <a:stCxn id="115727" idx="7"/>
            <a:endCxn id="115718" idx="3"/>
          </p:cNvCxnSpPr>
          <p:nvPr/>
        </p:nvCxnSpPr>
        <p:spPr bwMode="auto">
          <a:xfrm flipV="1">
            <a:off x="5627688" y="5094288"/>
            <a:ext cx="360362" cy="257175"/>
          </a:xfrm>
          <a:prstGeom prst="straightConnector1">
            <a:avLst/>
          </a:prstGeom>
          <a:noFill/>
          <a:ln w="19050">
            <a:solidFill>
              <a:schemeClr val="tx1"/>
            </a:solidFill>
            <a:round/>
            <a:headEnd/>
            <a:tailEnd/>
          </a:ln>
          <a:effectLst/>
        </p:spPr>
      </p:cxnSp>
      <p:cxnSp>
        <p:nvCxnSpPr>
          <p:cNvPr id="115726" name="AutoShape 14"/>
          <p:cNvCxnSpPr>
            <a:cxnSpLocks noChangeShapeType="1"/>
            <a:stCxn id="115733" idx="0"/>
            <a:endCxn id="115718" idx="5"/>
          </p:cNvCxnSpPr>
          <p:nvPr/>
        </p:nvCxnSpPr>
        <p:spPr bwMode="auto">
          <a:xfrm flipH="1" flipV="1">
            <a:off x="6215063" y="5094288"/>
            <a:ext cx="376237" cy="212725"/>
          </a:xfrm>
          <a:prstGeom prst="straightConnector1">
            <a:avLst/>
          </a:prstGeom>
          <a:noFill/>
          <a:ln w="19050">
            <a:solidFill>
              <a:schemeClr val="tx1"/>
            </a:solidFill>
            <a:prstDash val="sysDot"/>
            <a:round/>
            <a:headEnd/>
            <a:tailEnd/>
          </a:ln>
          <a:effectLst/>
        </p:spPr>
      </p:cxnSp>
      <p:sp>
        <p:nvSpPr>
          <p:cNvPr id="115727" name="Oval 15"/>
          <p:cNvSpPr>
            <a:spLocks noChangeArrowheads="1"/>
          </p:cNvSpPr>
          <p:nvPr/>
        </p:nvSpPr>
        <p:spPr bwMode="auto">
          <a:xfrm>
            <a:off x="5354638" y="5313363"/>
            <a:ext cx="319087"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chemeClr val="bg1"/>
                </a:solidFill>
                <a:latin typeface="Times New Roman" pitchFamily="39" charset="0"/>
                <a:sym typeface="Symbol" pitchFamily="39" charset="2"/>
              </a:rPr>
              <a:t>9</a:t>
            </a:r>
          </a:p>
        </p:txBody>
      </p:sp>
      <p:sp>
        <p:nvSpPr>
          <p:cNvPr id="115732" name="Text Box 20"/>
          <p:cNvSpPr txBox="1">
            <a:spLocks noChangeArrowheads="1"/>
          </p:cNvSpPr>
          <p:nvPr/>
        </p:nvSpPr>
        <p:spPr bwMode="auto">
          <a:xfrm>
            <a:off x="6553200" y="4919663"/>
            <a:ext cx="387350" cy="457200"/>
          </a:xfrm>
          <a:prstGeom prst="rect">
            <a:avLst/>
          </a:prstGeom>
          <a:noFill/>
          <a:ln w="19050">
            <a:noFill/>
            <a:miter lim="800000"/>
            <a:headEnd/>
            <a:tailEnd/>
          </a:ln>
          <a:effectLst/>
        </p:spPr>
        <p:txBody>
          <a:bodyPr wrap="none">
            <a:prstTxWarp prst="textNoShape">
              <a:avLst/>
            </a:prstTxWarp>
            <a:spAutoFit/>
          </a:bodyPr>
          <a:lstStyle/>
          <a:p>
            <a:r>
              <a:rPr lang="en-US" b="1" i="1">
                <a:latin typeface="Times New Roman" pitchFamily="39" charset="0"/>
              </a:rPr>
              <a:t>w</a:t>
            </a:r>
          </a:p>
        </p:txBody>
      </p:sp>
      <p:sp>
        <p:nvSpPr>
          <p:cNvPr id="115733" name="Rectangle 21"/>
          <p:cNvSpPr>
            <a:spLocks noChangeAspect="1" noChangeArrowheads="1"/>
          </p:cNvSpPr>
          <p:nvPr/>
        </p:nvSpPr>
        <p:spPr bwMode="auto">
          <a:xfrm>
            <a:off x="6475413" y="5316538"/>
            <a:ext cx="230187" cy="231775"/>
          </a:xfrm>
          <a:prstGeom prst="rect">
            <a:avLst/>
          </a:prstGeom>
          <a:solidFill>
            <a:schemeClr val="bg1"/>
          </a:solidFill>
          <a:ln w="19050">
            <a:solidFill>
              <a:schemeClr val="tx1"/>
            </a:solidFill>
            <a:prstDash val="sysDot"/>
            <a:miter lim="800000"/>
            <a:headEnd/>
            <a:tailEnd/>
          </a:ln>
          <a:effectLst/>
        </p:spPr>
        <p:txBody>
          <a:bodyPr wrap="none" anchor="ctr">
            <a:prstTxWarp prst="textNoShape">
              <a:avLst/>
            </a:prstTxWarp>
          </a:bodyPr>
          <a:lstStyle/>
          <a:p>
            <a:endParaRPr lang="en-US" sz="1800">
              <a:solidFill>
                <a:schemeClr val="bg1"/>
              </a:solidFill>
            </a:endParaRPr>
          </a:p>
        </p:txBody>
      </p:sp>
      <p:cxnSp>
        <p:nvCxnSpPr>
          <p:cNvPr id="115752" name="AutoShape 40"/>
          <p:cNvCxnSpPr>
            <a:cxnSpLocks noChangeShapeType="1"/>
            <a:stCxn id="115716" idx="1"/>
            <a:endCxn id="115718" idx="1"/>
          </p:cNvCxnSpPr>
          <p:nvPr/>
        </p:nvCxnSpPr>
        <p:spPr bwMode="auto">
          <a:xfrm rot="16200000" flipH="1" flipV="1">
            <a:off x="6208712" y="4097338"/>
            <a:ext cx="512763" cy="954088"/>
          </a:xfrm>
          <a:prstGeom prst="curvedConnector3">
            <a:avLst>
              <a:gd name="adj1" fmla="val -49847"/>
            </a:avLst>
          </a:prstGeom>
          <a:noFill/>
          <a:ln w="19050">
            <a:solidFill>
              <a:schemeClr val="tx2"/>
            </a:solidFill>
            <a:round/>
            <a:headEnd type="triangle" w="med" len="med"/>
            <a:tailEnd type="triangle" w="med" len="med"/>
          </a:ln>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1994"/>
          </a:xfrm>
        </p:spPr>
        <p:txBody>
          <a:bodyPr/>
          <a:lstStyle/>
          <a:p>
            <a:r>
              <a:rPr lang="en-US" dirty="0" smtClean="0"/>
              <a:t>Software Engineering</a:t>
            </a:r>
            <a:endParaRPr lang="en-US" dirty="0"/>
          </a:p>
        </p:txBody>
      </p:sp>
      <p:sp>
        <p:nvSpPr>
          <p:cNvPr id="3" name="Content Placeholder 2"/>
          <p:cNvSpPr>
            <a:spLocks noGrp="1"/>
          </p:cNvSpPr>
          <p:nvPr>
            <p:ph idx="1"/>
          </p:nvPr>
        </p:nvSpPr>
        <p:spPr>
          <a:xfrm>
            <a:off x="245103" y="1013731"/>
            <a:ext cx="8634298" cy="4708525"/>
          </a:xfrm>
        </p:spPr>
        <p:txBody>
          <a:bodyPr/>
          <a:lstStyle/>
          <a:p>
            <a:r>
              <a:rPr lang="en-US" sz="2000" dirty="0" smtClean="0"/>
              <a:t>Software must be: </a:t>
            </a:r>
          </a:p>
          <a:p>
            <a:pPr lvl="1"/>
            <a:r>
              <a:rPr lang="en-US" sz="1800" dirty="0" smtClean="0"/>
              <a:t>Readable and understandable </a:t>
            </a:r>
          </a:p>
          <a:p>
            <a:pPr lvl="2"/>
            <a:r>
              <a:rPr lang="en-US" sz="1600" dirty="0" smtClean="0"/>
              <a:t>Allows correctness to be verified, and software to be easily updated. </a:t>
            </a:r>
          </a:p>
          <a:p>
            <a:pPr lvl="1"/>
            <a:r>
              <a:rPr lang="en-US" sz="1800" dirty="0" smtClean="0"/>
              <a:t>Correct and complete </a:t>
            </a:r>
          </a:p>
          <a:p>
            <a:pPr lvl="2"/>
            <a:r>
              <a:rPr lang="en-US" sz="1600" dirty="0" smtClean="0"/>
              <a:t>Works correctly for all expected inputs</a:t>
            </a:r>
          </a:p>
          <a:p>
            <a:pPr lvl="1"/>
            <a:r>
              <a:rPr lang="en-US" sz="1800" dirty="0" smtClean="0"/>
              <a:t>Robust</a:t>
            </a:r>
          </a:p>
          <a:p>
            <a:pPr lvl="2"/>
            <a:r>
              <a:rPr lang="en-US" sz="1600" dirty="0" smtClean="0"/>
              <a:t>Capable of handling unexpected inputs.</a:t>
            </a:r>
          </a:p>
          <a:p>
            <a:pPr lvl="1"/>
            <a:r>
              <a:rPr lang="en-US" sz="1800" dirty="0" err="1" smtClean="0"/>
              <a:t>Adaptible</a:t>
            </a:r>
            <a:endParaRPr lang="en-US" sz="1800" dirty="0" smtClean="0"/>
          </a:p>
          <a:p>
            <a:pPr lvl="2"/>
            <a:r>
              <a:rPr lang="en-US" sz="1600" dirty="0" smtClean="0"/>
              <a:t>All programs evolve over time.  Programs should be designed so that re-use, generalization and modification is easy.</a:t>
            </a:r>
          </a:p>
          <a:p>
            <a:pPr lvl="1"/>
            <a:r>
              <a:rPr lang="en-US" sz="1800" dirty="0" smtClean="0"/>
              <a:t>Portable</a:t>
            </a:r>
          </a:p>
          <a:p>
            <a:pPr lvl="2"/>
            <a:r>
              <a:rPr lang="en-US" sz="1600" dirty="0" smtClean="0"/>
              <a:t>Easily ported to new hardware or operating system platforms.</a:t>
            </a:r>
          </a:p>
          <a:p>
            <a:pPr lvl="1"/>
            <a:r>
              <a:rPr lang="en-US" sz="1800" dirty="0" smtClean="0"/>
              <a:t>Efficient</a:t>
            </a:r>
          </a:p>
          <a:p>
            <a:pPr lvl="2"/>
            <a:r>
              <a:rPr lang="en-US" sz="1600" dirty="0" smtClean="0"/>
              <a:t>Makes reasonable use of time and memory resources.</a:t>
            </a:r>
          </a:p>
        </p:txBody>
      </p:sp>
    </p:spTree>
    <p:extLst>
      <p:ext uri="{BB962C8B-B14F-4D97-AF65-F5344CB8AC3E}">
        <p14:creationId xmlns:p14="http://schemas.microsoft.com/office/powerpoint/2010/main" val="363877383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dirty="0" smtClean="0"/>
              <a:t>Array-</a:t>
            </a:r>
            <a:r>
              <a:rPr lang="en-US" dirty="0"/>
              <a:t>based Heap Implementation</a:t>
            </a:r>
            <a:r>
              <a:rPr lang="en-US" dirty="0" smtClean="0"/>
              <a:t> </a:t>
            </a:r>
            <a:endParaRPr lang="en-US" dirty="0"/>
          </a:p>
        </p:txBody>
      </p:sp>
      <p:sp>
        <p:nvSpPr>
          <p:cNvPr id="118787" name="Rectangle 3" descr="Rectangle: Click to edit Master text styles&#10;Second level&#10;Third level&#10;Fourth level&#10;Fifth level"/>
          <p:cNvSpPr>
            <a:spLocks noGrp="1" noChangeArrowheads="1"/>
          </p:cNvSpPr>
          <p:nvPr>
            <p:ph type="body" idx="1"/>
          </p:nvPr>
        </p:nvSpPr>
        <p:spPr>
          <a:xfrm>
            <a:off x="265788" y="1025525"/>
            <a:ext cx="4980900" cy="4876800"/>
          </a:xfrm>
        </p:spPr>
        <p:txBody>
          <a:bodyPr/>
          <a:lstStyle/>
          <a:p>
            <a:pPr>
              <a:lnSpc>
                <a:spcPct val="90000"/>
              </a:lnSpc>
            </a:pPr>
            <a:r>
              <a:rPr lang="en-US" sz="2000" dirty="0"/>
              <a:t>We can represent a heap with </a:t>
            </a:r>
            <a:r>
              <a:rPr lang="en-US" sz="2000" b="1" i="1" dirty="0" err="1">
                <a:latin typeface="Times New Roman" pitchFamily="39" charset="0"/>
              </a:rPr>
              <a:t>n</a:t>
            </a:r>
            <a:r>
              <a:rPr lang="en-US" sz="2000" dirty="0"/>
              <a:t> keys by means of </a:t>
            </a:r>
            <a:r>
              <a:rPr lang="en-US" sz="2000" dirty="0" smtClean="0"/>
              <a:t>an array of </a:t>
            </a:r>
            <a:r>
              <a:rPr lang="en-US" sz="2000" dirty="0"/>
              <a:t>length </a:t>
            </a:r>
            <a:r>
              <a:rPr lang="en-US" sz="2000" b="1" i="1" dirty="0" err="1">
                <a:latin typeface="Times New Roman" pitchFamily="39" charset="0"/>
              </a:rPr>
              <a:t>n</a:t>
            </a:r>
            <a:r>
              <a:rPr lang="en-US" sz="2000" b="1" i="1" dirty="0">
                <a:latin typeface="Times New Roman" pitchFamily="39" charset="0"/>
              </a:rPr>
              <a:t> </a:t>
            </a:r>
            <a:r>
              <a:rPr lang="en-US" sz="2000" dirty="0">
                <a:latin typeface="Symbol" pitchFamily="39" charset="2"/>
                <a:sym typeface="Symbol" pitchFamily="39" charset="2"/>
              </a:rPr>
              <a:t>+</a:t>
            </a:r>
            <a:r>
              <a:rPr lang="en-US" sz="2000" dirty="0">
                <a:latin typeface="Times New Roman" pitchFamily="39" charset="0"/>
                <a:sym typeface="Symbol" pitchFamily="39" charset="2"/>
              </a:rPr>
              <a:t> </a:t>
            </a:r>
            <a:r>
              <a:rPr lang="en-US" sz="2000" dirty="0" smtClean="0">
                <a:latin typeface="Times New Roman" pitchFamily="39" charset="0"/>
              </a:rPr>
              <a:t>1</a:t>
            </a:r>
          </a:p>
          <a:p>
            <a:pPr>
              <a:lnSpc>
                <a:spcPct val="90000"/>
              </a:lnSpc>
            </a:pPr>
            <a:r>
              <a:rPr lang="en-US" sz="2000" dirty="0" smtClean="0"/>
              <a:t>Links between nodes are not explicitly stored</a:t>
            </a:r>
          </a:p>
          <a:p>
            <a:pPr>
              <a:lnSpc>
                <a:spcPct val="90000"/>
              </a:lnSpc>
            </a:pPr>
            <a:r>
              <a:rPr lang="en-US" sz="2000" dirty="0" smtClean="0"/>
              <a:t>The cell at rank </a:t>
            </a:r>
            <a:r>
              <a:rPr lang="en-US" sz="2000" dirty="0" smtClean="0">
                <a:latin typeface="Times New Roman" pitchFamily="39" charset="0"/>
              </a:rPr>
              <a:t>0</a:t>
            </a:r>
            <a:r>
              <a:rPr lang="en-US" sz="2000" dirty="0" smtClean="0"/>
              <a:t> is not used</a:t>
            </a:r>
          </a:p>
          <a:p>
            <a:pPr>
              <a:lnSpc>
                <a:spcPct val="90000"/>
              </a:lnSpc>
            </a:pPr>
            <a:r>
              <a:rPr lang="en-US" sz="2000" dirty="0" smtClean="0">
                <a:latin typeface="+mj-lt"/>
              </a:rPr>
              <a:t>The root is stored at rank 1.</a:t>
            </a:r>
          </a:p>
          <a:p>
            <a:pPr>
              <a:lnSpc>
                <a:spcPct val="90000"/>
              </a:lnSpc>
            </a:pPr>
            <a:r>
              <a:rPr lang="en-US" sz="2000" dirty="0"/>
              <a:t>For the node at rank </a:t>
            </a:r>
            <a:r>
              <a:rPr lang="en-US" sz="2000" b="1" i="1" dirty="0" err="1">
                <a:latin typeface="Times New Roman" pitchFamily="39" charset="0"/>
              </a:rPr>
              <a:t>i</a:t>
            </a:r>
            <a:endParaRPr lang="en-US" sz="2000" dirty="0"/>
          </a:p>
          <a:p>
            <a:pPr lvl="1">
              <a:lnSpc>
                <a:spcPct val="90000"/>
              </a:lnSpc>
            </a:pPr>
            <a:r>
              <a:rPr lang="en-US" sz="1800" dirty="0"/>
              <a:t>the left child is at rank </a:t>
            </a:r>
            <a:r>
              <a:rPr lang="en-US" sz="1800" dirty="0">
                <a:latin typeface="Times New Roman" pitchFamily="39" charset="0"/>
              </a:rPr>
              <a:t>2</a:t>
            </a:r>
            <a:r>
              <a:rPr lang="en-US" sz="1800" b="1" i="1" dirty="0">
                <a:latin typeface="Times New Roman" pitchFamily="39" charset="0"/>
              </a:rPr>
              <a:t>i</a:t>
            </a:r>
            <a:endParaRPr lang="en-US" sz="1800" dirty="0">
              <a:latin typeface="Times New Roman" pitchFamily="39" charset="0"/>
            </a:endParaRPr>
          </a:p>
          <a:p>
            <a:pPr lvl="1">
              <a:lnSpc>
                <a:spcPct val="90000"/>
              </a:lnSpc>
            </a:pPr>
            <a:r>
              <a:rPr lang="en-US" sz="1800" dirty="0"/>
              <a:t>the right child is at rank </a:t>
            </a:r>
            <a:r>
              <a:rPr lang="en-US" sz="1800" dirty="0">
                <a:latin typeface="Times New Roman" pitchFamily="39" charset="0"/>
              </a:rPr>
              <a:t>2</a:t>
            </a:r>
            <a:r>
              <a:rPr lang="en-US" sz="1800" b="1" i="1" dirty="0">
                <a:latin typeface="Times New Roman" pitchFamily="39" charset="0"/>
              </a:rPr>
              <a:t>i </a:t>
            </a:r>
            <a:r>
              <a:rPr lang="en-US" sz="1800" dirty="0">
                <a:latin typeface="Symbol" pitchFamily="39" charset="2"/>
                <a:sym typeface="Symbol" pitchFamily="39" charset="2"/>
              </a:rPr>
              <a:t>+</a:t>
            </a:r>
            <a:r>
              <a:rPr lang="en-US" sz="1800" dirty="0">
                <a:latin typeface="Times New Roman" pitchFamily="39" charset="0"/>
                <a:sym typeface="Symbol" pitchFamily="39" charset="2"/>
              </a:rPr>
              <a:t> </a:t>
            </a:r>
            <a:r>
              <a:rPr lang="en-US" sz="1800" dirty="0" smtClean="0">
                <a:latin typeface="Times New Roman" pitchFamily="39" charset="0"/>
              </a:rPr>
              <a:t>1</a:t>
            </a:r>
          </a:p>
          <a:p>
            <a:pPr lvl="1">
              <a:lnSpc>
                <a:spcPct val="90000"/>
              </a:lnSpc>
            </a:pPr>
            <a:r>
              <a:rPr lang="en-US" sz="1800" dirty="0" smtClean="0"/>
              <a:t>the parent is at rank </a:t>
            </a:r>
            <a:r>
              <a:rPr lang="en-US" sz="1800" b="1" dirty="0" smtClean="0"/>
              <a:t>floor</a:t>
            </a:r>
            <a:r>
              <a:rPr lang="en-US" sz="1800" dirty="0" smtClean="0"/>
              <a:t>(i/2)</a:t>
            </a:r>
          </a:p>
          <a:p>
            <a:pPr lvl="1">
              <a:lnSpc>
                <a:spcPct val="90000"/>
              </a:lnSpc>
            </a:pPr>
            <a:r>
              <a:rPr lang="en-US" sz="1800" dirty="0" smtClean="0"/>
              <a:t>if 2i + 1 &gt; </a:t>
            </a:r>
            <a:r>
              <a:rPr lang="en-US" sz="1800" dirty="0" err="1" smtClean="0"/>
              <a:t>n</a:t>
            </a:r>
            <a:r>
              <a:rPr lang="en-US" sz="1800" dirty="0" smtClean="0"/>
              <a:t>, the node has no right child</a:t>
            </a:r>
          </a:p>
          <a:p>
            <a:pPr lvl="1">
              <a:lnSpc>
                <a:spcPct val="90000"/>
              </a:lnSpc>
            </a:pPr>
            <a:r>
              <a:rPr lang="en-US" sz="1800" dirty="0" smtClean="0"/>
              <a:t>if 2i &gt; </a:t>
            </a:r>
            <a:r>
              <a:rPr lang="en-US" sz="1800" dirty="0" err="1" smtClean="0"/>
              <a:t>n</a:t>
            </a:r>
            <a:r>
              <a:rPr lang="en-US" sz="1800" dirty="0" smtClean="0"/>
              <a:t>, the node is a leaf</a:t>
            </a:r>
          </a:p>
        </p:txBody>
      </p:sp>
      <p:sp>
        <p:nvSpPr>
          <p:cNvPr id="118789" name="Oval 5"/>
          <p:cNvSpPr>
            <a:spLocks noChangeArrowheads="1"/>
          </p:cNvSpPr>
          <p:nvPr/>
        </p:nvSpPr>
        <p:spPr bwMode="auto">
          <a:xfrm>
            <a:off x="7061200" y="1882775"/>
            <a:ext cx="376238" cy="376238"/>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2</a:t>
            </a:r>
          </a:p>
        </p:txBody>
      </p:sp>
      <p:sp>
        <p:nvSpPr>
          <p:cNvPr id="118790" name="Oval 6"/>
          <p:cNvSpPr>
            <a:spLocks noChangeArrowheads="1"/>
          </p:cNvSpPr>
          <p:nvPr/>
        </p:nvSpPr>
        <p:spPr bwMode="auto">
          <a:xfrm>
            <a:off x="8015288" y="2486025"/>
            <a:ext cx="376237" cy="376238"/>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6</a:t>
            </a:r>
          </a:p>
        </p:txBody>
      </p:sp>
      <p:sp>
        <p:nvSpPr>
          <p:cNvPr id="118791" name="Oval 7"/>
          <p:cNvSpPr>
            <a:spLocks noChangeArrowheads="1"/>
          </p:cNvSpPr>
          <p:nvPr/>
        </p:nvSpPr>
        <p:spPr bwMode="auto">
          <a:xfrm>
            <a:off x="5937250" y="2486025"/>
            <a:ext cx="376238" cy="376238"/>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5</a:t>
            </a:r>
          </a:p>
        </p:txBody>
      </p:sp>
      <p:sp>
        <p:nvSpPr>
          <p:cNvPr id="118792" name="Oval 8"/>
          <p:cNvSpPr>
            <a:spLocks noChangeArrowheads="1"/>
          </p:cNvSpPr>
          <p:nvPr/>
        </p:nvSpPr>
        <p:spPr bwMode="auto">
          <a:xfrm>
            <a:off x="6630988" y="3087688"/>
            <a:ext cx="376237" cy="376237"/>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7</a:t>
            </a:r>
          </a:p>
        </p:txBody>
      </p:sp>
      <p:cxnSp>
        <p:nvCxnSpPr>
          <p:cNvPr id="118797" name="AutoShape 13"/>
          <p:cNvCxnSpPr>
            <a:cxnSpLocks noChangeShapeType="1"/>
            <a:stCxn id="118789" idx="3"/>
            <a:endCxn id="118791" idx="7"/>
          </p:cNvCxnSpPr>
          <p:nvPr/>
        </p:nvCxnSpPr>
        <p:spPr bwMode="auto">
          <a:xfrm flipH="1">
            <a:off x="6259513" y="2214563"/>
            <a:ext cx="855662" cy="315912"/>
          </a:xfrm>
          <a:prstGeom prst="straightConnector1">
            <a:avLst/>
          </a:prstGeom>
          <a:noFill/>
          <a:ln w="19050">
            <a:solidFill>
              <a:schemeClr val="tx1"/>
            </a:solidFill>
            <a:round/>
            <a:headEnd/>
            <a:tailEnd/>
          </a:ln>
          <a:effectLst/>
        </p:spPr>
      </p:cxnSp>
      <p:cxnSp>
        <p:nvCxnSpPr>
          <p:cNvPr id="118798" name="AutoShape 14"/>
          <p:cNvCxnSpPr>
            <a:cxnSpLocks noChangeShapeType="1"/>
            <a:stCxn id="118790" idx="1"/>
            <a:endCxn id="118789" idx="5"/>
          </p:cNvCxnSpPr>
          <p:nvPr/>
        </p:nvCxnSpPr>
        <p:spPr bwMode="auto">
          <a:xfrm flipH="1" flipV="1">
            <a:off x="7381875" y="2214563"/>
            <a:ext cx="688975" cy="315912"/>
          </a:xfrm>
          <a:prstGeom prst="straightConnector1">
            <a:avLst/>
          </a:prstGeom>
          <a:noFill/>
          <a:ln w="19050">
            <a:solidFill>
              <a:schemeClr val="tx1"/>
            </a:solidFill>
            <a:round/>
            <a:headEnd/>
            <a:tailEnd/>
          </a:ln>
          <a:effectLst/>
        </p:spPr>
      </p:cxnSp>
      <p:cxnSp>
        <p:nvCxnSpPr>
          <p:cNvPr id="118803" name="AutoShape 19"/>
          <p:cNvCxnSpPr>
            <a:cxnSpLocks noChangeShapeType="1"/>
            <a:stCxn id="118805" idx="7"/>
            <a:endCxn id="118791" idx="3"/>
          </p:cNvCxnSpPr>
          <p:nvPr/>
        </p:nvCxnSpPr>
        <p:spPr bwMode="auto">
          <a:xfrm flipV="1">
            <a:off x="5567363" y="2816225"/>
            <a:ext cx="425450" cy="317500"/>
          </a:xfrm>
          <a:prstGeom prst="straightConnector1">
            <a:avLst/>
          </a:prstGeom>
          <a:noFill/>
          <a:ln w="19050">
            <a:solidFill>
              <a:schemeClr val="tx1"/>
            </a:solidFill>
            <a:round/>
            <a:headEnd/>
            <a:tailEnd/>
          </a:ln>
          <a:effectLst/>
        </p:spPr>
      </p:cxnSp>
      <p:cxnSp>
        <p:nvCxnSpPr>
          <p:cNvPr id="118804" name="AutoShape 20"/>
          <p:cNvCxnSpPr>
            <a:cxnSpLocks noChangeShapeType="1"/>
            <a:stCxn id="118792" idx="1"/>
            <a:endCxn id="118791" idx="5"/>
          </p:cNvCxnSpPr>
          <p:nvPr/>
        </p:nvCxnSpPr>
        <p:spPr bwMode="auto">
          <a:xfrm flipH="1" flipV="1">
            <a:off x="6259513" y="2816225"/>
            <a:ext cx="427037" cy="317500"/>
          </a:xfrm>
          <a:prstGeom prst="straightConnector1">
            <a:avLst/>
          </a:prstGeom>
          <a:noFill/>
          <a:ln w="19050">
            <a:solidFill>
              <a:schemeClr val="tx1"/>
            </a:solidFill>
            <a:round/>
            <a:headEnd/>
            <a:tailEnd/>
          </a:ln>
          <a:effectLst/>
        </p:spPr>
      </p:cxnSp>
      <p:sp>
        <p:nvSpPr>
          <p:cNvPr id="118805" name="Oval 21"/>
          <p:cNvSpPr>
            <a:spLocks noChangeArrowheads="1"/>
          </p:cNvSpPr>
          <p:nvPr/>
        </p:nvSpPr>
        <p:spPr bwMode="auto">
          <a:xfrm>
            <a:off x="5246688" y="3087688"/>
            <a:ext cx="376237" cy="376237"/>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r>
              <a:rPr lang="en-US" sz="1800">
                <a:solidFill>
                  <a:srgbClr val="FBEFD2"/>
                </a:solidFill>
                <a:latin typeface="Times New Roman" pitchFamily="39" charset="0"/>
                <a:sym typeface="Symbol" pitchFamily="39" charset="2"/>
              </a:rPr>
              <a:t>9</a:t>
            </a:r>
          </a:p>
        </p:txBody>
      </p:sp>
      <p:grpSp>
        <p:nvGrpSpPr>
          <p:cNvPr id="2" name="Group 43"/>
          <p:cNvGrpSpPr>
            <a:grpSpLocks/>
          </p:cNvGrpSpPr>
          <p:nvPr/>
        </p:nvGrpSpPr>
        <p:grpSpPr bwMode="auto">
          <a:xfrm>
            <a:off x="5257800" y="4473575"/>
            <a:ext cx="3429000" cy="936625"/>
            <a:chOff x="3216" y="2736"/>
            <a:chExt cx="2304" cy="629"/>
          </a:xfrm>
        </p:grpSpPr>
        <p:sp>
          <p:nvSpPr>
            <p:cNvPr id="118813" name="Rectangle 29"/>
            <p:cNvSpPr>
              <a:spLocks noChangeArrowheads="1"/>
            </p:cNvSpPr>
            <p:nvPr/>
          </p:nvSpPr>
          <p:spPr bwMode="auto">
            <a:xfrm>
              <a:off x="3216" y="2736"/>
              <a:ext cx="384" cy="384"/>
            </a:xfrm>
            <a:prstGeom prst="rect">
              <a:avLst/>
            </a:prstGeom>
            <a:solidFill>
              <a:srgbClr val="F8F0D0"/>
            </a:solidFill>
            <a:ln w="28575">
              <a:solidFill>
                <a:schemeClr val="tx1"/>
              </a:solidFill>
              <a:miter lim="800000"/>
              <a:headEnd/>
              <a:tailEnd/>
            </a:ln>
            <a:effectLst/>
          </p:spPr>
          <p:txBody>
            <a:bodyPr wrap="none" anchor="ctr">
              <a:prstTxWarp prst="textNoShape">
                <a:avLst/>
              </a:prstTxWarp>
            </a:bodyPr>
            <a:lstStyle/>
            <a:p>
              <a:endParaRPr lang="en-US"/>
            </a:p>
          </p:txBody>
        </p:sp>
        <p:sp>
          <p:nvSpPr>
            <p:cNvPr id="118814" name="Rectangle 30"/>
            <p:cNvSpPr>
              <a:spLocks noChangeArrowheads="1"/>
            </p:cNvSpPr>
            <p:nvPr/>
          </p:nvSpPr>
          <p:spPr bwMode="auto">
            <a:xfrm>
              <a:off x="3600" y="2736"/>
              <a:ext cx="384" cy="384"/>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pPr algn="ctr"/>
              <a:r>
                <a:rPr lang="en-US" dirty="0">
                  <a:solidFill>
                    <a:srgbClr val="FBEFD2"/>
                  </a:solidFill>
                  <a:latin typeface="Times New Roman" pitchFamily="39" charset="0"/>
                </a:rPr>
                <a:t>2</a:t>
              </a:r>
            </a:p>
          </p:txBody>
        </p:sp>
        <p:sp>
          <p:nvSpPr>
            <p:cNvPr id="118815" name="Rectangle 31"/>
            <p:cNvSpPr>
              <a:spLocks noChangeArrowheads="1"/>
            </p:cNvSpPr>
            <p:nvPr/>
          </p:nvSpPr>
          <p:spPr bwMode="auto">
            <a:xfrm>
              <a:off x="3984" y="2736"/>
              <a:ext cx="384" cy="384"/>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pPr algn="ctr"/>
              <a:r>
                <a:rPr lang="en-US">
                  <a:solidFill>
                    <a:srgbClr val="FBEFD2"/>
                  </a:solidFill>
                  <a:latin typeface="Times New Roman" pitchFamily="39" charset="0"/>
                </a:rPr>
                <a:t>5</a:t>
              </a:r>
            </a:p>
          </p:txBody>
        </p:sp>
        <p:sp>
          <p:nvSpPr>
            <p:cNvPr id="118816" name="Rectangle 32"/>
            <p:cNvSpPr>
              <a:spLocks noChangeArrowheads="1"/>
            </p:cNvSpPr>
            <p:nvPr/>
          </p:nvSpPr>
          <p:spPr bwMode="auto">
            <a:xfrm>
              <a:off x="4368" y="2736"/>
              <a:ext cx="384" cy="384"/>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pPr algn="ctr"/>
              <a:r>
                <a:rPr lang="en-US">
                  <a:solidFill>
                    <a:srgbClr val="FBEFD2"/>
                  </a:solidFill>
                  <a:latin typeface="Times New Roman" pitchFamily="39" charset="0"/>
                </a:rPr>
                <a:t>6</a:t>
              </a:r>
            </a:p>
          </p:txBody>
        </p:sp>
        <p:sp>
          <p:nvSpPr>
            <p:cNvPr id="118817" name="Rectangle 33"/>
            <p:cNvSpPr>
              <a:spLocks noChangeArrowheads="1"/>
            </p:cNvSpPr>
            <p:nvPr/>
          </p:nvSpPr>
          <p:spPr bwMode="auto">
            <a:xfrm>
              <a:off x="4752" y="2736"/>
              <a:ext cx="384" cy="384"/>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pPr algn="ctr"/>
              <a:r>
                <a:rPr lang="en-US">
                  <a:solidFill>
                    <a:srgbClr val="FBEFD2"/>
                  </a:solidFill>
                  <a:latin typeface="Times New Roman" pitchFamily="39" charset="0"/>
                </a:rPr>
                <a:t>9</a:t>
              </a:r>
            </a:p>
          </p:txBody>
        </p:sp>
        <p:sp>
          <p:nvSpPr>
            <p:cNvPr id="118818" name="Rectangle 34"/>
            <p:cNvSpPr>
              <a:spLocks noChangeArrowheads="1"/>
            </p:cNvSpPr>
            <p:nvPr/>
          </p:nvSpPr>
          <p:spPr bwMode="auto">
            <a:xfrm>
              <a:off x="5136" y="2736"/>
              <a:ext cx="384" cy="384"/>
            </a:xfrm>
            <a:prstGeom prst="rect">
              <a:avLst/>
            </a:prstGeom>
            <a:solidFill>
              <a:schemeClr val="accent1"/>
            </a:solidFill>
            <a:ln w="28575">
              <a:solidFill>
                <a:schemeClr val="tx1"/>
              </a:solidFill>
              <a:miter lim="800000"/>
              <a:headEnd/>
              <a:tailEnd/>
            </a:ln>
            <a:effectLst/>
          </p:spPr>
          <p:txBody>
            <a:bodyPr wrap="none" anchor="ctr">
              <a:prstTxWarp prst="textNoShape">
                <a:avLst/>
              </a:prstTxWarp>
            </a:bodyPr>
            <a:lstStyle/>
            <a:p>
              <a:pPr algn="ctr"/>
              <a:r>
                <a:rPr lang="en-US">
                  <a:solidFill>
                    <a:srgbClr val="FBEFD2"/>
                  </a:solidFill>
                  <a:latin typeface="Times New Roman" pitchFamily="39" charset="0"/>
                </a:rPr>
                <a:t>7</a:t>
              </a:r>
            </a:p>
          </p:txBody>
        </p:sp>
        <p:sp>
          <p:nvSpPr>
            <p:cNvPr id="118821" name="Rectangle 37"/>
            <p:cNvSpPr>
              <a:spLocks noChangeArrowheads="1"/>
            </p:cNvSpPr>
            <p:nvPr/>
          </p:nvSpPr>
          <p:spPr bwMode="auto">
            <a:xfrm>
              <a:off x="3696" y="3120"/>
              <a:ext cx="185" cy="245"/>
            </a:xfrm>
            <a:prstGeom prst="rect">
              <a:avLst/>
            </a:prstGeom>
            <a:noFill/>
            <a:ln w="28575">
              <a:noFill/>
              <a:miter lim="800000"/>
              <a:headEnd/>
              <a:tailEnd/>
            </a:ln>
          </p:spPr>
          <p:txBody>
            <a:bodyPr lIns="0" tIns="0" rIns="0" bIns="0">
              <a:prstTxWarp prst="textNoShape">
                <a:avLst/>
              </a:prstTxWarp>
              <a:spAutoFit/>
            </a:bodyPr>
            <a:lstStyle/>
            <a:p>
              <a:r>
                <a:rPr lang="en-US">
                  <a:latin typeface="Times New Roman" pitchFamily="39" charset="0"/>
                </a:rPr>
                <a:t>1</a:t>
              </a:r>
              <a:endParaRPr lang="en-US"/>
            </a:p>
          </p:txBody>
        </p:sp>
        <p:sp>
          <p:nvSpPr>
            <p:cNvPr id="118822" name="Rectangle 38"/>
            <p:cNvSpPr>
              <a:spLocks noChangeArrowheads="1"/>
            </p:cNvSpPr>
            <p:nvPr/>
          </p:nvSpPr>
          <p:spPr bwMode="auto">
            <a:xfrm>
              <a:off x="4080" y="3120"/>
              <a:ext cx="185" cy="245"/>
            </a:xfrm>
            <a:prstGeom prst="rect">
              <a:avLst/>
            </a:prstGeom>
            <a:noFill/>
            <a:ln w="28575">
              <a:noFill/>
              <a:miter lim="800000"/>
              <a:headEnd/>
              <a:tailEnd/>
            </a:ln>
          </p:spPr>
          <p:txBody>
            <a:bodyPr lIns="0" tIns="0" rIns="0" bIns="0">
              <a:prstTxWarp prst="textNoShape">
                <a:avLst/>
              </a:prstTxWarp>
              <a:spAutoFit/>
            </a:bodyPr>
            <a:lstStyle/>
            <a:p>
              <a:r>
                <a:rPr lang="en-US">
                  <a:latin typeface="Times New Roman" pitchFamily="39" charset="0"/>
                </a:rPr>
                <a:t>2</a:t>
              </a:r>
              <a:endParaRPr lang="en-US"/>
            </a:p>
          </p:txBody>
        </p:sp>
        <p:sp>
          <p:nvSpPr>
            <p:cNvPr id="118823" name="Rectangle 39"/>
            <p:cNvSpPr>
              <a:spLocks noChangeArrowheads="1"/>
            </p:cNvSpPr>
            <p:nvPr/>
          </p:nvSpPr>
          <p:spPr bwMode="auto">
            <a:xfrm>
              <a:off x="4464" y="3120"/>
              <a:ext cx="185" cy="245"/>
            </a:xfrm>
            <a:prstGeom prst="rect">
              <a:avLst/>
            </a:prstGeom>
            <a:noFill/>
            <a:ln w="28575">
              <a:noFill/>
              <a:miter lim="800000"/>
              <a:headEnd/>
              <a:tailEnd/>
            </a:ln>
          </p:spPr>
          <p:txBody>
            <a:bodyPr lIns="0" tIns="0" rIns="0" bIns="0">
              <a:prstTxWarp prst="textNoShape">
                <a:avLst/>
              </a:prstTxWarp>
              <a:spAutoFit/>
            </a:bodyPr>
            <a:lstStyle/>
            <a:p>
              <a:r>
                <a:rPr lang="en-US">
                  <a:latin typeface="Times New Roman" pitchFamily="39" charset="0"/>
                </a:rPr>
                <a:t>3</a:t>
              </a:r>
              <a:endParaRPr lang="en-US"/>
            </a:p>
          </p:txBody>
        </p:sp>
        <p:sp>
          <p:nvSpPr>
            <p:cNvPr id="118824" name="Rectangle 40"/>
            <p:cNvSpPr>
              <a:spLocks noChangeArrowheads="1"/>
            </p:cNvSpPr>
            <p:nvPr/>
          </p:nvSpPr>
          <p:spPr bwMode="auto">
            <a:xfrm>
              <a:off x="4848" y="3120"/>
              <a:ext cx="185" cy="245"/>
            </a:xfrm>
            <a:prstGeom prst="rect">
              <a:avLst/>
            </a:prstGeom>
            <a:noFill/>
            <a:ln w="28575">
              <a:noFill/>
              <a:miter lim="800000"/>
              <a:headEnd/>
              <a:tailEnd/>
            </a:ln>
          </p:spPr>
          <p:txBody>
            <a:bodyPr lIns="0" tIns="0" rIns="0" bIns="0">
              <a:prstTxWarp prst="textNoShape">
                <a:avLst/>
              </a:prstTxWarp>
              <a:spAutoFit/>
            </a:bodyPr>
            <a:lstStyle/>
            <a:p>
              <a:r>
                <a:rPr lang="en-US">
                  <a:latin typeface="Times New Roman" pitchFamily="39" charset="0"/>
                </a:rPr>
                <a:t>4</a:t>
              </a:r>
              <a:endParaRPr lang="en-US"/>
            </a:p>
          </p:txBody>
        </p:sp>
        <p:sp>
          <p:nvSpPr>
            <p:cNvPr id="118825" name="Rectangle 41"/>
            <p:cNvSpPr>
              <a:spLocks noChangeArrowheads="1"/>
            </p:cNvSpPr>
            <p:nvPr/>
          </p:nvSpPr>
          <p:spPr bwMode="auto">
            <a:xfrm>
              <a:off x="5232" y="3120"/>
              <a:ext cx="185" cy="245"/>
            </a:xfrm>
            <a:prstGeom prst="rect">
              <a:avLst/>
            </a:prstGeom>
            <a:noFill/>
            <a:ln w="28575">
              <a:noFill/>
              <a:miter lim="800000"/>
              <a:headEnd/>
              <a:tailEnd/>
            </a:ln>
          </p:spPr>
          <p:txBody>
            <a:bodyPr lIns="0" tIns="0" rIns="0" bIns="0">
              <a:prstTxWarp prst="textNoShape">
                <a:avLst/>
              </a:prstTxWarp>
              <a:spAutoFit/>
            </a:bodyPr>
            <a:lstStyle/>
            <a:p>
              <a:r>
                <a:rPr lang="en-US">
                  <a:latin typeface="Times New Roman" pitchFamily="39" charset="0"/>
                </a:rPr>
                <a:t>5</a:t>
              </a:r>
              <a:endParaRPr lang="en-US"/>
            </a:p>
          </p:txBody>
        </p:sp>
        <p:sp>
          <p:nvSpPr>
            <p:cNvPr id="118826" name="Rectangle 42"/>
            <p:cNvSpPr>
              <a:spLocks noChangeArrowheads="1"/>
            </p:cNvSpPr>
            <p:nvPr/>
          </p:nvSpPr>
          <p:spPr bwMode="auto">
            <a:xfrm>
              <a:off x="3312" y="3120"/>
              <a:ext cx="185" cy="245"/>
            </a:xfrm>
            <a:prstGeom prst="rect">
              <a:avLst/>
            </a:prstGeom>
            <a:noFill/>
            <a:ln w="28575">
              <a:noFill/>
              <a:miter lim="800000"/>
              <a:headEnd/>
              <a:tailEnd/>
            </a:ln>
          </p:spPr>
          <p:txBody>
            <a:bodyPr lIns="0" tIns="0" rIns="0" bIns="0">
              <a:prstTxWarp prst="textNoShape">
                <a:avLst/>
              </a:prstTxWarp>
              <a:spAutoFit/>
            </a:bodyPr>
            <a:lstStyle/>
            <a:p>
              <a:r>
                <a:rPr lang="en-US">
                  <a:latin typeface="Times New Roman" pitchFamily="39" charset="0"/>
                </a:rPr>
                <a:t>0</a:t>
              </a:r>
              <a:endParaRPr lang="en-US"/>
            </a:p>
          </p:txBody>
        </p:sp>
      </p:gr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1" name="Rectangle 3" descr="Rectangle: Click to edit Master text styles&#10;Second level&#10;Third level&#10;Fourth level&#10;Fifth level"/>
          <p:cNvSpPr>
            <a:spLocks noGrp="1" noChangeArrowheads="1"/>
          </p:cNvSpPr>
          <p:nvPr>
            <p:ph type="body" idx="1"/>
          </p:nvPr>
        </p:nvSpPr>
        <p:spPr>
          <a:xfrm>
            <a:off x="250007" y="1676400"/>
            <a:ext cx="4474393" cy="4267200"/>
          </a:xfrm>
        </p:spPr>
        <p:txBody>
          <a:bodyPr/>
          <a:lstStyle/>
          <a:p>
            <a:r>
              <a:rPr lang="en-US" sz="2400" dirty="0"/>
              <a:t>We can construct a heap storing </a:t>
            </a:r>
            <a:r>
              <a:rPr lang="en-US" sz="2400" b="1" i="1" dirty="0" err="1">
                <a:latin typeface="Times New Roman" pitchFamily="39" charset="0"/>
              </a:rPr>
              <a:t>n</a:t>
            </a:r>
            <a:r>
              <a:rPr lang="en-US" sz="2400" dirty="0" smtClean="0"/>
              <a:t> keys using </a:t>
            </a:r>
            <a:r>
              <a:rPr lang="en-US" sz="2400" dirty="0"/>
              <a:t>a bottom-up construction with </a:t>
            </a:r>
            <a:r>
              <a:rPr lang="en-US" sz="2400" dirty="0">
                <a:latin typeface="Times New Roman" pitchFamily="39" charset="0"/>
              </a:rPr>
              <a:t>log </a:t>
            </a:r>
            <a:r>
              <a:rPr lang="en-US" sz="2400" b="1" i="1" dirty="0" err="1">
                <a:latin typeface="Times New Roman" pitchFamily="39" charset="0"/>
              </a:rPr>
              <a:t>n</a:t>
            </a:r>
            <a:r>
              <a:rPr lang="en-US" sz="2400" dirty="0"/>
              <a:t> phases</a:t>
            </a:r>
          </a:p>
          <a:p>
            <a:r>
              <a:rPr lang="en-US" sz="2400" dirty="0"/>
              <a:t>In phase </a:t>
            </a:r>
            <a:r>
              <a:rPr lang="en-US" sz="2400" b="1" i="1" dirty="0" err="1">
                <a:latin typeface="Times New Roman" pitchFamily="39" charset="0"/>
              </a:rPr>
              <a:t>i</a:t>
            </a:r>
            <a:r>
              <a:rPr lang="en-US" sz="2400" dirty="0"/>
              <a:t>,</a:t>
            </a:r>
            <a:r>
              <a:rPr lang="en-US" sz="2400" dirty="0" smtClean="0"/>
              <a:t> pairs </a:t>
            </a:r>
            <a:r>
              <a:rPr lang="en-US" sz="2400" dirty="0"/>
              <a:t>of heaps with </a:t>
            </a:r>
            <a:r>
              <a:rPr lang="en-US" sz="2400" dirty="0">
                <a:latin typeface="Times New Roman" pitchFamily="39" charset="0"/>
              </a:rPr>
              <a:t>2</a:t>
            </a:r>
            <a:r>
              <a:rPr lang="en-US" sz="2400" b="1" i="1" baseline="30000" dirty="0">
                <a:latin typeface="Times New Roman" pitchFamily="39" charset="0"/>
              </a:rPr>
              <a:t>i </a:t>
            </a:r>
            <a:r>
              <a:rPr lang="en-US" sz="2400" dirty="0">
                <a:latin typeface="Symbol" pitchFamily="39" charset="2"/>
              </a:rPr>
              <a:t>-</a:t>
            </a:r>
            <a:r>
              <a:rPr lang="en-US" sz="2400" dirty="0">
                <a:latin typeface="Times New Roman" pitchFamily="39" charset="0"/>
              </a:rPr>
              <a:t>1</a:t>
            </a:r>
            <a:r>
              <a:rPr lang="en-US" sz="2400" dirty="0"/>
              <a:t> keys</a:t>
            </a:r>
            <a:r>
              <a:rPr lang="en-US" sz="2400" dirty="0" smtClean="0"/>
              <a:t> are </a:t>
            </a:r>
            <a:r>
              <a:rPr lang="en-US" sz="2400" dirty="0"/>
              <a:t>merged into heaps with </a:t>
            </a:r>
            <a:r>
              <a:rPr lang="en-US" sz="2400" dirty="0">
                <a:latin typeface="Times New Roman" pitchFamily="39" charset="0"/>
              </a:rPr>
              <a:t>2</a:t>
            </a:r>
            <a:r>
              <a:rPr lang="en-US" sz="2400" b="1" i="1" baseline="30000" dirty="0">
                <a:latin typeface="Times New Roman" pitchFamily="39" charset="0"/>
              </a:rPr>
              <a:t>i</a:t>
            </a:r>
            <a:r>
              <a:rPr lang="en-US" sz="2400" baseline="30000" dirty="0">
                <a:latin typeface="Symbol" pitchFamily="39" charset="2"/>
              </a:rPr>
              <a:t>+</a:t>
            </a:r>
            <a:r>
              <a:rPr lang="en-US" sz="2400" baseline="30000" dirty="0">
                <a:latin typeface="Times New Roman" pitchFamily="39" charset="0"/>
              </a:rPr>
              <a:t>1</a:t>
            </a:r>
            <a:r>
              <a:rPr lang="en-US" sz="2400" dirty="0">
                <a:latin typeface="Symbol" pitchFamily="39" charset="2"/>
              </a:rPr>
              <a:t>-</a:t>
            </a:r>
            <a:r>
              <a:rPr lang="en-US" sz="2400" dirty="0">
                <a:latin typeface="Times New Roman" pitchFamily="39" charset="0"/>
              </a:rPr>
              <a:t>1</a:t>
            </a:r>
            <a:r>
              <a:rPr lang="en-US" sz="2400" dirty="0"/>
              <a:t> </a:t>
            </a:r>
            <a:r>
              <a:rPr lang="en-US" sz="2400" dirty="0" smtClean="0"/>
              <a:t>keys</a:t>
            </a:r>
          </a:p>
          <a:p>
            <a:r>
              <a:rPr lang="en-US" dirty="0" smtClean="0"/>
              <a:t>Run time for construction is </a:t>
            </a:r>
            <a:r>
              <a:rPr lang="en-US" i="1" dirty="0" smtClean="0"/>
              <a:t>O(</a:t>
            </a:r>
            <a:r>
              <a:rPr lang="en-US" b="1" i="1" dirty="0" smtClean="0"/>
              <a:t>n</a:t>
            </a:r>
            <a:r>
              <a:rPr lang="en-US" i="1" dirty="0" smtClean="0"/>
              <a:t>)</a:t>
            </a:r>
            <a:r>
              <a:rPr lang="en-US" dirty="0" smtClean="0"/>
              <a:t>.</a:t>
            </a:r>
            <a:endParaRPr lang="en-US" sz="2400" dirty="0"/>
          </a:p>
        </p:txBody>
      </p:sp>
      <p:sp>
        <p:nvSpPr>
          <p:cNvPr id="119814" name="Rectangle 6" descr="Rectangle: Click to edit Master text styles&#10;Second level&#10;Third level&#10;Fourth level&#10;Fifth level"/>
          <p:cNvSpPr>
            <a:spLocks noChangeArrowheads="1"/>
          </p:cNvSpPr>
          <p:nvPr/>
        </p:nvSpPr>
        <p:spPr bwMode="auto">
          <a:xfrm>
            <a:off x="4800600" y="1676400"/>
            <a:ext cx="3962400" cy="1676400"/>
          </a:xfrm>
          <a:prstGeom prst="rect">
            <a:avLst/>
          </a:prstGeom>
          <a:noFill/>
          <a:ln w="9525">
            <a:noFill/>
            <a:miter lim="800000"/>
            <a:headEnd/>
            <a:tailEnd/>
          </a:ln>
          <a:effectLst/>
        </p:spPr>
        <p:txBody>
          <a:bodyPr>
            <a:prstTxWarp prst="textNoShape">
              <a:avLst/>
            </a:prstTxWarp>
          </a:bodyPr>
          <a:lstStyle/>
          <a:p>
            <a:pPr marL="342900" indent="-342900" algn="l">
              <a:spcBef>
                <a:spcPct val="20000"/>
              </a:spcBef>
              <a:buClr>
                <a:schemeClr val="hlink"/>
              </a:buClr>
              <a:buSzPct val="110000"/>
              <a:buFont typeface="Wingdings" pitchFamily="39" charset="2"/>
              <a:buBlip>
                <a:blip r:embed="rId2"/>
              </a:buBlip>
            </a:pPr>
            <a:endParaRPr lang="en-US"/>
          </a:p>
        </p:txBody>
      </p:sp>
      <p:sp>
        <p:nvSpPr>
          <p:cNvPr id="119816" name="Rectangle 8"/>
          <p:cNvSpPr>
            <a:spLocks noGrp="1" noChangeArrowheads="1"/>
          </p:cNvSpPr>
          <p:nvPr>
            <p:ph type="title"/>
          </p:nvPr>
        </p:nvSpPr>
        <p:spPr>
          <a:xfrm>
            <a:off x="1109613" y="304800"/>
            <a:ext cx="6934200" cy="375250"/>
          </a:xfrm>
        </p:spPr>
        <p:txBody>
          <a:bodyPr/>
          <a:lstStyle/>
          <a:p>
            <a:r>
              <a:rPr lang="en-US" dirty="0"/>
              <a:t>Bottom-up Heap Construction</a:t>
            </a:r>
            <a:r>
              <a:rPr lang="en-US" dirty="0" smtClean="0"/>
              <a:t> </a:t>
            </a:r>
            <a:endParaRPr lang="en-US" dirty="0"/>
          </a:p>
        </p:txBody>
      </p:sp>
      <p:grpSp>
        <p:nvGrpSpPr>
          <p:cNvPr id="2" name="Group 24"/>
          <p:cNvGrpSpPr>
            <a:grpSpLocks/>
          </p:cNvGrpSpPr>
          <p:nvPr/>
        </p:nvGrpSpPr>
        <p:grpSpPr bwMode="auto">
          <a:xfrm>
            <a:off x="5357813" y="2209800"/>
            <a:ext cx="2514600" cy="838200"/>
            <a:chOff x="3360" y="1392"/>
            <a:chExt cx="1584" cy="528"/>
          </a:xfrm>
        </p:grpSpPr>
        <p:sp>
          <p:nvSpPr>
            <p:cNvPr id="119817" name="AutoShape 9"/>
            <p:cNvSpPr>
              <a:spLocks noChangeArrowheads="1"/>
            </p:cNvSpPr>
            <p:nvPr/>
          </p:nvSpPr>
          <p:spPr bwMode="auto">
            <a:xfrm>
              <a:off x="3360" y="1392"/>
              <a:ext cx="624" cy="528"/>
            </a:xfrm>
            <a:prstGeom prst="triangle">
              <a:avLst>
                <a:gd name="adj" fmla="val 50000"/>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2000">
                  <a:solidFill>
                    <a:srgbClr val="FBEFD2"/>
                  </a:solidFill>
                  <a:latin typeface="Times New Roman" pitchFamily="39" charset="0"/>
                </a:rPr>
                <a:t>2</a:t>
              </a:r>
              <a:r>
                <a:rPr lang="en-US" sz="2000" b="1" i="1" baseline="30000">
                  <a:solidFill>
                    <a:srgbClr val="FBEFD2"/>
                  </a:solidFill>
                  <a:latin typeface="Times New Roman" pitchFamily="39" charset="0"/>
                </a:rPr>
                <a:t>i </a:t>
              </a:r>
              <a:r>
                <a:rPr lang="en-US" sz="2000">
                  <a:solidFill>
                    <a:srgbClr val="FBEFD2"/>
                  </a:solidFill>
                  <a:latin typeface="Symbol" pitchFamily="39" charset="2"/>
                </a:rPr>
                <a:t>-</a:t>
              </a:r>
              <a:r>
                <a:rPr lang="en-US" sz="2000">
                  <a:solidFill>
                    <a:srgbClr val="FBEFD2"/>
                  </a:solidFill>
                  <a:latin typeface="Times New Roman" pitchFamily="39" charset="0"/>
                </a:rPr>
                <a:t>1</a:t>
              </a:r>
            </a:p>
          </p:txBody>
        </p:sp>
        <p:sp>
          <p:nvSpPr>
            <p:cNvPr id="119818" name="AutoShape 10"/>
            <p:cNvSpPr>
              <a:spLocks noChangeArrowheads="1"/>
            </p:cNvSpPr>
            <p:nvPr/>
          </p:nvSpPr>
          <p:spPr bwMode="auto">
            <a:xfrm>
              <a:off x="4320" y="1392"/>
              <a:ext cx="624" cy="528"/>
            </a:xfrm>
            <a:prstGeom prst="triangle">
              <a:avLst>
                <a:gd name="adj" fmla="val 50000"/>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2000">
                  <a:solidFill>
                    <a:srgbClr val="FBEFD2"/>
                  </a:solidFill>
                  <a:latin typeface="Times New Roman" pitchFamily="39" charset="0"/>
                </a:rPr>
                <a:t>2</a:t>
              </a:r>
              <a:r>
                <a:rPr lang="en-US" sz="2000" b="1" i="1" baseline="30000">
                  <a:solidFill>
                    <a:srgbClr val="FBEFD2"/>
                  </a:solidFill>
                  <a:latin typeface="Times New Roman" pitchFamily="39" charset="0"/>
                </a:rPr>
                <a:t>i </a:t>
              </a:r>
              <a:r>
                <a:rPr lang="en-US" sz="2000">
                  <a:solidFill>
                    <a:srgbClr val="FBEFD2"/>
                  </a:solidFill>
                  <a:latin typeface="Symbol" pitchFamily="39" charset="2"/>
                </a:rPr>
                <a:t>-</a:t>
              </a:r>
              <a:r>
                <a:rPr lang="en-US" sz="2000">
                  <a:solidFill>
                    <a:srgbClr val="FBEFD2"/>
                  </a:solidFill>
                  <a:latin typeface="Times New Roman" pitchFamily="39" charset="0"/>
                </a:rPr>
                <a:t>1</a:t>
              </a:r>
            </a:p>
          </p:txBody>
        </p:sp>
      </p:grpSp>
      <p:sp>
        <p:nvSpPr>
          <p:cNvPr id="119826" name="AutoShape 18"/>
          <p:cNvSpPr>
            <a:spLocks noChangeArrowheads="1"/>
          </p:cNvSpPr>
          <p:nvPr/>
        </p:nvSpPr>
        <p:spPr bwMode="auto">
          <a:xfrm>
            <a:off x="6424613" y="3429000"/>
            <a:ext cx="381000" cy="381000"/>
          </a:xfrm>
          <a:prstGeom prst="downArrow">
            <a:avLst>
              <a:gd name="adj1" fmla="val 50000"/>
              <a:gd name="adj2" fmla="val 25000"/>
            </a:avLst>
          </a:prstGeom>
          <a:noFill/>
          <a:ln w="19050">
            <a:solidFill>
              <a:schemeClr val="tx1"/>
            </a:solidFill>
            <a:miter lim="800000"/>
            <a:headEnd/>
            <a:tailEnd/>
          </a:ln>
          <a:effectLst/>
        </p:spPr>
        <p:txBody>
          <a:bodyPr wrap="none" anchor="ctr">
            <a:prstTxWarp prst="textNoShape">
              <a:avLst/>
            </a:prstTxWarp>
          </a:bodyPr>
          <a:lstStyle/>
          <a:p>
            <a:endParaRPr lang="en-US"/>
          </a:p>
        </p:txBody>
      </p:sp>
      <p:sp>
        <p:nvSpPr>
          <p:cNvPr id="119829" name="Freeform 21"/>
          <p:cNvSpPr>
            <a:spLocks/>
          </p:cNvSpPr>
          <p:nvPr/>
        </p:nvSpPr>
        <p:spPr bwMode="auto">
          <a:xfrm>
            <a:off x="4773613" y="4191000"/>
            <a:ext cx="3684587" cy="1771650"/>
          </a:xfrm>
          <a:custGeom>
            <a:avLst/>
            <a:gdLst/>
            <a:ahLst/>
            <a:cxnLst>
              <a:cxn ang="0">
                <a:pos x="857" y="147"/>
              </a:cxn>
              <a:cxn ang="0">
                <a:pos x="210" y="981"/>
              </a:cxn>
              <a:cxn ang="0">
                <a:pos x="2119" y="975"/>
              </a:cxn>
              <a:cxn ang="0">
                <a:pos x="1424" y="138"/>
              </a:cxn>
              <a:cxn ang="0">
                <a:pos x="857" y="147"/>
              </a:cxn>
            </a:cxnLst>
            <a:rect l="0" t="0" r="r" b="b"/>
            <a:pathLst>
              <a:path w="2321" h="1116">
                <a:moveTo>
                  <a:pt x="857" y="147"/>
                </a:moveTo>
                <a:cubicBezTo>
                  <a:pt x="722" y="227"/>
                  <a:pt x="0" y="843"/>
                  <a:pt x="210" y="981"/>
                </a:cubicBezTo>
                <a:cubicBezTo>
                  <a:pt x="414" y="1113"/>
                  <a:pt x="1916" y="1116"/>
                  <a:pt x="2119" y="975"/>
                </a:cubicBezTo>
                <a:cubicBezTo>
                  <a:pt x="2321" y="835"/>
                  <a:pt x="1634" y="276"/>
                  <a:pt x="1424" y="138"/>
                </a:cubicBezTo>
                <a:cubicBezTo>
                  <a:pt x="1214" y="0"/>
                  <a:pt x="992" y="67"/>
                  <a:pt x="857" y="147"/>
                </a:cubicBezTo>
                <a:close/>
              </a:path>
            </a:pathLst>
          </a:custGeom>
          <a:solidFill>
            <a:srgbClr val="F8F0D0"/>
          </a:solidFill>
          <a:ln w="19050" cap="flat" cmpd="sng">
            <a:solidFill>
              <a:schemeClr val="tx1"/>
            </a:solidFill>
            <a:prstDash val="solid"/>
            <a:round/>
            <a:headEnd/>
            <a:tailEnd/>
          </a:ln>
          <a:effectLst/>
        </p:spPr>
        <p:txBody>
          <a:bodyPr wrap="none" anchor="ctr">
            <a:prstTxWarp prst="textNoShape">
              <a:avLst/>
            </a:prstTxWarp>
          </a:bodyPr>
          <a:lstStyle/>
          <a:p>
            <a:endParaRPr lang="en-US"/>
          </a:p>
        </p:txBody>
      </p:sp>
      <p:sp>
        <p:nvSpPr>
          <p:cNvPr id="119819" name="AutoShape 11"/>
          <p:cNvSpPr>
            <a:spLocks noChangeArrowheads="1"/>
          </p:cNvSpPr>
          <p:nvPr/>
        </p:nvSpPr>
        <p:spPr bwMode="auto">
          <a:xfrm>
            <a:off x="5334000" y="4868863"/>
            <a:ext cx="990600" cy="841375"/>
          </a:xfrm>
          <a:prstGeom prst="triangle">
            <a:avLst>
              <a:gd name="adj" fmla="val 50000"/>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19820" name="AutoShape 12"/>
          <p:cNvSpPr>
            <a:spLocks noChangeArrowheads="1"/>
          </p:cNvSpPr>
          <p:nvPr/>
        </p:nvSpPr>
        <p:spPr bwMode="auto">
          <a:xfrm>
            <a:off x="6858000" y="4868863"/>
            <a:ext cx="990600" cy="841375"/>
          </a:xfrm>
          <a:prstGeom prst="triangle">
            <a:avLst>
              <a:gd name="adj" fmla="val 50000"/>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19821" name="Oval 13"/>
          <p:cNvSpPr>
            <a:spLocks noChangeArrowheads="1"/>
          </p:cNvSpPr>
          <p:nvPr/>
        </p:nvSpPr>
        <p:spPr bwMode="auto">
          <a:xfrm>
            <a:off x="6438900" y="4411663"/>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endParaRPr lang="en-US"/>
          </a:p>
        </p:txBody>
      </p:sp>
      <p:cxnSp>
        <p:nvCxnSpPr>
          <p:cNvPr id="119823" name="AutoShape 15"/>
          <p:cNvCxnSpPr>
            <a:cxnSpLocks noChangeShapeType="1"/>
            <a:stCxn id="119821" idx="3"/>
            <a:endCxn id="119819" idx="0"/>
          </p:cNvCxnSpPr>
          <p:nvPr/>
        </p:nvCxnSpPr>
        <p:spPr bwMode="auto">
          <a:xfrm flipH="1">
            <a:off x="5829300" y="4681538"/>
            <a:ext cx="654050" cy="187325"/>
          </a:xfrm>
          <a:prstGeom prst="straightConnector1">
            <a:avLst/>
          </a:prstGeom>
          <a:noFill/>
          <a:ln w="19050">
            <a:solidFill>
              <a:schemeClr val="tx1"/>
            </a:solidFill>
            <a:round/>
            <a:headEnd/>
            <a:tailEnd/>
          </a:ln>
          <a:effectLst/>
        </p:spPr>
      </p:cxnSp>
      <p:cxnSp>
        <p:nvCxnSpPr>
          <p:cNvPr id="119824" name="AutoShape 16"/>
          <p:cNvCxnSpPr>
            <a:cxnSpLocks noChangeShapeType="1"/>
            <a:stCxn id="119821" idx="5"/>
            <a:endCxn id="119820" idx="0"/>
          </p:cNvCxnSpPr>
          <p:nvPr/>
        </p:nvCxnSpPr>
        <p:spPr bwMode="auto">
          <a:xfrm>
            <a:off x="6699250" y="4681538"/>
            <a:ext cx="654050" cy="187325"/>
          </a:xfrm>
          <a:prstGeom prst="straightConnector1">
            <a:avLst/>
          </a:prstGeom>
          <a:noFill/>
          <a:ln w="19050">
            <a:solidFill>
              <a:schemeClr val="tx1"/>
            </a:solidFill>
            <a:round/>
            <a:headEnd/>
            <a:tailEnd/>
          </a:ln>
          <a:effectLst/>
        </p:spPr>
      </p:cxnSp>
      <p:sp>
        <p:nvSpPr>
          <p:cNvPr id="119830" name="Rectangle 22"/>
          <p:cNvSpPr>
            <a:spLocks noChangeArrowheads="1"/>
          </p:cNvSpPr>
          <p:nvPr/>
        </p:nvSpPr>
        <p:spPr bwMode="auto">
          <a:xfrm>
            <a:off x="6161088" y="4872038"/>
            <a:ext cx="925512" cy="457200"/>
          </a:xfrm>
          <a:prstGeom prst="rect">
            <a:avLst/>
          </a:prstGeom>
          <a:noFill/>
          <a:ln w="19050">
            <a:noFill/>
            <a:miter lim="800000"/>
            <a:headEnd/>
            <a:tailEnd/>
          </a:ln>
          <a:effectLst/>
        </p:spPr>
        <p:txBody>
          <a:bodyPr wrap="none">
            <a:prstTxWarp prst="textNoShape">
              <a:avLst/>
            </a:prstTxWarp>
            <a:spAutoFit/>
          </a:bodyPr>
          <a:lstStyle/>
          <a:p>
            <a:r>
              <a:rPr lang="en-US">
                <a:latin typeface="Times New Roman" pitchFamily="39" charset="0"/>
              </a:rPr>
              <a:t>2</a:t>
            </a:r>
            <a:r>
              <a:rPr lang="en-US" b="1" i="1" baseline="30000">
                <a:latin typeface="Times New Roman" pitchFamily="39" charset="0"/>
              </a:rPr>
              <a:t>i</a:t>
            </a:r>
            <a:r>
              <a:rPr lang="en-US" baseline="30000">
                <a:latin typeface="Symbol" pitchFamily="39" charset="2"/>
              </a:rPr>
              <a:t>+</a:t>
            </a:r>
            <a:r>
              <a:rPr lang="en-US" baseline="30000">
                <a:latin typeface="Times New Roman" pitchFamily="39" charset="0"/>
              </a:rPr>
              <a:t>1</a:t>
            </a:r>
            <a:r>
              <a:rPr lang="en-US">
                <a:latin typeface="Symbol" pitchFamily="39" charset="2"/>
              </a:rPr>
              <a:t>-</a:t>
            </a:r>
            <a:r>
              <a:rPr lang="en-US">
                <a:latin typeface="Times New Roman" pitchFamily="39" charset="0"/>
              </a:rPr>
              <a:t>1</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1676400"/>
            <a:ext cx="4191000" cy="1143000"/>
          </a:xfrm>
        </p:spPr>
        <p:txBody>
          <a:bodyPr/>
          <a:lstStyle/>
          <a:p>
            <a:r>
              <a:rPr lang="en-US" sz="4000"/>
              <a:t>Adaptable Priority Queues</a:t>
            </a:r>
          </a:p>
        </p:txBody>
      </p:sp>
      <p:grpSp>
        <p:nvGrpSpPr>
          <p:cNvPr id="2" name="Group 467"/>
          <p:cNvGrpSpPr>
            <a:grpSpLocks/>
          </p:cNvGrpSpPr>
          <p:nvPr/>
        </p:nvGrpSpPr>
        <p:grpSpPr bwMode="auto">
          <a:xfrm>
            <a:off x="5276850" y="1550988"/>
            <a:ext cx="2800350" cy="3976687"/>
            <a:chOff x="3234" y="977"/>
            <a:chExt cx="1764" cy="2505"/>
          </a:xfrm>
        </p:grpSpPr>
        <p:sp>
          <p:nvSpPr>
            <p:cNvPr id="3502" name="Oval 430"/>
            <p:cNvSpPr>
              <a:spLocks noChangeArrowheads="1"/>
            </p:cNvSpPr>
            <p:nvPr/>
          </p:nvSpPr>
          <p:spPr bwMode="auto">
            <a:xfrm>
              <a:off x="3761" y="1827"/>
              <a:ext cx="201" cy="202"/>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sz="1800">
                <a:latin typeface="Times New Roman" pitchFamily="39" charset="0"/>
                <a:sym typeface="Symbol" pitchFamily="39" charset="2"/>
              </a:endParaRPr>
            </a:p>
          </p:txBody>
        </p:sp>
        <p:sp>
          <p:nvSpPr>
            <p:cNvPr id="3503" name="Oval 431"/>
            <p:cNvSpPr>
              <a:spLocks noChangeArrowheads="1"/>
            </p:cNvSpPr>
            <p:nvPr/>
          </p:nvSpPr>
          <p:spPr bwMode="auto">
            <a:xfrm>
              <a:off x="4131" y="2139"/>
              <a:ext cx="202" cy="202"/>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sz="1800">
                <a:latin typeface="Times New Roman" pitchFamily="39" charset="0"/>
                <a:sym typeface="Symbol" pitchFamily="39" charset="2"/>
              </a:endParaRPr>
            </a:p>
          </p:txBody>
        </p:sp>
        <p:cxnSp>
          <p:nvCxnSpPr>
            <p:cNvPr id="3508" name="AutoShape 436"/>
            <p:cNvCxnSpPr>
              <a:cxnSpLocks noChangeShapeType="1"/>
              <a:stCxn id="3510" idx="7"/>
              <a:endCxn id="3502" idx="3"/>
            </p:cNvCxnSpPr>
            <p:nvPr/>
          </p:nvCxnSpPr>
          <p:spPr bwMode="auto">
            <a:xfrm flipV="1">
              <a:off x="3563" y="2005"/>
              <a:ext cx="227" cy="158"/>
            </a:xfrm>
            <a:prstGeom prst="straightConnector1">
              <a:avLst/>
            </a:prstGeom>
            <a:noFill/>
            <a:ln w="19050">
              <a:solidFill>
                <a:schemeClr val="tx1"/>
              </a:solidFill>
              <a:round/>
              <a:headEnd/>
              <a:tailEnd/>
            </a:ln>
            <a:effectLst/>
          </p:spPr>
        </p:cxnSp>
        <p:cxnSp>
          <p:nvCxnSpPr>
            <p:cNvPr id="3509" name="AutoShape 437"/>
            <p:cNvCxnSpPr>
              <a:cxnSpLocks noChangeShapeType="1"/>
              <a:stCxn id="3503" idx="1"/>
              <a:endCxn id="3502" idx="5"/>
            </p:cNvCxnSpPr>
            <p:nvPr/>
          </p:nvCxnSpPr>
          <p:spPr bwMode="auto">
            <a:xfrm flipH="1" flipV="1">
              <a:off x="3933" y="2005"/>
              <a:ext cx="228" cy="158"/>
            </a:xfrm>
            <a:prstGeom prst="straightConnector1">
              <a:avLst/>
            </a:prstGeom>
            <a:noFill/>
            <a:ln w="19050">
              <a:solidFill>
                <a:schemeClr val="tx1"/>
              </a:solidFill>
              <a:round/>
              <a:headEnd/>
              <a:tailEnd/>
            </a:ln>
            <a:effectLst/>
          </p:spPr>
        </p:cxnSp>
        <p:sp>
          <p:nvSpPr>
            <p:cNvPr id="3510" name="Oval 438"/>
            <p:cNvSpPr>
              <a:spLocks noChangeArrowheads="1"/>
            </p:cNvSpPr>
            <p:nvPr/>
          </p:nvSpPr>
          <p:spPr bwMode="auto">
            <a:xfrm>
              <a:off x="3391" y="2139"/>
              <a:ext cx="201" cy="202"/>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sz="1800">
                <a:latin typeface="Times New Roman" pitchFamily="39" charset="0"/>
                <a:sym typeface="Symbol" pitchFamily="39" charset="2"/>
              </a:endParaRPr>
            </a:p>
          </p:txBody>
        </p:sp>
        <p:grpSp>
          <p:nvGrpSpPr>
            <p:cNvPr id="3" name="Group 443"/>
            <p:cNvGrpSpPr>
              <a:grpSpLocks/>
            </p:cNvGrpSpPr>
            <p:nvPr/>
          </p:nvGrpSpPr>
          <p:grpSpPr bwMode="auto">
            <a:xfrm>
              <a:off x="3234" y="988"/>
              <a:ext cx="432" cy="364"/>
              <a:chOff x="3000" y="1152"/>
              <a:chExt cx="672" cy="480"/>
            </a:xfrm>
          </p:grpSpPr>
          <p:sp>
            <p:nvSpPr>
              <p:cNvPr id="3516" name="AutoShape 444"/>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3517" name="Line 445"/>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3518" name="Line 446"/>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3519" name="Text Box 447"/>
            <p:cNvSpPr txBox="1">
              <a:spLocks noChangeArrowheads="1"/>
            </p:cNvSpPr>
            <p:nvPr/>
          </p:nvSpPr>
          <p:spPr bwMode="auto">
            <a:xfrm>
              <a:off x="3263" y="978"/>
              <a:ext cx="196" cy="250"/>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3</a:t>
              </a:r>
            </a:p>
          </p:txBody>
        </p:sp>
        <p:sp>
          <p:nvSpPr>
            <p:cNvPr id="3520" name="Text Box 448"/>
            <p:cNvSpPr txBox="1">
              <a:spLocks noChangeArrowheads="1"/>
            </p:cNvSpPr>
            <p:nvPr/>
          </p:nvSpPr>
          <p:spPr bwMode="auto">
            <a:xfrm>
              <a:off x="3441" y="977"/>
              <a:ext cx="196" cy="250"/>
            </a:xfrm>
            <a:prstGeom prst="rect">
              <a:avLst/>
            </a:prstGeom>
            <a:noFill/>
            <a:ln w="19050">
              <a:noFill/>
              <a:miter lim="800000"/>
              <a:headEnd/>
              <a:tailEnd/>
            </a:ln>
            <a:effectLst/>
          </p:spPr>
          <p:txBody>
            <a:bodyPr wrap="none">
              <a:prstTxWarp prst="textNoShape">
                <a:avLst/>
              </a:prstTxWarp>
              <a:spAutoFit/>
            </a:bodyPr>
            <a:lstStyle/>
            <a:p>
              <a:r>
                <a:rPr lang="en-US" sz="2000" b="1" i="1">
                  <a:latin typeface="Times New Roman" pitchFamily="39" charset="0"/>
                  <a:sym typeface="Symbol" pitchFamily="39" charset="2"/>
                </a:rPr>
                <a:t>a</a:t>
              </a:r>
            </a:p>
          </p:txBody>
        </p:sp>
        <p:grpSp>
          <p:nvGrpSpPr>
            <p:cNvPr id="4" name="Group 449"/>
            <p:cNvGrpSpPr>
              <a:grpSpLocks/>
            </p:cNvGrpSpPr>
            <p:nvPr/>
          </p:nvGrpSpPr>
          <p:grpSpPr bwMode="auto">
            <a:xfrm>
              <a:off x="3330" y="2932"/>
              <a:ext cx="432" cy="364"/>
              <a:chOff x="3000" y="1152"/>
              <a:chExt cx="672" cy="480"/>
            </a:xfrm>
          </p:grpSpPr>
          <p:sp>
            <p:nvSpPr>
              <p:cNvPr id="3522" name="AutoShape 450"/>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3523" name="Line 451"/>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3524" name="Line 452"/>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3525" name="Text Box 453"/>
            <p:cNvSpPr txBox="1">
              <a:spLocks noChangeArrowheads="1"/>
            </p:cNvSpPr>
            <p:nvPr/>
          </p:nvSpPr>
          <p:spPr bwMode="auto">
            <a:xfrm>
              <a:off x="3359" y="2922"/>
              <a:ext cx="196" cy="250"/>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5</a:t>
              </a:r>
            </a:p>
          </p:txBody>
        </p:sp>
        <p:sp>
          <p:nvSpPr>
            <p:cNvPr id="3526" name="Text Box 454"/>
            <p:cNvSpPr txBox="1">
              <a:spLocks noChangeArrowheads="1"/>
            </p:cNvSpPr>
            <p:nvPr/>
          </p:nvSpPr>
          <p:spPr bwMode="auto">
            <a:xfrm>
              <a:off x="3537" y="2921"/>
              <a:ext cx="196" cy="250"/>
            </a:xfrm>
            <a:prstGeom prst="rect">
              <a:avLst/>
            </a:prstGeom>
            <a:noFill/>
            <a:ln w="19050">
              <a:noFill/>
              <a:miter lim="800000"/>
              <a:headEnd/>
              <a:tailEnd/>
            </a:ln>
            <a:effectLst/>
          </p:spPr>
          <p:txBody>
            <a:bodyPr wrap="none">
              <a:prstTxWarp prst="textNoShape">
                <a:avLst/>
              </a:prstTxWarp>
              <a:spAutoFit/>
            </a:bodyPr>
            <a:lstStyle/>
            <a:p>
              <a:r>
                <a:rPr lang="en-US" sz="2000" b="1" i="1">
                  <a:latin typeface="Times New Roman" pitchFamily="39" charset="0"/>
                  <a:sym typeface="Symbol" pitchFamily="39" charset="2"/>
                </a:rPr>
                <a:t>g</a:t>
              </a:r>
            </a:p>
          </p:txBody>
        </p:sp>
        <p:grpSp>
          <p:nvGrpSpPr>
            <p:cNvPr id="5" name="Group 455"/>
            <p:cNvGrpSpPr>
              <a:grpSpLocks/>
            </p:cNvGrpSpPr>
            <p:nvPr/>
          </p:nvGrpSpPr>
          <p:grpSpPr bwMode="auto">
            <a:xfrm>
              <a:off x="4386" y="2932"/>
              <a:ext cx="432" cy="364"/>
              <a:chOff x="3000" y="1152"/>
              <a:chExt cx="672" cy="480"/>
            </a:xfrm>
          </p:grpSpPr>
          <p:sp>
            <p:nvSpPr>
              <p:cNvPr id="3528" name="AutoShape 456"/>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3529" name="Line 457"/>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3530" name="Line 458"/>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3531" name="Text Box 459"/>
            <p:cNvSpPr txBox="1">
              <a:spLocks noChangeArrowheads="1"/>
            </p:cNvSpPr>
            <p:nvPr/>
          </p:nvSpPr>
          <p:spPr bwMode="auto">
            <a:xfrm>
              <a:off x="4415" y="2922"/>
              <a:ext cx="196" cy="250"/>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4</a:t>
              </a:r>
            </a:p>
          </p:txBody>
        </p:sp>
        <p:sp>
          <p:nvSpPr>
            <p:cNvPr id="3532" name="Text Box 460"/>
            <p:cNvSpPr txBox="1">
              <a:spLocks noChangeArrowheads="1"/>
            </p:cNvSpPr>
            <p:nvPr/>
          </p:nvSpPr>
          <p:spPr bwMode="auto">
            <a:xfrm>
              <a:off x="4597" y="2921"/>
              <a:ext cx="187" cy="250"/>
            </a:xfrm>
            <a:prstGeom prst="rect">
              <a:avLst/>
            </a:prstGeom>
            <a:noFill/>
            <a:ln w="19050">
              <a:noFill/>
              <a:miter lim="800000"/>
              <a:headEnd/>
              <a:tailEnd/>
            </a:ln>
            <a:effectLst/>
          </p:spPr>
          <p:txBody>
            <a:bodyPr wrap="none">
              <a:prstTxWarp prst="textNoShape">
                <a:avLst/>
              </a:prstTxWarp>
              <a:spAutoFit/>
            </a:bodyPr>
            <a:lstStyle/>
            <a:p>
              <a:r>
                <a:rPr lang="en-US" sz="2000" b="1" i="1">
                  <a:latin typeface="Times New Roman" pitchFamily="39" charset="0"/>
                  <a:sym typeface="Symbol" pitchFamily="39" charset="2"/>
                </a:rPr>
                <a:t>e</a:t>
              </a:r>
            </a:p>
          </p:txBody>
        </p:sp>
        <p:sp>
          <p:nvSpPr>
            <p:cNvPr id="3533" name="Freeform 461"/>
            <p:cNvSpPr>
              <a:spLocks/>
            </p:cNvSpPr>
            <p:nvPr/>
          </p:nvSpPr>
          <p:spPr bwMode="auto">
            <a:xfrm>
              <a:off x="3325" y="1271"/>
              <a:ext cx="437" cy="630"/>
            </a:xfrm>
            <a:custGeom>
              <a:avLst/>
              <a:gdLst/>
              <a:ahLst/>
              <a:cxnLst>
                <a:cxn ang="0">
                  <a:pos x="119" y="0"/>
                </a:cxn>
                <a:cxn ang="0">
                  <a:pos x="53" y="360"/>
                </a:cxn>
                <a:cxn ang="0">
                  <a:pos x="437" y="630"/>
                </a:cxn>
              </a:cxnLst>
              <a:rect l="0" t="0" r="r" b="b"/>
              <a:pathLst>
                <a:path w="437" h="630">
                  <a:moveTo>
                    <a:pt x="119" y="0"/>
                  </a:moveTo>
                  <a:cubicBezTo>
                    <a:pt x="108" y="60"/>
                    <a:pt x="0" y="255"/>
                    <a:pt x="53" y="360"/>
                  </a:cubicBezTo>
                  <a:cubicBezTo>
                    <a:pt x="106" y="465"/>
                    <a:pt x="357" y="574"/>
                    <a:pt x="437" y="63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3534" name="Freeform 462"/>
            <p:cNvSpPr>
              <a:spLocks/>
            </p:cNvSpPr>
            <p:nvPr/>
          </p:nvSpPr>
          <p:spPr bwMode="auto">
            <a:xfrm>
              <a:off x="3552" y="2255"/>
              <a:ext cx="421" cy="1165"/>
            </a:xfrm>
            <a:custGeom>
              <a:avLst/>
              <a:gdLst/>
              <a:ahLst/>
              <a:cxnLst>
                <a:cxn ang="0">
                  <a:pos x="0" y="978"/>
                </a:cxn>
                <a:cxn ang="0">
                  <a:pos x="372" y="1038"/>
                </a:cxn>
                <a:cxn ang="0">
                  <a:pos x="294" y="216"/>
                </a:cxn>
                <a:cxn ang="0">
                  <a:pos x="54" y="0"/>
                </a:cxn>
              </a:cxnLst>
              <a:rect l="0" t="0" r="r" b="b"/>
              <a:pathLst>
                <a:path w="421" h="1165">
                  <a:moveTo>
                    <a:pt x="0" y="978"/>
                  </a:moveTo>
                  <a:cubicBezTo>
                    <a:pt x="62" y="988"/>
                    <a:pt x="323" y="1165"/>
                    <a:pt x="372" y="1038"/>
                  </a:cubicBezTo>
                  <a:cubicBezTo>
                    <a:pt x="421" y="911"/>
                    <a:pt x="347" y="389"/>
                    <a:pt x="294" y="216"/>
                  </a:cubicBezTo>
                  <a:cubicBezTo>
                    <a:pt x="241" y="43"/>
                    <a:pt x="104" y="45"/>
                    <a:pt x="54" y="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3535" name="Freeform 463"/>
            <p:cNvSpPr>
              <a:spLocks/>
            </p:cNvSpPr>
            <p:nvPr/>
          </p:nvSpPr>
          <p:spPr bwMode="auto">
            <a:xfrm>
              <a:off x="4350" y="2261"/>
              <a:ext cx="648" cy="1221"/>
            </a:xfrm>
            <a:custGeom>
              <a:avLst/>
              <a:gdLst/>
              <a:ahLst/>
              <a:cxnLst>
                <a:cxn ang="0">
                  <a:pos x="257" y="953"/>
                </a:cxn>
                <a:cxn ang="0">
                  <a:pos x="642" y="1104"/>
                </a:cxn>
                <a:cxn ang="0">
                  <a:pos x="294" y="252"/>
                </a:cxn>
                <a:cxn ang="0">
                  <a:pos x="0" y="0"/>
                </a:cxn>
              </a:cxnLst>
              <a:rect l="0" t="0" r="r" b="b"/>
              <a:pathLst>
                <a:path w="648" h="1221">
                  <a:moveTo>
                    <a:pt x="257" y="953"/>
                  </a:moveTo>
                  <a:cubicBezTo>
                    <a:pt x="321" y="978"/>
                    <a:pt x="636" y="1221"/>
                    <a:pt x="642" y="1104"/>
                  </a:cubicBezTo>
                  <a:cubicBezTo>
                    <a:pt x="648" y="987"/>
                    <a:pt x="401" y="436"/>
                    <a:pt x="294" y="252"/>
                  </a:cubicBezTo>
                  <a:cubicBezTo>
                    <a:pt x="187" y="68"/>
                    <a:pt x="61" y="52"/>
                    <a:pt x="0" y="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3536" name="Freeform 464"/>
            <p:cNvSpPr>
              <a:spLocks/>
            </p:cNvSpPr>
            <p:nvPr/>
          </p:nvSpPr>
          <p:spPr bwMode="auto">
            <a:xfrm>
              <a:off x="3552" y="1344"/>
              <a:ext cx="381" cy="575"/>
            </a:xfrm>
            <a:custGeom>
              <a:avLst/>
              <a:gdLst/>
              <a:ahLst/>
              <a:cxnLst>
                <a:cxn ang="0">
                  <a:pos x="307" y="575"/>
                </a:cxn>
                <a:cxn ang="0">
                  <a:pos x="330" y="300"/>
                </a:cxn>
                <a:cxn ang="0">
                  <a:pos x="0" y="0"/>
                </a:cxn>
              </a:cxnLst>
              <a:rect l="0" t="0" r="r" b="b"/>
              <a:pathLst>
                <a:path w="381" h="575">
                  <a:moveTo>
                    <a:pt x="307" y="575"/>
                  </a:moveTo>
                  <a:cubicBezTo>
                    <a:pt x="311" y="529"/>
                    <a:pt x="381" y="396"/>
                    <a:pt x="330" y="300"/>
                  </a:cubicBezTo>
                  <a:cubicBezTo>
                    <a:pt x="279" y="204"/>
                    <a:pt x="69" y="62"/>
                    <a:pt x="0" y="0"/>
                  </a:cubicBezTo>
                </a:path>
              </a:pathLst>
            </a:custGeom>
            <a:noFill/>
            <a:ln w="19050" cap="flat" cmpd="sng">
              <a:solidFill>
                <a:schemeClr val="tx1"/>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3537" name="Freeform 465"/>
            <p:cNvSpPr>
              <a:spLocks/>
            </p:cNvSpPr>
            <p:nvPr/>
          </p:nvSpPr>
          <p:spPr bwMode="auto">
            <a:xfrm>
              <a:off x="4157" y="2244"/>
              <a:ext cx="229" cy="846"/>
            </a:xfrm>
            <a:custGeom>
              <a:avLst/>
              <a:gdLst/>
              <a:ahLst/>
              <a:cxnLst>
                <a:cxn ang="0">
                  <a:pos x="81" y="0"/>
                </a:cxn>
                <a:cxn ang="0">
                  <a:pos x="25" y="558"/>
                </a:cxn>
                <a:cxn ang="0">
                  <a:pos x="229" y="846"/>
                </a:cxn>
              </a:cxnLst>
              <a:rect l="0" t="0" r="r" b="b"/>
              <a:pathLst>
                <a:path w="229" h="846">
                  <a:moveTo>
                    <a:pt x="81" y="0"/>
                  </a:moveTo>
                  <a:cubicBezTo>
                    <a:pt x="72" y="93"/>
                    <a:pt x="0" y="417"/>
                    <a:pt x="25" y="558"/>
                  </a:cubicBezTo>
                  <a:cubicBezTo>
                    <a:pt x="50" y="699"/>
                    <a:pt x="187" y="786"/>
                    <a:pt x="229" y="846"/>
                  </a:cubicBezTo>
                </a:path>
              </a:pathLst>
            </a:custGeom>
            <a:noFill/>
            <a:ln w="19050" cap="flat" cmpd="sng">
              <a:solidFill>
                <a:schemeClr val="tx1"/>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3538" name="Freeform 466"/>
            <p:cNvSpPr>
              <a:spLocks/>
            </p:cNvSpPr>
            <p:nvPr/>
          </p:nvSpPr>
          <p:spPr bwMode="auto">
            <a:xfrm>
              <a:off x="3444" y="2238"/>
              <a:ext cx="90" cy="678"/>
            </a:xfrm>
            <a:custGeom>
              <a:avLst/>
              <a:gdLst/>
              <a:ahLst/>
              <a:cxnLst>
                <a:cxn ang="0">
                  <a:pos x="51" y="0"/>
                </a:cxn>
                <a:cxn ang="0">
                  <a:pos x="6" y="378"/>
                </a:cxn>
                <a:cxn ang="0">
                  <a:pos x="90" y="678"/>
                </a:cxn>
              </a:cxnLst>
              <a:rect l="0" t="0" r="r" b="b"/>
              <a:pathLst>
                <a:path w="90" h="678">
                  <a:moveTo>
                    <a:pt x="51" y="0"/>
                  </a:moveTo>
                  <a:cubicBezTo>
                    <a:pt x="44" y="63"/>
                    <a:pt x="0" y="265"/>
                    <a:pt x="6" y="378"/>
                  </a:cubicBezTo>
                  <a:cubicBezTo>
                    <a:pt x="12" y="491"/>
                    <a:pt x="72" y="616"/>
                    <a:pt x="90" y="678"/>
                  </a:cubicBezTo>
                </a:path>
              </a:pathLst>
            </a:custGeom>
            <a:noFill/>
            <a:ln w="19050" cap="flat" cmpd="sng">
              <a:solidFill>
                <a:schemeClr val="tx1"/>
              </a:solidFill>
              <a:prstDash val="solid"/>
              <a:round/>
              <a:headEnd type="oval" w="med" len="med"/>
              <a:tailEnd type="triangle" w="med" len="med"/>
            </a:ln>
            <a:effectLst/>
          </p:spPr>
          <p:txBody>
            <a:bodyPr wrap="none" anchor="ctr">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0" y="245889"/>
            <a:ext cx="9144000" cy="519739"/>
          </a:xfrm>
        </p:spPr>
        <p:txBody>
          <a:bodyPr/>
          <a:lstStyle/>
          <a:p>
            <a:r>
              <a:rPr lang="en-US" sz="2800" dirty="0" smtClean="0"/>
              <a:t>Additional Methods </a:t>
            </a:r>
            <a:r>
              <a:rPr lang="en-US" sz="2800" dirty="0"/>
              <a:t>of the Adaptable Priority Queue ADT</a:t>
            </a:r>
            <a:r>
              <a:rPr lang="en-US" sz="2800" dirty="0" smtClean="0"/>
              <a:t> </a:t>
            </a:r>
            <a:endParaRPr lang="en-US" sz="4400" dirty="0">
              <a:ea typeface="Tahoma" pitchFamily="39" charset="0"/>
              <a:cs typeface="Tahoma" pitchFamily="39" charset="0"/>
            </a:endParaRPr>
          </a:p>
        </p:txBody>
      </p:sp>
      <p:sp>
        <p:nvSpPr>
          <p:cNvPr id="142339" name="Rectangle 3" descr="Rectangle: Click to edit Master text styles&#10;Second level&#10;Third level&#10;Fourth level&#10;Fifth level"/>
          <p:cNvSpPr>
            <a:spLocks noGrp="1" noChangeArrowheads="1"/>
          </p:cNvSpPr>
          <p:nvPr>
            <p:ph type="body" idx="1"/>
          </p:nvPr>
        </p:nvSpPr>
        <p:spPr/>
        <p:txBody>
          <a:bodyPr/>
          <a:lstStyle/>
          <a:p>
            <a:r>
              <a:rPr lang="en-US" dirty="0" err="1">
                <a:solidFill>
                  <a:schemeClr val="tx2"/>
                </a:solidFill>
              </a:rPr>
              <a:t>remove</a:t>
            </a:r>
            <a:r>
              <a:rPr lang="en-US" dirty="0" err="1"/>
              <a:t>(</a:t>
            </a:r>
            <a:r>
              <a:rPr lang="en-US" i="1" dirty="0" err="1"/>
              <a:t>e</a:t>
            </a:r>
            <a:r>
              <a:rPr lang="en-US" dirty="0"/>
              <a:t>): Remove from </a:t>
            </a:r>
            <a:r>
              <a:rPr lang="en-US" i="1" dirty="0"/>
              <a:t>P </a:t>
            </a:r>
            <a:r>
              <a:rPr lang="en-US" dirty="0"/>
              <a:t>and return entry </a:t>
            </a:r>
            <a:r>
              <a:rPr lang="en-US" i="1" dirty="0" err="1"/>
              <a:t>e</a:t>
            </a:r>
            <a:r>
              <a:rPr lang="en-US" dirty="0"/>
              <a:t>.	</a:t>
            </a:r>
          </a:p>
          <a:p>
            <a:r>
              <a:rPr lang="en-US" dirty="0" err="1">
                <a:solidFill>
                  <a:schemeClr val="tx2"/>
                </a:solidFill>
              </a:rPr>
              <a:t>replaceKey</a:t>
            </a:r>
            <a:r>
              <a:rPr lang="en-US" dirty="0" err="1"/>
              <a:t>(</a:t>
            </a:r>
            <a:r>
              <a:rPr lang="en-US" i="1" dirty="0" err="1"/>
              <a:t>e,k</a:t>
            </a:r>
            <a:r>
              <a:rPr lang="en-US" dirty="0"/>
              <a:t>): Replace with </a:t>
            </a:r>
            <a:r>
              <a:rPr lang="en-US" i="1" dirty="0" err="1"/>
              <a:t>k</a:t>
            </a:r>
            <a:r>
              <a:rPr lang="en-US" i="1" dirty="0"/>
              <a:t> </a:t>
            </a:r>
            <a:r>
              <a:rPr lang="en-US" dirty="0"/>
              <a:t>and return the</a:t>
            </a:r>
            <a:r>
              <a:rPr lang="en-US" dirty="0" smtClean="0"/>
              <a:t> old key</a:t>
            </a:r>
            <a:r>
              <a:rPr lang="en-US" i="1" dirty="0" smtClean="0"/>
              <a:t>;</a:t>
            </a:r>
            <a:r>
              <a:rPr lang="en-US" dirty="0" smtClean="0"/>
              <a:t> an error </a:t>
            </a:r>
            <a:r>
              <a:rPr lang="en-US" dirty="0"/>
              <a:t>condition occurs if </a:t>
            </a:r>
            <a:r>
              <a:rPr lang="en-US" i="1" dirty="0" err="1"/>
              <a:t>k</a:t>
            </a:r>
            <a:r>
              <a:rPr lang="en-US" i="1" dirty="0"/>
              <a:t> </a:t>
            </a:r>
            <a:r>
              <a:rPr lang="en-US" dirty="0"/>
              <a:t>is invalid (that is, </a:t>
            </a:r>
            <a:r>
              <a:rPr lang="en-US" i="1" dirty="0" err="1"/>
              <a:t>k</a:t>
            </a:r>
            <a:r>
              <a:rPr lang="en-US" i="1" dirty="0"/>
              <a:t> </a:t>
            </a:r>
            <a:r>
              <a:rPr lang="en-US" dirty="0"/>
              <a:t>cannot </a:t>
            </a:r>
            <a:r>
              <a:rPr lang="en-US" dirty="0" smtClean="0"/>
              <a:t>be compared </a:t>
            </a:r>
            <a:r>
              <a:rPr lang="en-US" dirty="0"/>
              <a:t>with other keys).	</a:t>
            </a:r>
          </a:p>
          <a:p>
            <a:r>
              <a:rPr lang="en-US" dirty="0" err="1">
                <a:solidFill>
                  <a:schemeClr val="tx2"/>
                </a:solidFill>
              </a:rPr>
              <a:t>replaceValue</a:t>
            </a:r>
            <a:r>
              <a:rPr lang="en-US" dirty="0" err="1"/>
              <a:t>(</a:t>
            </a:r>
            <a:r>
              <a:rPr lang="en-US" i="1" dirty="0" err="1"/>
              <a:t>e,x</a:t>
            </a:r>
            <a:r>
              <a:rPr lang="en-US" dirty="0"/>
              <a:t>): Replace with </a:t>
            </a:r>
            <a:r>
              <a:rPr lang="en-US" i="1" dirty="0" err="1"/>
              <a:t>x</a:t>
            </a:r>
            <a:r>
              <a:rPr lang="en-US" i="1" dirty="0"/>
              <a:t> </a:t>
            </a:r>
            <a:r>
              <a:rPr lang="en-US" dirty="0"/>
              <a:t>and return the</a:t>
            </a:r>
            <a:r>
              <a:rPr lang="en-US" dirty="0" smtClean="0"/>
              <a:t> old value.</a:t>
            </a:r>
            <a:r>
              <a:rPr lang="en-US" dirty="0"/>
              <a:t>	</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a:t>Location-Aware Entries</a:t>
            </a:r>
          </a:p>
        </p:txBody>
      </p:sp>
      <p:sp>
        <p:nvSpPr>
          <p:cNvPr id="136195" name="Rectangle 3" descr="Rectangle: Click to edit Master text styles&#10;Second level&#10;Third level&#10;Fourth level&#10;Fifth level"/>
          <p:cNvSpPr>
            <a:spLocks noGrp="1" noChangeArrowheads="1"/>
          </p:cNvSpPr>
          <p:nvPr>
            <p:ph type="body" idx="1"/>
          </p:nvPr>
        </p:nvSpPr>
        <p:spPr>
          <a:xfrm>
            <a:off x="838200" y="1080887"/>
            <a:ext cx="7772400" cy="4114800"/>
          </a:xfrm>
        </p:spPr>
        <p:txBody>
          <a:bodyPr/>
          <a:lstStyle/>
          <a:p>
            <a:r>
              <a:rPr lang="en-US" dirty="0"/>
              <a:t>A locator-aware entry identifies and tracks the location of its (key, value) object within a data </a:t>
            </a:r>
            <a:r>
              <a:rPr lang="en-US" dirty="0" smtClean="0"/>
              <a:t>structure</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609600" y="304800"/>
            <a:ext cx="7772400" cy="442813"/>
          </a:xfrm>
        </p:spPr>
        <p:txBody>
          <a:bodyPr/>
          <a:lstStyle/>
          <a:p>
            <a:r>
              <a:rPr lang="en-US" dirty="0"/>
              <a:t>List Implementation</a:t>
            </a:r>
          </a:p>
        </p:txBody>
      </p:sp>
      <p:sp>
        <p:nvSpPr>
          <p:cNvPr id="149507" name="Rectangle 3" descr="Rectangle: Click to edit Master text styles&#10;Second level&#10;Third level&#10;Fourth level&#10;Fifth level"/>
          <p:cNvSpPr>
            <a:spLocks noGrp="1" noChangeArrowheads="1"/>
          </p:cNvSpPr>
          <p:nvPr>
            <p:ph type="body" sz="half" idx="1"/>
          </p:nvPr>
        </p:nvSpPr>
        <p:spPr>
          <a:xfrm>
            <a:off x="838200" y="1125923"/>
            <a:ext cx="7772400" cy="2209800"/>
          </a:xfrm>
        </p:spPr>
        <p:txBody>
          <a:bodyPr/>
          <a:lstStyle/>
          <a:p>
            <a:pPr>
              <a:lnSpc>
                <a:spcPct val="80000"/>
              </a:lnSpc>
            </a:pPr>
            <a:r>
              <a:rPr lang="en-US" sz="2400" dirty="0"/>
              <a:t>A location-aware list entry is an object storing</a:t>
            </a:r>
          </a:p>
          <a:p>
            <a:pPr lvl="1">
              <a:lnSpc>
                <a:spcPct val="80000"/>
              </a:lnSpc>
            </a:pPr>
            <a:r>
              <a:rPr lang="en-US" sz="2000" dirty="0"/>
              <a:t>key</a:t>
            </a:r>
          </a:p>
          <a:p>
            <a:pPr lvl="1">
              <a:lnSpc>
                <a:spcPct val="80000"/>
              </a:lnSpc>
            </a:pPr>
            <a:r>
              <a:rPr lang="en-US" sz="2000" dirty="0"/>
              <a:t>value</a:t>
            </a:r>
          </a:p>
          <a:p>
            <a:pPr lvl="1">
              <a:lnSpc>
                <a:spcPct val="80000"/>
              </a:lnSpc>
            </a:pPr>
            <a:r>
              <a:rPr lang="en-US" sz="2000" dirty="0"/>
              <a:t>position (or rank) of the item in the list</a:t>
            </a:r>
          </a:p>
          <a:p>
            <a:pPr>
              <a:lnSpc>
                <a:spcPct val="80000"/>
              </a:lnSpc>
            </a:pPr>
            <a:r>
              <a:rPr lang="en-US" sz="2400" dirty="0"/>
              <a:t>In turn, the position (or array cell) stores the entry</a:t>
            </a:r>
          </a:p>
          <a:p>
            <a:pPr>
              <a:lnSpc>
                <a:spcPct val="80000"/>
              </a:lnSpc>
            </a:pPr>
            <a:r>
              <a:rPr lang="en-US" sz="2400" dirty="0"/>
              <a:t>Back pointers (or ranks) are updated during swaps</a:t>
            </a:r>
          </a:p>
        </p:txBody>
      </p:sp>
      <p:sp>
        <p:nvSpPr>
          <p:cNvPr id="149568" name="Rectangle 64"/>
          <p:cNvSpPr>
            <a:spLocks noChangeArrowheads="1"/>
          </p:cNvSpPr>
          <p:nvPr/>
        </p:nvSpPr>
        <p:spPr bwMode="auto">
          <a:xfrm>
            <a:off x="19050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69" name="Rectangle 65"/>
          <p:cNvSpPr>
            <a:spLocks noChangeArrowheads="1"/>
          </p:cNvSpPr>
          <p:nvPr/>
        </p:nvSpPr>
        <p:spPr bwMode="auto">
          <a:xfrm>
            <a:off x="22098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70" name="Rectangle 66"/>
          <p:cNvSpPr>
            <a:spLocks noChangeArrowheads="1"/>
          </p:cNvSpPr>
          <p:nvPr/>
        </p:nvSpPr>
        <p:spPr bwMode="auto">
          <a:xfrm>
            <a:off x="25146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71" name="Freeform 67"/>
          <p:cNvSpPr>
            <a:spLocks/>
          </p:cNvSpPr>
          <p:nvPr/>
        </p:nvSpPr>
        <p:spPr bwMode="auto">
          <a:xfrm>
            <a:off x="2667000" y="46624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149572" name="Rectangle 68"/>
          <p:cNvSpPr>
            <a:spLocks noChangeArrowheads="1"/>
          </p:cNvSpPr>
          <p:nvPr/>
        </p:nvSpPr>
        <p:spPr bwMode="auto">
          <a:xfrm>
            <a:off x="34290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73" name="Rectangle 69"/>
          <p:cNvSpPr>
            <a:spLocks noChangeArrowheads="1"/>
          </p:cNvSpPr>
          <p:nvPr/>
        </p:nvSpPr>
        <p:spPr bwMode="auto">
          <a:xfrm>
            <a:off x="37338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74" name="Rectangle 70"/>
          <p:cNvSpPr>
            <a:spLocks noChangeArrowheads="1"/>
          </p:cNvSpPr>
          <p:nvPr/>
        </p:nvSpPr>
        <p:spPr bwMode="auto">
          <a:xfrm>
            <a:off x="40386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75" name="Freeform 71"/>
          <p:cNvSpPr>
            <a:spLocks/>
          </p:cNvSpPr>
          <p:nvPr/>
        </p:nvSpPr>
        <p:spPr bwMode="auto">
          <a:xfrm>
            <a:off x="4191000" y="46624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149576" name="Rectangle 72"/>
          <p:cNvSpPr>
            <a:spLocks noChangeArrowheads="1"/>
          </p:cNvSpPr>
          <p:nvPr/>
        </p:nvSpPr>
        <p:spPr bwMode="auto">
          <a:xfrm>
            <a:off x="49530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77" name="Rectangle 73"/>
          <p:cNvSpPr>
            <a:spLocks noChangeArrowheads="1"/>
          </p:cNvSpPr>
          <p:nvPr/>
        </p:nvSpPr>
        <p:spPr bwMode="auto">
          <a:xfrm>
            <a:off x="52578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78" name="Rectangle 74"/>
          <p:cNvSpPr>
            <a:spLocks noChangeArrowheads="1"/>
          </p:cNvSpPr>
          <p:nvPr/>
        </p:nvSpPr>
        <p:spPr bwMode="auto">
          <a:xfrm>
            <a:off x="55626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79" name="Freeform 75"/>
          <p:cNvSpPr>
            <a:spLocks/>
          </p:cNvSpPr>
          <p:nvPr/>
        </p:nvSpPr>
        <p:spPr bwMode="auto">
          <a:xfrm>
            <a:off x="5715000" y="46624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149580" name="Rectangle 76"/>
          <p:cNvSpPr>
            <a:spLocks noChangeArrowheads="1"/>
          </p:cNvSpPr>
          <p:nvPr/>
        </p:nvSpPr>
        <p:spPr bwMode="auto">
          <a:xfrm>
            <a:off x="64770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81" name="Rectangle 77"/>
          <p:cNvSpPr>
            <a:spLocks noChangeArrowheads="1"/>
          </p:cNvSpPr>
          <p:nvPr/>
        </p:nvSpPr>
        <p:spPr bwMode="auto">
          <a:xfrm>
            <a:off x="67818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82" name="Rectangle 78"/>
          <p:cNvSpPr>
            <a:spLocks noChangeArrowheads="1"/>
          </p:cNvSpPr>
          <p:nvPr/>
        </p:nvSpPr>
        <p:spPr bwMode="auto">
          <a:xfrm>
            <a:off x="70866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83" name="Freeform 79"/>
          <p:cNvSpPr>
            <a:spLocks/>
          </p:cNvSpPr>
          <p:nvPr/>
        </p:nvSpPr>
        <p:spPr bwMode="auto">
          <a:xfrm rot="10800000">
            <a:off x="2819400" y="48148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149584" name="Freeform 80"/>
          <p:cNvSpPr>
            <a:spLocks/>
          </p:cNvSpPr>
          <p:nvPr/>
        </p:nvSpPr>
        <p:spPr bwMode="auto">
          <a:xfrm rot="10800000">
            <a:off x="4343400" y="48148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149585" name="Freeform 81"/>
          <p:cNvSpPr>
            <a:spLocks/>
          </p:cNvSpPr>
          <p:nvPr/>
        </p:nvSpPr>
        <p:spPr bwMode="auto">
          <a:xfrm rot="10800000">
            <a:off x="5867400" y="4814888"/>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149586" name="Freeform 82"/>
          <p:cNvSpPr>
            <a:spLocks/>
          </p:cNvSpPr>
          <p:nvPr/>
        </p:nvSpPr>
        <p:spPr bwMode="auto">
          <a:xfrm>
            <a:off x="2289175" y="4800600"/>
            <a:ext cx="168275" cy="552450"/>
          </a:xfrm>
          <a:custGeom>
            <a:avLst/>
            <a:gdLst/>
            <a:ahLst/>
            <a:cxnLst>
              <a:cxn ang="0">
                <a:pos x="46" y="0"/>
              </a:cxn>
              <a:cxn ang="0">
                <a:pos x="10" y="186"/>
              </a:cxn>
              <a:cxn ang="0">
                <a:pos x="106" y="348"/>
              </a:cxn>
            </a:cxnLst>
            <a:rect l="0" t="0" r="r" b="b"/>
            <a:pathLst>
              <a:path w="106" h="348">
                <a:moveTo>
                  <a:pt x="46" y="0"/>
                </a:moveTo>
                <a:cubicBezTo>
                  <a:pt x="40" y="31"/>
                  <a:pt x="0" y="128"/>
                  <a:pt x="10" y="186"/>
                </a:cubicBezTo>
                <a:cubicBezTo>
                  <a:pt x="20" y="244"/>
                  <a:pt x="86" y="314"/>
                  <a:pt x="106" y="348"/>
                </a:cubicBezTo>
              </a:path>
            </a:pathLst>
          </a:custGeom>
          <a:noFill/>
          <a:ln w="19050" cmpd="sng">
            <a:solidFill>
              <a:schemeClr val="tx2"/>
            </a:solidFill>
            <a:round/>
            <a:headEnd type="oval" w="sm" len="sm"/>
            <a:tailEnd type="triangle" w="sm" len="lg"/>
          </a:ln>
          <a:effectLst/>
        </p:spPr>
        <p:txBody>
          <a:bodyPr wrap="none">
            <a:prstTxWarp prst="textNoShape">
              <a:avLst/>
            </a:prstTxWarp>
          </a:bodyPr>
          <a:lstStyle/>
          <a:p>
            <a:endParaRPr lang="en-US"/>
          </a:p>
        </p:txBody>
      </p:sp>
      <p:sp>
        <p:nvSpPr>
          <p:cNvPr id="149587" name="Freeform 83"/>
          <p:cNvSpPr>
            <a:spLocks/>
          </p:cNvSpPr>
          <p:nvPr/>
        </p:nvSpPr>
        <p:spPr bwMode="auto">
          <a:xfrm>
            <a:off x="3810000" y="4800600"/>
            <a:ext cx="168275" cy="552450"/>
          </a:xfrm>
          <a:custGeom>
            <a:avLst/>
            <a:gdLst/>
            <a:ahLst/>
            <a:cxnLst>
              <a:cxn ang="0">
                <a:pos x="46" y="0"/>
              </a:cxn>
              <a:cxn ang="0">
                <a:pos x="10" y="186"/>
              </a:cxn>
              <a:cxn ang="0">
                <a:pos x="106" y="348"/>
              </a:cxn>
            </a:cxnLst>
            <a:rect l="0" t="0" r="r" b="b"/>
            <a:pathLst>
              <a:path w="106" h="348">
                <a:moveTo>
                  <a:pt x="46" y="0"/>
                </a:moveTo>
                <a:cubicBezTo>
                  <a:pt x="40" y="31"/>
                  <a:pt x="0" y="128"/>
                  <a:pt x="10" y="186"/>
                </a:cubicBezTo>
                <a:cubicBezTo>
                  <a:pt x="20" y="244"/>
                  <a:pt x="86" y="314"/>
                  <a:pt x="106" y="348"/>
                </a:cubicBezTo>
              </a:path>
            </a:pathLst>
          </a:custGeom>
          <a:noFill/>
          <a:ln w="19050" cmpd="sng">
            <a:solidFill>
              <a:schemeClr val="tx2"/>
            </a:solidFill>
            <a:round/>
            <a:headEnd type="oval" w="sm" len="sm"/>
            <a:tailEnd type="triangle" w="sm" len="lg"/>
          </a:ln>
          <a:effectLst/>
        </p:spPr>
        <p:txBody>
          <a:bodyPr wrap="none">
            <a:prstTxWarp prst="textNoShape">
              <a:avLst/>
            </a:prstTxWarp>
          </a:bodyPr>
          <a:lstStyle/>
          <a:p>
            <a:endParaRPr lang="en-US"/>
          </a:p>
        </p:txBody>
      </p:sp>
      <p:sp>
        <p:nvSpPr>
          <p:cNvPr id="149588" name="Freeform 84"/>
          <p:cNvSpPr>
            <a:spLocks/>
          </p:cNvSpPr>
          <p:nvPr/>
        </p:nvSpPr>
        <p:spPr bwMode="auto">
          <a:xfrm>
            <a:off x="5330825" y="4800600"/>
            <a:ext cx="168275" cy="552450"/>
          </a:xfrm>
          <a:custGeom>
            <a:avLst/>
            <a:gdLst/>
            <a:ahLst/>
            <a:cxnLst>
              <a:cxn ang="0">
                <a:pos x="46" y="0"/>
              </a:cxn>
              <a:cxn ang="0">
                <a:pos x="10" y="186"/>
              </a:cxn>
              <a:cxn ang="0">
                <a:pos x="106" y="348"/>
              </a:cxn>
            </a:cxnLst>
            <a:rect l="0" t="0" r="r" b="b"/>
            <a:pathLst>
              <a:path w="106" h="348">
                <a:moveTo>
                  <a:pt x="46" y="0"/>
                </a:moveTo>
                <a:cubicBezTo>
                  <a:pt x="40" y="31"/>
                  <a:pt x="0" y="128"/>
                  <a:pt x="10" y="186"/>
                </a:cubicBezTo>
                <a:cubicBezTo>
                  <a:pt x="20" y="244"/>
                  <a:pt x="86" y="314"/>
                  <a:pt x="106" y="348"/>
                </a:cubicBezTo>
              </a:path>
            </a:pathLst>
          </a:custGeom>
          <a:noFill/>
          <a:ln w="19050" cmpd="sng">
            <a:solidFill>
              <a:schemeClr val="tx2"/>
            </a:solidFill>
            <a:round/>
            <a:headEnd type="oval" w="sm" len="sm"/>
            <a:tailEnd type="triangle" w="sm" len="lg"/>
          </a:ln>
          <a:effectLst/>
        </p:spPr>
        <p:txBody>
          <a:bodyPr wrap="none">
            <a:prstTxWarp prst="textNoShape">
              <a:avLst/>
            </a:prstTxWarp>
          </a:bodyPr>
          <a:lstStyle/>
          <a:p>
            <a:endParaRPr lang="en-US"/>
          </a:p>
        </p:txBody>
      </p:sp>
      <p:sp>
        <p:nvSpPr>
          <p:cNvPr id="149589" name="Freeform 85"/>
          <p:cNvSpPr>
            <a:spLocks/>
          </p:cNvSpPr>
          <p:nvPr/>
        </p:nvSpPr>
        <p:spPr bwMode="auto">
          <a:xfrm>
            <a:off x="6851650" y="4800600"/>
            <a:ext cx="168275" cy="552450"/>
          </a:xfrm>
          <a:custGeom>
            <a:avLst/>
            <a:gdLst/>
            <a:ahLst/>
            <a:cxnLst>
              <a:cxn ang="0">
                <a:pos x="46" y="0"/>
              </a:cxn>
              <a:cxn ang="0">
                <a:pos x="10" y="186"/>
              </a:cxn>
              <a:cxn ang="0">
                <a:pos x="106" y="348"/>
              </a:cxn>
            </a:cxnLst>
            <a:rect l="0" t="0" r="r" b="b"/>
            <a:pathLst>
              <a:path w="106" h="348">
                <a:moveTo>
                  <a:pt x="46" y="0"/>
                </a:moveTo>
                <a:cubicBezTo>
                  <a:pt x="40" y="31"/>
                  <a:pt x="0" y="128"/>
                  <a:pt x="10" y="186"/>
                </a:cubicBezTo>
                <a:cubicBezTo>
                  <a:pt x="20" y="244"/>
                  <a:pt x="86" y="314"/>
                  <a:pt x="106" y="348"/>
                </a:cubicBezTo>
              </a:path>
            </a:pathLst>
          </a:custGeom>
          <a:noFill/>
          <a:ln w="19050" cmpd="sng">
            <a:solidFill>
              <a:schemeClr val="tx2"/>
            </a:solidFill>
            <a:round/>
            <a:headEnd type="oval" w="sm" len="sm"/>
            <a:tailEnd type="triangle" w="sm" len="lg"/>
          </a:ln>
          <a:effectLst/>
        </p:spPr>
        <p:txBody>
          <a:bodyPr wrap="none">
            <a:prstTxWarp prst="textNoShape">
              <a:avLst/>
            </a:prstTxWarp>
          </a:bodyPr>
          <a:lstStyle/>
          <a:p>
            <a:endParaRPr lang="en-US"/>
          </a:p>
        </p:txBody>
      </p:sp>
      <p:sp>
        <p:nvSpPr>
          <p:cNvPr id="149594" name="Rectangle 90"/>
          <p:cNvSpPr>
            <a:spLocks noChangeArrowheads="1"/>
          </p:cNvSpPr>
          <p:nvPr/>
        </p:nvSpPr>
        <p:spPr bwMode="auto">
          <a:xfrm>
            <a:off x="80010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95" name="Rectangle 91"/>
          <p:cNvSpPr>
            <a:spLocks noChangeArrowheads="1"/>
          </p:cNvSpPr>
          <p:nvPr/>
        </p:nvSpPr>
        <p:spPr bwMode="auto">
          <a:xfrm>
            <a:off x="990600" y="4648200"/>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endParaRPr lang="en-US"/>
          </a:p>
        </p:txBody>
      </p:sp>
      <p:sp>
        <p:nvSpPr>
          <p:cNvPr id="149596" name="Freeform 92"/>
          <p:cNvSpPr>
            <a:spLocks/>
          </p:cNvSpPr>
          <p:nvPr/>
        </p:nvSpPr>
        <p:spPr bwMode="auto">
          <a:xfrm>
            <a:off x="7239000" y="4648200"/>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149597" name="Freeform 93"/>
          <p:cNvSpPr>
            <a:spLocks/>
          </p:cNvSpPr>
          <p:nvPr/>
        </p:nvSpPr>
        <p:spPr bwMode="auto">
          <a:xfrm rot="10800000">
            <a:off x="7391400" y="4800600"/>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149598" name="Freeform 94"/>
          <p:cNvSpPr>
            <a:spLocks/>
          </p:cNvSpPr>
          <p:nvPr/>
        </p:nvSpPr>
        <p:spPr bwMode="auto">
          <a:xfrm>
            <a:off x="1143000" y="4648200"/>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149599" name="Freeform 95"/>
          <p:cNvSpPr>
            <a:spLocks/>
          </p:cNvSpPr>
          <p:nvPr/>
        </p:nvSpPr>
        <p:spPr bwMode="auto">
          <a:xfrm rot="10800000">
            <a:off x="1295400" y="4800600"/>
            <a:ext cx="762000" cy="139700"/>
          </a:xfrm>
          <a:custGeom>
            <a:avLst/>
            <a:gdLst/>
            <a:ahLst/>
            <a:cxnLst>
              <a:cxn ang="0">
                <a:pos x="0" y="87"/>
              </a:cxn>
              <a:cxn ang="0">
                <a:pos x="237" y="0"/>
              </a:cxn>
              <a:cxn ang="0">
                <a:pos x="480" y="88"/>
              </a:cxn>
            </a:cxnLst>
            <a:rect l="0" t="0" r="r" b="b"/>
            <a:pathLst>
              <a:path w="480" h="88">
                <a:moveTo>
                  <a:pt x="0" y="87"/>
                </a:moveTo>
                <a:cubicBezTo>
                  <a:pt x="39" y="73"/>
                  <a:pt x="157" y="0"/>
                  <a:pt x="237" y="0"/>
                </a:cubicBezTo>
                <a:cubicBezTo>
                  <a:pt x="317" y="0"/>
                  <a:pt x="430" y="70"/>
                  <a:pt x="480" y="88"/>
                </a:cubicBezTo>
              </a:path>
            </a:pathLst>
          </a:custGeom>
          <a:noFill/>
          <a:ln w="19050" cmpd="sng">
            <a:solidFill>
              <a:schemeClr val="tx1"/>
            </a:solidFill>
            <a:round/>
            <a:headEnd type="oval" w="sm" len="sm"/>
            <a:tailEnd type="triangle" w="sm" len="lg"/>
          </a:ln>
          <a:effectLst/>
        </p:spPr>
        <p:txBody>
          <a:bodyPr wrap="none">
            <a:prstTxWarp prst="textNoShape">
              <a:avLst/>
            </a:prstTxWarp>
          </a:bodyPr>
          <a:lstStyle/>
          <a:p>
            <a:endParaRPr lang="en-US"/>
          </a:p>
        </p:txBody>
      </p:sp>
      <p:sp>
        <p:nvSpPr>
          <p:cNvPr id="149600" name="Text Box 96"/>
          <p:cNvSpPr txBox="1">
            <a:spLocks noChangeArrowheads="1"/>
          </p:cNvSpPr>
          <p:nvPr/>
        </p:nvSpPr>
        <p:spPr bwMode="auto">
          <a:xfrm>
            <a:off x="7693025" y="4191000"/>
            <a:ext cx="838200" cy="396875"/>
          </a:xfrm>
          <a:prstGeom prst="rect">
            <a:avLst/>
          </a:prstGeom>
          <a:noFill/>
          <a:ln w="9525">
            <a:noFill/>
            <a:miter lim="800000"/>
            <a:headEnd/>
            <a:tailEnd/>
          </a:ln>
          <a:effectLst/>
        </p:spPr>
        <p:txBody>
          <a:bodyPr wrap="none">
            <a:prstTxWarp prst="textNoShape">
              <a:avLst/>
            </a:prstTxWarp>
            <a:spAutoFit/>
          </a:bodyPr>
          <a:lstStyle/>
          <a:p>
            <a:r>
              <a:rPr lang="en-US" sz="2000"/>
              <a:t>trailer</a:t>
            </a:r>
          </a:p>
        </p:txBody>
      </p:sp>
      <p:sp>
        <p:nvSpPr>
          <p:cNvPr id="149601" name="Text Box 97"/>
          <p:cNvSpPr txBox="1">
            <a:spLocks noChangeArrowheads="1"/>
          </p:cNvSpPr>
          <p:nvPr/>
        </p:nvSpPr>
        <p:spPr bwMode="auto">
          <a:xfrm>
            <a:off x="625475" y="4267200"/>
            <a:ext cx="957263" cy="396875"/>
          </a:xfrm>
          <a:prstGeom prst="rect">
            <a:avLst/>
          </a:prstGeom>
          <a:noFill/>
          <a:ln w="9525">
            <a:noFill/>
            <a:miter lim="800000"/>
            <a:headEnd/>
            <a:tailEnd/>
          </a:ln>
          <a:effectLst/>
        </p:spPr>
        <p:txBody>
          <a:bodyPr wrap="none">
            <a:prstTxWarp prst="textNoShape">
              <a:avLst/>
            </a:prstTxWarp>
            <a:spAutoFit/>
          </a:bodyPr>
          <a:lstStyle/>
          <a:p>
            <a:r>
              <a:rPr lang="en-US" sz="2000"/>
              <a:t>header</a:t>
            </a:r>
          </a:p>
        </p:txBody>
      </p:sp>
      <p:sp>
        <p:nvSpPr>
          <p:cNvPr id="149602" name="AutoShape 98"/>
          <p:cNvSpPr>
            <a:spLocks noChangeArrowheads="1"/>
          </p:cNvSpPr>
          <p:nvPr/>
        </p:nvSpPr>
        <p:spPr bwMode="auto">
          <a:xfrm>
            <a:off x="1676400" y="4267200"/>
            <a:ext cx="5867400" cy="838200"/>
          </a:xfrm>
          <a:prstGeom prst="roundRect">
            <a:avLst>
              <a:gd name="adj" fmla="val 16667"/>
            </a:avLst>
          </a:prstGeom>
          <a:noFill/>
          <a:ln w="9525">
            <a:solidFill>
              <a:schemeClr val="tx1"/>
            </a:solidFill>
            <a:prstDash val="lgDash"/>
            <a:round/>
            <a:headEnd/>
            <a:tailEnd/>
          </a:ln>
          <a:effectLst/>
        </p:spPr>
        <p:txBody>
          <a:bodyPr wrap="none" anchor="ctr">
            <a:prstTxWarp prst="textNoShape">
              <a:avLst/>
            </a:prstTxWarp>
          </a:bodyPr>
          <a:lstStyle/>
          <a:p>
            <a:endParaRPr lang="en-US"/>
          </a:p>
        </p:txBody>
      </p:sp>
      <p:sp>
        <p:nvSpPr>
          <p:cNvPr id="149603" name="Text Box 99"/>
          <p:cNvSpPr txBox="1">
            <a:spLocks noChangeArrowheads="1"/>
          </p:cNvSpPr>
          <p:nvPr/>
        </p:nvSpPr>
        <p:spPr bwMode="auto">
          <a:xfrm>
            <a:off x="5611813" y="4251325"/>
            <a:ext cx="1931987" cy="396875"/>
          </a:xfrm>
          <a:prstGeom prst="rect">
            <a:avLst/>
          </a:prstGeom>
          <a:noFill/>
          <a:ln w="9525">
            <a:noFill/>
            <a:miter lim="800000"/>
            <a:headEnd/>
            <a:tailEnd/>
          </a:ln>
          <a:effectLst/>
        </p:spPr>
        <p:txBody>
          <a:bodyPr wrap="none">
            <a:prstTxWarp prst="textNoShape">
              <a:avLst/>
            </a:prstTxWarp>
            <a:spAutoFit/>
          </a:bodyPr>
          <a:lstStyle/>
          <a:p>
            <a:r>
              <a:rPr lang="en-US" sz="2000"/>
              <a:t>nodes/positions</a:t>
            </a:r>
          </a:p>
        </p:txBody>
      </p:sp>
      <p:sp>
        <p:nvSpPr>
          <p:cNvPr id="149604" name="AutoShape 100"/>
          <p:cNvSpPr>
            <a:spLocks noChangeArrowheads="1"/>
          </p:cNvSpPr>
          <p:nvPr/>
        </p:nvSpPr>
        <p:spPr bwMode="auto">
          <a:xfrm>
            <a:off x="1905000" y="5257800"/>
            <a:ext cx="5638800" cy="1143000"/>
          </a:xfrm>
          <a:prstGeom prst="roundRect">
            <a:avLst>
              <a:gd name="adj" fmla="val 16667"/>
            </a:avLst>
          </a:prstGeom>
          <a:noFill/>
          <a:ln w="9525">
            <a:solidFill>
              <a:schemeClr val="tx2"/>
            </a:solidFill>
            <a:prstDash val="lgDash"/>
            <a:round/>
            <a:headEnd/>
            <a:tailEnd/>
          </a:ln>
          <a:effectLst/>
        </p:spPr>
        <p:txBody>
          <a:bodyPr wrap="none" anchor="ctr">
            <a:prstTxWarp prst="textNoShape">
              <a:avLst/>
            </a:prstTxWarp>
          </a:bodyPr>
          <a:lstStyle/>
          <a:p>
            <a:endParaRPr lang="en-US"/>
          </a:p>
        </p:txBody>
      </p:sp>
      <p:sp>
        <p:nvSpPr>
          <p:cNvPr id="149605" name="Text Box 101"/>
          <p:cNvSpPr txBox="1">
            <a:spLocks noChangeArrowheads="1"/>
          </p:cNvSpPr>
          <p:nvPr/>
        </p:nvSpPr>
        <p:spPr bwMode="auto">
          <a:xfrm>
            <a:off x="6477000" y="6019800"/>
            <a:ext cx="941388" cy="396875"/>
          </a:xfrm>
          <a:prstGeom prst="rect">
            <a:avLst/>
          </a:prstGeom>
          <a:noFill/>
          <a:ln w="9525">
            <a:noFill/>
            <a:miter lim="800000"/>
            <a:headEnd/>
            <a:tailEnd/>
          </a:ln>
          <a:effectLst/>
        </p:spPr>
        <p:txBody>
          <a:bodyPr wrap="none">
            <a:prstTxWarp prst="textNoShape">
              <a:avLst/>
            </a:prstTxWarp>
            <a:spAutoFit/>
          </a:bodyPr>
          <a:lstStyle/>
          <a:p>
            <a:r>
              <a:rPr lang="en-US" sz="2000">
                <a:solidFill>
                  <a:schemeClr val="tx2"/>
                </a:solidFill>
              </a:rPr>
              <a:t>entries</a:t>
            </a:r>
          </a:p>
        </p:txBody>
      </p:sp>
      <p:grpSp>
        <p:nvGrpSpPr>
          <p:cNvPr id="2" name="Group 106"/>
          <p:cNvGrpSpPr>
            <a:grpSpLocks/>
          </p:cNvGrpSpPr>
          <p:nvPr/>
        </p:nvGrpSpPr>
        <p:grpSpPr bwMode="auto">
          <a:xfrm>
            <a:off x="2133600" y="5365750"/>
            <a:ext cx="685800" cy="577850"/>
            <a:chOff x="3000" y="1152"/>
            <a:chExt cx="672" cy="480"/>
          </a:xfrm>
        </p:grpSpPr>
        <p:sp>
          <p:nvSpPr>
            <p:cNvPr id="149611" name="AutoShape 107"/>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149612" name="Line 108"/>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149613" name="Line 109"/>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149614" name="Text Box 110"/>
          <p:cNvSpPr txBox="1">
            <a:spLocks noChangeArrowheads="1"/>
          </p:cNvSpPr>
          <p:nvPr/>
        </p:nvSpPr>
        <p:spPr bwMode="auto">
          <a:xfrm>
            <a:off x="2179638" y="5349875"/>
            <a:ext cx="311150" cy="396875"/>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2</a:t>
            </a:r>
          </a:p>
        </p:txBody>
      </p:sp>
      <p:sp>
        <p:nvSpPr>
          <p:cNvPr id="149615" name="Text Box 111"/>
          <p:cNvSpPr txBox="1">
            <a:spLocks noChangeArrowheads="1"/>
          </p:cNvSpPr>
          <p:nvPr/>
        </p:nvSpPr>
        <p:spPr bwMode="auto">
          <a:xfrm>
            <a:off x="2468563" y="5348288"/>
            <a:ext cx="296862" cy="396875"/>
          </a:xfrm>
          <a:prstGeom prst="rect">
            <a:avLst/>
          </a:prstGeom>
          <a:noFill/>
          <a:ln w="19050">
            <a:noFill/>
            <a:miter lim="800000"/>
            <a:headEnd/>
            <a:tailEnd/>
          </a:ln>
          <a:effectLst/>
        </p:spPr>
        <p:txBody>
          <a:bodyPr wrap="none">
            <a:prstTxWarp prst="textNoShape">
              <a:avLst/>
            </a:prstTxWarp>
            <a:spAutoFit/>
          </a:bodyPr>
          <a:lstStyle/>
          <a:p>
            <a:r>
              <a:rPr lang="en-US" sz="2000" b="1" i="1">
                <a:latin typeface="Times New Roman" pitchFamily="39" charset="0"/>
                <a:sym typeface="Symbol" pitchFamily="39" charset="2"/>
              </a:rPr>
              <a:t>c</a:t>
            </a:r>
          </a:p>
        </p:txBody>
      </p:sp>
      <p:grpSp>
        <p:nvGrpSpPr>
          <p:cNvPr id="3" name="Group 112"/>
          <p:cNvGrpSpPr>
            <a:grpSpLocks/>
          </p:cNvGrpSpPr>
          <p:nvPr/>
        </p:nvGrpSpPr>
        <p:grpSpPr bwMode="auto">
          <a:xfrm>
            <a:off x="3733800" y="5365750"/>
            <a:ext cx="685800" cy="577850"/>
            <a:chOff x="3000" y="1152"/>
            <a:chExt cx="672" cy="480"/>
          </a:xfrm>
        </p:grpSpPr>
        <p:sp>
          <p:nvSpPr>
            <p:cNvPr id="149617" name="AutoShape 113"/>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149618" name="Line 114"/>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149619" name="Line 115"/>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149620" name="Text Box 116"/>
          <p:cNvSpPr txBox="1">
            <a:spLocks noChangeArrowheads="1"/>
          </p:cNvSpPr>
          <p:nvPr/>
        </p:nvSpPr>
        <p:spPr bwMode="auto">
          <a:xfrm>
            <a:off x="3779838" y="5349875"/>
            <a:ext cx="311150" cy="396875"/>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4</a:t>
            </a:r>
          </a:p>
        </p:txBody>
      </p:sp>
      <p:sp>
        <p:nvSpPr>
          <p:cNvPr id="149621" name="Text Box 117"/>
          <p:cNvSpPr txBox="1">
            <a:spLocks noChangeArrowheads="1"/>
          </p:cNvSpPr>
          <p:nvPr/>
        </p:nvSpPr>
        <p:spPr bwMode="auto">
          <a:xfrm>
            <a:off x="4068763" y="5348288"/>
            <a:ext cx="398934" cy="400110"/>
          </a:xfrm>
          <a:prstGeom prst="rect">
            <a:avLst/>
          </a:prstGeom>
          <a:noFill/>
          <a:ln w="19050">
            <a:noFill/>
            <a:miter lim="800000"/>
            <a:headEnd/>
            <a:tailEnd/>
          </a:ln>
          <a:effectLst/>
        </p:spPr>
        <p:txBody>
          <a:bodyPr wrap="none">
            <a:prstTxWarp prst="textNoShape">
              <a:avLst/>
            </a:prstTxWarp>
            <a:spAutoFit/>
          </a:bodyPr>
          <a:lstStyle/>
          <a:p>
            <a:r>
              <a:rPr lang="en-US" sz="2000" b="1" i="1" dirty="0">
                <a:latin typeface="Times New Roman" pitchFamily="39" charset="0"/>
                <a:sym typeface="Symbol" pitchFamily="39" charset="2"/>
              </a:rPr>
              <a:t>a</a:t>
            </a:r>
          </a:p>
        </p:txBody>
      </p:sp>
      <p:grpSp>
        <p:nvGrpSpPr>
          <p:cNvPr id="4" name="Group 118"/>
          <p:cNvGrpSpPr>
            <a:grpSpLocks/>
          </p:cNvGrpSpPr>
          <p:nvPr/>
        </p:nvGrpSpPr>
        <p:grpSpPr bwMode="auto">
          <a:xfrm>
            <a:off x="5181600" y="5351463"/>
            <a:ext cx="685800" cy="577850"/>
            <a:chOff x="3000" y="1152"/>
            <a:chExt cx="672" cy="480"/>
          </a:xfrm>
        </p:grpSpPr>
        <p:sp>
          <p:nvSpPr>
            <p:cNvPr id="149623" name="AutoShape 119"/>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149624" name="Line 120"/>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149625" name="Line 121"/>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149626" name="Text Box 122"/>
          <p:cNvSpPr txBox="1">
            <a:spLocks noChangeArrowheads="1"/>
          </p:cNvSpPr>
          <p:nvPr/>
        </p:nvSpPr>
        <p:spPr bwMode="auto">
          <a:xfrm>
            <a:off x="5227638" y="5335588"/>
            <a:ext cx="311150" cy="396875"/>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5</a:t>
            </a:r>
          </a:p>
        </p:txBody>
      </p:sp>
      <p:sp>
        <p:nvSpPr>
          <p:cNvPr id="149627" name="Text Box 123"/>
          <p:cNvSpPr txBox="1">
            <a:spLocks noChangeArrowheads="1"/>
          </p:cNvSpPr>
          <p:nvPr/>
        </p:nvSpPr>
        <p:spPr bwMode="auto">
          <a:xfrm>
            <a:off x="5516563" y="5334000"/>
            <a:ext cx="398934" cy="400110"/>
          </a:xfrm>
          <a:prstGeom prst="rect">
            <a:avLst/>
          </a:prstGeom>
          <a:noFill/>
          <a:ln w="19050">
            <a:noFill/>
            <a:miter lim="800000"/>
            <a:headEnd/>
            <a:tailEnd/>
          </a:ln>
          <a:effectLst/>
        </p:spPr>
        <p:txBody>
          <a:bodyPr wrap="none">
            <a:prstTxWarp prst="textNoShape">
              <a:avLst/>
            </a:prstTxWarp>
            <a:spAutoFit/>
          </a:bodyPr>
          <a:lstStyle/>
          <a:p>
            <a:r>
              <a:rPr lang="en-US" sz="2000" b="1" i="1" dirty="0" err="1">
                <a:latin typeface="Times New Roman" pitchFamily="39" charset="0"/>
                <a:sym typeface="Symbol" pitchFamily="39" charset="2"/>
              </a:rPr>
              <a:t>d</a:t>
            </a:r>
            <a:endParaRPr lang="en-US" sz="2000" b="1" i="1" dirty="0">
              <a:latin typeface="Times New Roman" pitchFamily="39" charset="0"/>
              <a:sym typeface="Symbol" pitchFamily="39" charset="2"/>
            </a:endParaRPr>
          </a:p>
        </p:txBody>
      </p:sp>
      <p:grpSp>
        <p:nvGrpSpPr>
          <p:cNvPr id="5" name="Group 124"/>
          <p:cNvGrpSpPr>
            <a:grpSpLocks/>
          </p:cNvGrpSpPr>
          <p:nvPr/>
        </p:nvGrpSpPr>
        <p:grpSpPr bwMode="auto">
          <a:xfrm>
            <a:off x="6705600" y="5351463"/>
            <a:ext cx="685800" cy="577850"/>
            <a:chOff x="3000" y="1152"/>
            <a:chExt cx="672" cy="480"/>
          </a:xfrm>
        </p:grpSpPr>
        <p:sp>
          <p:nvSpPr>
            <p:cNvPr id="149629" name="AutoShape 125"/>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149630" name="Line 126"/>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149631" name="Line 127"/>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149632" name="Text Box 128"/>
          <p:cNvSpPr txBox="1">
            <a:spLocks noChangeArrowheads="1"/>
          </p:cNvSpPr>
          <p:nvPr/>
        </p:nvSpPr>
        <p:spPr bwMode="auto">
          <a:xfrm>
            <a:off x="6751638" y="5335588"/>
            <a:ext cx="311150" cy="396875"/>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8</a:t>
            </a:r>
          </a:p>
        </p:txBody>
      </p:sp>
      <p:sp>
        <p:nvSpPr>
          <p:cNvPr id="149633" name="Text Box 129"/>
          <p:cNvSpPr txBox="1">
            <a:spLocks noChangeArrowheads="1"/>
          </p:cNvSpPr>
          <p:nvPr/>
        </p:nvSpPr>
        <p:spPr bwMode="auto">
          <a:xfrm>
            <a:off x="7040563" y="5334000"/>
            <a:ext cx="398934" cy="400110"/>
          </a:xfrm>
          <a:prstGeom prst="rect">
            <a:avLst/>
          </a:prstGeom>
          <a:noFill/>
          <a:ln w="19050">
            <a:noFill/>
            <a:miter lim="800000"/>
            <a:headEnd/>
            <a:tailEnd/>
          </a:ln>
          <a:effectLst/>
        </p:spPr>
        <p:txBody>
          <a:bodyPr wrap="none">
            <a:prstTxWarp prst="textNoShape">
              <a:avLst/>
            </a:prstTxWarp>
            <a:spAutoFit/>
          </a:bodyPr>
          <a:lstStyle/>
          <a:p>
            <a:r>
              <a:rPr lang="en-US" sz="2000" b="1" i="1" dirty="0" err="1">
                <a:latin typeface="Times New Roman" pitchFamily="39" charset="0"/>
                <a:sym typeface="Symbol" pitchFamily="39" charset="2"/>
              </a:rPr>
              <a:t>b</a:t>
            </a:r>
            <a:endParaRPr lang="en-US" sz="2000" b="1" i="1" dirty="0">
              <a:latin typeface="Times New Roman" pitchFamily="39" charset="0"/>
              <a:sym typeface="Symbol" pitchFamily="39" charset="2"/>
            </a:endParaRPr>
          </a:p>
        </p:txBody>
      </p:sp>
      <p:sp>
        <p:nvSpPr>
          <p:cNvPr id="149634" name="Freeform 130"/>
          <p:cNvSpPr>
            <a:spLocks/>
          </p:cNvSpPr>
          <p:nvPr/>
        </p:nvSpPr>
        <p:spPr bwMode="auto">
          <a:xfrm>
            <a:off x="7032625" y="4975225"/>
            <a:ext cx="817563" cy="1168400"/>
          </a:xfrm>
          <a:custGeom>
            <a:avLst/>
            <a:gdLst/>
            <a:ahLst/>
            <a:cxnLst>
              <a:cxn ang="0">
                <a:pos x="0" y="531"/>
              </a:cxn>
              <a:cxn ang="0">
                <a:pos x="455" y="685"/>
              </a:cxn>
              <a:cxn ang="0">
                <a:pos x="362" y="225"/>
              </a:cxn>
              <a:cxn ang="0">
                <a:pos x="18" y="0"/>
              </a:cxn>
            </a:cxnLst>
            <a:rect l="0" t="0" r="r" b="b"/>
            <a:pathLst>
              <a:path w="515" h="736">
                <a:moveTo>
                  <a:pt x="0" y="531"/>
                </a:moveTo>
                <a:cubicBezTo>
                  <a:pt x="75" y="557"/>
                  <a:pt x="395" y="736"/>
                  <a:pt x="455" y="685"/>
                </a:cubicBezTo>
                <a:cubicBezTo>
                  <a:pt x="515" y="634"/>
                  <a:pt x="435" y="339"/>
                  <a:pt x="362" y="225"/>
                </a:cubicBezTo>
                <a:cubicBezTo>
                  <a:pt x="289" y="111"/>
                  <a:pt x="90" y="47"/>
                  <a:pt x="18" y="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49635" name="Freeform 131"/>
          <p:cNvSpPr>
            <a:spLocks/>
          </p:cNvSpPr>
          <p:nvPr/>
        </p:nvSpPr>
        <p:spPr bwMode="auto">
          <a:xfrm>
            <a:off x="2459038" y="5003800"/>
            <a:ext cx="817562" cy="1168400"/>
          </a:xfrm>
          <a:custGeom>
            <a:avLst/>
            <a:gdLst/>
            <a:ahLst/>
            <a:cxnLst>
              <a:cxn ang="0">
                <a:pos x="0" y="531"/>
              </a:cxn>
              <a:cxn ang="0">
                <a:pos x="455" y="685"/>
              </a:cxn>
              <a:cxn ang="0">
                <a:pos x="362" y="225"/>
              </a:cxn>
              <a:cxn ang="0">
                <a:pos x="18" y="0"/>
              </a:cxn>
            </a:cxnLst>
            <a:rect l="0" t="0" r="r" b="b"/>
            <a:pathLst>
              <a:path w="515" h="736">
                <a:moveTo>
                  <a:pt x="0" y="531"/>
                </a:moveTo>
                <a:cubicBezTo>
                  <a:pt x="75" y="557"/>
                  <a:pt x="395" y="736"/>
                  <a:pt x="455" y="685"/>
                </a:cubicBezTo>
                <a:cubicBezTo>
                  <a:pt x="515" y="634"/>
                  <a:pt x="435" y="339"/>
                  <a:pt x="362" y="225"/>
                </a:cubicBezTo>
                <a:cubicBezTo>
                  <a:pt x="289" y="111"/>
                  <a:pt x="90" y="47"/>
                  <a:pt x="18" y="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49636" name="Freeform 132"/>
          <p:cNvSpPr>
            <a:spLocks/>
          </p:cNvSpPr>
          <p:nvPr/>
        </p:nvSpPr>
        <p:spPr bwMode="auto">
          <a:xfrm>
            <a:off x="4038600" y="5003800"/>
            <a:ext cx="817563" cy="1168400"/>
          </a:xfrm>
          <a:custGeom>
            <a:avLst/>
            <a:gdLst/>
            <a:ahLst/>
            <a:cxnLst>
              <a:cxn ang="0">
                <a:pos x="0" y="531"/>
              </a:cxn>
              <a:cxn ang="0">
                <a:pos x="455" y="685"/>
              </a:cxn>
              <a:cxn ang="0">
                <a:pos x="362" y="225"/>
              </a:cxn>
              <a:cxn ang="0">
                <a:pos x="18" y="0"/>
              </a:cxn>
            </a:cxnLst>
            <a:rect l="0" t="0" r="r" b="b"/>
            <a:pathLst>
              <a:path w="515" h="736">
                <a:moveTo>
                  <a:pt x="0" y="531"/>
                </a:moveTo>
                <a:cubicBezTo>
                  <a:pt x="75" y="557"/>
                  <a:pt x="395" y="736"/>
                  <a:pt x="455" y="685"/>
                </a:cubicBezTo>
                <a:cubicBezTo>
                  <a:pt x="515" y="634"/>
                  <a:pt x="435" y="339"/>
                  <a:pt x="362" y="225"/>
                </a:cubicBezTo>
                <a:cubicBezTo>
                  <a:pt x="289" y="111"/>
                  <a:pt x="90" y="47"/>
                  <a:pt x="18" y="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49637" name="Freeform 133"/>
          <p:cNvSpPr>
            <a:spLocks/>
          </p:cNvSpPr>
          <p:nvPr/>
        </p:nvSpPr>
        <p:spPr bwMode="auto">
          <a:xfrm>
            <a:off x="5507038" y="5003800"/>
            <a:ext cx="817562" cy="1168400"/>
          </a:xfrm>
          <a:custGeom>
            <a:avLst/>
            <a:gdLst/>
            <a:ahLst/>
            <a:cxnLst>
              <a:cxn ang="0">
                <a:pos x="0" y="531"/>
              </a:cxn>
              <a:cxn ang="0">
                <a:pos x="455" y="685"/>
              </a:cxn>
              <a:cxn ang="0">
                <a:pos x="362" y="225"/>
              </a:cxn>
              <a:cxn ang="0">
                <a:pos x="18" y="0"/>
              </a:cxn>
            </a:cxnLst>
            <a:rect l="0" t="0" r="r" b="b"/>
            <a:pathLst>
              <a:path w="515" h="736">
                <a:moveTo>
                  <a:pt x="0" y="531"/>
                </a:moveTo>
                <a:cubicBezTo>
                  <a:pt x="75" y="557"/>
                  <a:pt x="395" y="736"/>
                  <a:pt x="455" y="685"/>
                </a:cubicBezTo>
                <a:cubicBezTo>
                  <a:pt x="515" y="634"/>
                  <a:pt x="435" y="339"/>
                  <a:pt x="362" y="225"/>
                </a:cubicBezTo>
                <a:cubicBezTo>
                  <a:pt x="289" y="111"/>
                  <a:pt x="90" y="47"/>
                  <a:pt x="18" y="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76215636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a:t>Heap Implementation</a:t>
            </a:r>
          </a:p>
        </p:txBody>
      </p:sp>
      <p:sp>
        <p:nvSpPr>
          <p:cNvPr id="131075" name="Rectangle 3" descr="Rectangle: Click to edit Master text styles&#10;Second level&#10;Third level&#10;Fourth level&#10;Fifth level"/>
          <p:cNvSpPr>
            <a:spLocks noGrp="1" noChangeArrowheads="1"/>
          </p:cNvSpPr>
          <p:nvPr>
            <p:ph type="body" idx="1"/>
          </p:nvPr>
        </p:nvSpPr>
        <p:spPr>
          <a:xfrm>
            <a:off x="256914" y="1047750"/>
            <a:ext cx="3660977" cy="4572000"/>
          </a:xfrm>
        </p:spPr>
        <p:txBody>
          <a:bodyPr/>
          <a:lstStyle/>
          <a:p>
            <a:r>
              <a:rPr lang="en-US" sz="2000" dirty="0"/>
              <a:t>A location-aware heap entry is an object storing</a:t>
            </a:r>
          </a:p>
          <a:p>
            <a:pPr lvl="1"/>
            <a:r>
              <a:rPr lang="en-US" sz="1800" dirty="0"/>
              <a:t>key</a:t>
            </a:r>
          </a:p>
          <a:p>
            <a:pPr lvl="1"/>
            <a:r>
              <a:rPr lang="en-US" sz="1800" dirty="0"/>
              <a:t>value</a:t>
            </a:r>
          </a:p>
          <a:p>
            <a:pPr lvl="1"/>
            <a:r>
              <a:rPr lang="en-US" sz="1800" dirty="0"/>
              <a:t>position of the entry in the underlying heap</a:t>
            </a:r>
          </a:p>
          <a:p>
            <a:r>
              <a:rPr lang="en-US" sz="2000" dirty="0"/>
              <a:t>In turn, each heap position stores an entry</a:t>
            </a:r>
          </a:p>
          <a:p>
            <a:r>
              <a:rPr lang="en-US" sz="2000" dirty="0"/>
              <a:t>Back pointers are updated during entry swaps</a:t>
            </a:r>
          </a:p>
        </p:txBody>
      </p:sp>
      <p:sp>
        <p:nvSpPr>
          <p:cNvPr id="131077" name="Oval 5"/>
          <p:cNvSpPr>
            <a:spLocks noChangeArrowheads="1"/>
          </p:cNvSpPr>
          <p:nvPr/>
        </p:nvSpPr>
        <p:spPr bwMode="auto">
          <a:xfrm>
            <a:off x="6132513" y="3103563"/>
            <a:ext cx="320675" cy="319087"/>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sz="1800">
              <a:latin typeface="Times New Roman" pitchFamily="39" charset="0"/>
              <a:sym typeface="Symbol" pitchFamily="39" charset="2"/>
            </a:endParaRPr>
          </a:p>
        </p:txBody>
      </p:sp>
      <p:sp>
        <p:nvSpPr>
          <p:cNvPr id="131078" name="Oval 6"/>
          <p:cNvSpPr>
            <a:spLocks noChangeArrowheads="1"/>
          </p:cNvSpPr>
          <p:nvPr/>
        </p:nvSpPr>
        <p:spPr bwMode="auto">
          <a:xfrm>
            <a:off x="7543800" y="3614738"/>
            <a:ext cx="319088"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sz="1800">
              <a:latin typeface="Times New Roman" pitchFamily="39" charset="0"/>
              <a:sym typeface="Symbol" pitchFamily="39" charset="2"/>
            </a:endParaRPr>
          </a:p>
        </p:txBody>
      </p:sp>
      <p:sp>
        <p:nvSpPr>
          <p:cNvPr id="131079" name="Oval 7"/>
          <p:cNvSpPr>
            <a:spLocks noChangeArrowheads="1"/>
          </p:cNvSpPr>
          <p:nvPr/>
        </p:nvSpPr>
        <p:spPr bwMode="auto">
          <a:xfrm>
            <a:off x="5180013" y="3614738"/>
            <a:ext cx="319087"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sz="1800">
              <a:latin typeface="Times New Roman" pitchFamily="39" charset="0"/>
              <a:sym typeface="Symbol" pitchFamily="39" charset="2"/>
            </a:endParaRPr>
          </a:p>
        </p:txBody>
      </p:sp>
      <p:sp>
        <p:nvSpPr>
          <p:cNvPr id="131080" name="Oval 8"/>
          <p:cNvSpPr>
            <a:spLocks noChangeArrowheads="1"/>
          </p:cNvSpPr>
          <p:nvPr/>
        </p:nvSpPr>
        <p:spPr bwMode="auto">
          <a:xfrm>
            <a:off x="5767388" y="4110038"/>
            <a:ext cx="320675"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sz="1800">
              <a:latin typeface="Times New Roman" pitchFamily="39" charset="0"/>
              <a:sym typeface="Symbol" pitchFamily="39" charset="2"/>
            </a:endParaRPr>
          </a:p>
        </p:txBody>
      </p:sp>
      <p:cxnSp>
        <p:nvCxnSpPr>
          <p:cNvPr id="131084" name="AutoShape 12"/>
          <p:cNvCxnSpPr>
            <a:cxnSpLocks noChangeShapeType="1"/>
            <a:stCxn id="131077" idx="3"/>
            <a:endCxn id="131079" idx="7"/>
          </p:cNvCxnSpPr>
          <p:nvPr/>
        </p:nvCxnSpPr>
        <p:spPr bwMode="auto">
          <a:xfrm flipH="1">
            <a:off x="5453063" y="3384550"/>
            <a:ext cx="727075" cy="269875"/>
          </a:xfrm>
          <a:prstGeom prst="straightConnector1">
            <a:avLst/>
          </a:prstGeom>
          <a:noFill/>
          <a:ln w="19050">
            <a:solidFill>
              <a:schemeClr val="tx1"/>
            </a:solidFill>
            <a:round/>
            <a:headEnd/>
            <a:tailEnd/>
          </a:ln>
          <a:effectLst/>
        </p:spPr>
      </p:cxnSp>
      <p:cxnSp>
        <p:nvCxnSpPr>
          <p:cNvPr id="131085" name="AutoShape 13"/>
          <p:cNvCxnSpPr>
            <a:cxnSpLocks noChangeShapeType="1"/>
            <a:stCxn id="131078" idx="1"/>
            <a:endCxn id="131077" idx="5"/>
          </p:cNvCxnSpPr>
          <p:nvPr/>
        </p:nvCxnSpPr>
        <p:spPr bwMode="auto">
          <a:xfrm flipH="1" flipV="1">
            <a:off x="6405563" y="3386138"/>
            <a:ext cx="1184275" cy="266700"/>
          </a:xfrm>
          <a:prstGeom prst="straightConnector1">
            <a:avLst/>
          </a:prstGeom>
          <a:noFill/>
          <a:ln w="19050">
            <a:solidFill>
              <a:schemeClr val="tx1"/>
            </a:solidFill>
            <a:round/>
            <a:headEnd/>
            <a:tailEnd/>
          </a:ln>
          <a:effectLst/>
        </p:spPr>
      </p:cxnSp>
      <p:cxnSp>
        <p:nvCxnSpPr>
          <p:cNvPr id="131087" name="AutoShape 15"/>
          <p:cNvCxnSpPr>
            <a:cxnSpLocks noChangeShapeType="1"/>
            <a:stCxn id="131097" idx="7"/>
            <a:endCxn id="131078" idx="3"/>
          </p:cNvCxnSpPr>
          <p:nvPr/>
        </p:nvCxnSpPr>
        <p:spPr bwMode="auto">
          <a:xfrm flipV="1">
            <a:off x="7323138" y="3897313"/>
            <a:ext cx="266700" cy="250825"/>
          </a:xfrm>
          <a:prstGeom prst="straightConnector1">
            <a:avLst/>
          </a:prstGeom>
          <a:noFill/>
          <a:ln w="19050">
            <a:solidFill>
              <a:schemeClr val="tx1"/>
            </a:solidFill>
            <a:round/>
            <a:headEnd/>
            <a:tailEnd/>
          </a:ln>
          <a:effectLst/>
        </p:spPr>
      </p:cxnSp>
      <p:cxnSp>
        <p:nvCxnSpPr>
          <p:cNvPr id="131090" name="AutoShape 18"/>
          <p:cNvCxnSpPr>
            <a:cxnSpLocks noChangeShapeType="1"/>
            <a:stCxn id="131092" idx="7"/>
            <a:endCxn id="131079" idx="3"/>
          </p:cNvCxnSpPr>
          <p:nvPr/>
        </p:nvCxnSpPr>
        <p:spPr bwMode="auto">
          <a:xfrm flipV="1">
            <a:off x="4865688" y="3897313"/>
            <a:ext cx="360362" cy="250825"/>
          </a:xfrm>
          <a:prstGeom prst="straightConnector1">
            <a:avLst/>
          </a:prstGeom>
          <a:noFill/>
          <a:ln w="19050">
            <a:solidFill>
              <a:schemeClr val="tx1"/>
            </a:solidFill>
            <a:round/>
            <a:headEnd/>
            <a:tailEnd/>
          </a:ln>
          <a:effectLst/>
        </p:spPr>
      </p:cxnSp>
      <p:cxnSp>
        <p:nvCxnSpPr>
          <p:cNvPr id="131091" name="AutoShape 19"/>
          <p:cNvCxnSpPr>
            <a:cxnSpLocks noChangeShapeType="1"/>
            <a:stCxn id="131080" idx="1"/>
            <a:endCxn id="131079" idx="5"/>
          </p:cNvCxnSpPr>
          <p:nvPr/>
        </p:nvCxnSpPr>
        <p:spPr bwMode="auto">
          <a:xfrm flipH="1" flipV="1">
            <a:off x="5453063" y="3897313"/>
            <a:ext cx="361950" cy="250825"/>
          </a:xfrm>
          <a:prstGeom prst="straightConnector1">
            <a:avLst/>
          </a:prstGeom>
          <a:noFill/>
          <a:ln w="19050">
            <a:solidFill>
              <a:schemeClr val="tx1"/>
            </a:solidFill>
            <a:round/>
            <a:headEnd/>
            <a:tailEnd/>
          </a:ln>
          <a:effectLst/>
        </p:spPr>
      </p:cxnSp>
      <p:sp>
        <p:nvSpPr>
          <p:cNvPr id="131092" name="Oval 20"/>
          <p:cNvSpPr>
            <a:spLocks noChangeArrowheads="1"/>
          </p:cNvSpPr>
          <p:nvPr/>
        </p:nvSpPr>
        <p:spPr bwMode="auto">
          <a:xfrm>
            <a:off x="4592638" y="4110038"/>
            <a:ext cx="319087"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sz="1800">
              <a:latin typeface="Times New Roman" pitchFamily="39" charset="0"/>
              <a:sym typeface="Symbol" pitchFamily="39" charset="2"/>
            </a:endParaRPr>
          </a:p>
        </p:txBody>
      </p:sp>
      <p:sp>
        <p:nvSpPr>
          <p:cNvPr id="131097" name="Oval 25"/>
          <p:cNvSpPr>
            <a:spLocks noChangeArrowheads="1"/>
          </p:cNvSpPr>
          <p:nvPr/>
        </p:nvSpPr>
        <p:spPr bwMode="auto">
          <a:xfrm>
            <a:off x="7050088" y="4110038"/>
            <a:ext cx="320675" cy="320675"/>
          </a:xfrm>
          <a:prstGeom prst="ellipse">
            <a:avLst/>
          </a:prstGeom>
          <a:solidFill>
            <a:schemeClr val="accent1"/>
          </a:solidFill>
          <a:ln w="19050">
            <a:solidFill>
              <a:schemeClr val="tx1"/>
            </a:solidFill>
            <a:round/>
            <a:headEnd/>
            <a:tailEnd/>
          </a:ln>
          <a:effectLst/>
        </p:spPr>
        <p:txBody>
          <a:bodyPr wrap="none" lIns="0" tIns="0" rIns="0" anchor="ctr" anchorCtr="1">
            <a:prstTxWarp prst="textNoShape">
              <a:avLst/>
            </a:prstTxWarp>
          </a:bodyPr>
          <a:lstStyle/>
          <a:p>
            <a:endParaRPr lang="en-US" sz="1800">
              <a:latin typeface="Times New Roman" pitchFamily="39" charset="0"/>
              <a:sym typeface="Symbol" pitchFamily="39" charset="2"/>
            </a:endParaRPr>
          </a:p>
        </p:txBody>
      </p:sp>
      <p:grpSp>
        <p:nvGrpSpPr>
          <p:cNvPr id="2" name="Group 33"/>
          <p:cNvGrpSpPr>
            <a:grpSpLocks/>
          </p:cNvGrpSpPr>
          <p:nvPr/>
        </p:nvGrpSpPr>
        <p:grpSpPr bwMode="auto">
          <a:xfrm>
            <a:off x="4343400" y="2282825"/>
            <a:ext cx="685800" cy="577850"/>
            <a:chOff x="3000" y="1152"/>
            <a:chExt cx="672" cy="480"/>
          </a:xfrm>
        </p:grpSpPr>
        <p:sp>
          <p:nvSpPr>
            <p:cNvPr id="131102" name="AutoShape 30"/>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131103" name="Line 31"/>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131104" name="Line 32"/>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131106" name="Text Box 34"/>
          <p:cNvSpPr txBox="1">
            <a:spLocks noChangeArrowheads="1"/>
          </p:cNvSpPr>
          <p:nvPr/>
        </p:nvSpPr>
        <p:spPr bwMode="auto">
          <a:xfrm>
            <a:off x="4389438" y="2266950"/>
            <a:ext cx="311150" cy="396875"/>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4</a:t>
            </a:r>
          </a:p>
        </p:txBody>
      </p:sp>
      <p:sp>
        <p:nvSpPr>
          <p:cNvPr id="131107" name="Text Box 35"/>
          <p:cNvSpPr txBox="1">
            <a:spLocks noChangeArrowheads="1"/>
          </p:cNvSpPr>
          <p:nvPr/>
        </p:nvSpPr>
        <p:spPr bwMode="auto">
          <a:xfrm>
            <a:off x="4672013" y="2265363"/>
            <a:ext cx="311150" cy="396875"/>
          </a:xfrm>
          <a:prstGeom prst="rect">
            <a:avLst/>
          </a:prstGeom>
          <a:noFill/>
          <a:ln w="19050">
            <a:noFill/>
            <a:miter lim="800000"/>
            <a:headEnd/>
            <a:tailEnd/>
          </a:ln>
          <a:effectLst/>
        </p:spPr>
        <p:txBody>
          <a:bodyPr wrap="none">
            <a:prstTxWarp prst="textNoShape">
              <a:avLst/>
            </a:prstTxWarp>
            <a:spAutoFit/>
          </a:bodyPr>
          <a:lstStyle/>
          <a:p>
            <a:r>
              <a:rPr lang="en-US" sz="2000" b="1" i="1">
                <a:latin typeface="Times New Roman" pitchFamily="39" charset="0"/>
                <a:sym typeface="Symbol" pitchFamily="39" charset="2"/>
              </a:rPr>
              <a:t>a</a:t>
            </a:r>
          </a:p>
        </p:txBody>
      </p:sp>
      <p:grpSp>
        <p:nvGrpSpPr>
          <p:cNvPr id="3" name="Group 38"/>
          <p:cNvGrpSpPr>
            <a:grpSpLocks/>
          </p:cNvGrpSpPr>
          <p:nvPr/>
        </p:nvGrpSpPr>
        <p:grpSpPr bwMode="auto">
          <a:xfrm>
            <a:off x="6019800" y="1673225"/>
            <a:ext cx="685800" cy="577850"/>
            <a:chOff x="3000" y="1152"/>
            <a:chExt cx="672" cy="480"/>
          </a:xfrm>
        </p:grpSpPr>
        <p:sp>
          <p:nvSpPr>
            <p:cNvPr id="131111" name="AutoShape 39"/>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131112" name="Line 40"/>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131113" name="Line 41"/>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131114" name="Text Box 42"/>
          <p:cNvSpPr txBox="1">
            <a:spLocks noChangeArrowheads="1"/>
          </p:cNvSpPr>
          <p:nvPr/>
        </p:nvSpPr>
        <p:spPr bwMode="auto">
          <a:xfrm>
            <a:off x="6065838" y="1657350"/>
            <a:ext cx="311150" cy="396875"/>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2</a:t>
            </a:r>
          </a:p>
        </p:txBody>
      </p:sp>
      <p:sp>
        <p:nvSpPr>
          <p:cNvPr id="131115" name="Text Box 43"/>
          <p:cNvSpPr txBox="1">
            <a:spLocks noChangeArrowheads="1"/>
          </p:cNvSpPr>
          <p:nvPr/>
        </p:nvSpPr>
        <p:spPr bwMode="auto">
          <a:xfrm>
            <a:off x="6348413" y="1655763"/>
            <a:ext cx="311150" cy="396875"/>
          </a:xfrm>
          <a:prstGeom prst="rect">
            <a:avLst/>
          </a:prstGeom>
          <a:noFill/>
          <a:ln w="19050">
            <a:noFill/>
            <a:miter lim="800000"/>
            <a:headEnd/>
            <a:tailEnd/>
          </a:ln>
          <a:effectLst/>
        </p:spPr>
        <p:txBody>
          <a:bodyPr wrap="none">
            <a:prstTxWarp prst="textNoShape">
              <a:avLst/>
            </a:prstTxWarp>
            <a:spAutoFit/>
          </a:bodyPr>
          <a:lstStyle/>
          <a:p>
            <a:r>
              <a:rPr lang="en-US" sz="2000" b="1" i="1">
                <a:latin typeface="Times New Roman" pitchFamily="39" charset="0"/>
                <a:sym typeface="Symbol" pitchFamily="39" charset="2"/>
              </a:rPr>
              <a:t>d</a:t>
            </a:r>
          </a:p>
        </p:txBody>
      </p:sp>
      <p:grpSp>
        <p:nvGrpSpPr>
          <p:cNvPr id="4" name="Group 45"/>
          <p:cNvGrpSpPr>
            <a:grpSpLocks/>
          </p:cNvGrpSpPr>
          <p:nvPr/>
        </p:nvGrpSpPr>
        <p:grpSpPr bwMode="auto">
          <a:xfrm>
            <a:off x="7620000" y="2282825"/>
            <a:ext cx="685800" cy="577850"/>
            <a:chOff x="3000" y="1152"/>
            <a:chExt cx="672" cy="480"/>
          </a:xfrm>
        </p:grpSpPr>
        <p:sp>
          <p:nvSpPr>
            <p:cNvPr id="131118" name="AutoShape 46"/>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131119" name="Line 47"/>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131120" name="Line 48"/>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131121" name="Text Box 49"/>
          <p:cNvSpPr txBox="1">
            <a:spLocks noChangeArrowheads="1"/>
          </p:cNvSpPr>
          <p:nvPr/>
        </p:nvSpPr>
        <p:spPr bwMode="auto">
          <a:xfrm>
            <a:off x="7666038" y="2266950"/>
            <a:ext cx="311150" cy="396875"/>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6</a:t>
            </a:r>
          </a:p>
        </p:txBody>
      </p:sp>
      <p:sp>
        <p:nvSpPr>
          <p:cNvPr id="131122" name="Text Box 50"/>
          <p:cNvSpPr txBox="1">
            <a:spLocks noChangeArrowheads="1"/>
          </p:cNvSpPr>
          <p:nvPr/>
        </p:nvSpPr>
        <p:spPr bwMode="auto">
          <a:xfrm>
            <a:off x="7948613" y="2265363"/>
            <a:ext cx="311150" cy="396875"/>
          </a:xfrm>
          <a:prstGeom prst="rect">
            <a:avLst/>
          </a:prstGeom>
          <a:noFill/>
          <a:ln w="19050">
            <a:noFill/>
            <a:miter lim="800000"/>
            <a:headEnd/>
            <a:tailEnd/>
          </a:ln>
          <a:effectLst/>
        </p:spPr>
        <p:txBody>
          <a:bodyPr wrap="none">
            <a:prstTxWarp prst="textNoShape">
              <a:avLst/>
            </a:prstTxWarp>
            <a:spAutoFit/>
          </a:bodyPr>
          <a:lstStyle/>
          <a:p>
            <a:r>
              <a:rPr lang="en-US" sz="2000" b="1" i="1">
                <a:latin typeface="Times New Roman" pitchFamily="39" charset="0"/>
                <a:sym typeface="Symbol" pitchFamily="39" charset="2"/>
              </a:rPr>
              <a:t>b</a:t>
            </a:r>
          </a:p>
        </p:txBody>
      </p:sp>
      <p:grpSp>
        <p:nvGrpSpPr>
          <p:cNvPr id="5" name="Group 52"/>
          <p:cNvGrpSpPr>
            <a:grpSpLocks/>
          </p:cNvGrpSpPr>
          <p:nvPr/>
        </p:nvGrpSpPr>
        <p:grpSpPr bwMode="auto">
          <a:xfrm>
            <a:off x="4495800" y="5368925"/>
            <a:ext cx="685800" cy="577850"/>
            <a:chOff x="3000" y="1152"/>
            <a:chExt cx="672" cy="480"/>
          </a:xfrm>
        </p:grpSpPr>
        <p:sp>
          <p:nvSpPr>
            <p:cNvPr id="131125" name="AutoShape 53"/>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131126" name="Line 54"/>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131127" name="Line 55"/>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131128" name="Text Box 56"/>
          <p:cNvSpPr txBox="1">
            <a:spLocks noChangeArrowheads="1"/>
          </p:cNvSpPr>
          <p:nvPr/>
        </p:nvSpPr>
        <p:spPr bwMode="auto">
          <a:xfrm>
            <a:off x="4541838" y="5353050"/>
            <a:ext cx="311150" cy="396875"/>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8</a:t>
            </a:r>
          </a:p>
        </p:txBody>
      </p:sp>
      <p:sp>
        <p:nvSpPr>
          <p:cNvPr id="131129" name="Text Box 57"/>
          <p:cNvSpPr txBox="1">
            <a:spLocks noChangeArrowheads="1"/>
          </p:cNvSpPr>
          <p:nvPr/>
        </p:nvSpPr>
        <p:spPr bwMode="auto">
          <a:xfrm>
            <a:off x="4824413" y="5351463"/>
            <a:ext cx="311150" cy="396875"/>
          </a:xfrm>
          <a:prstGeom prst="rect">
            <a:avLst/>
          </a:prstGeom>
          <a:noFill/>
          <a:ln w="19050">
            <a:noFill/>
            <a:miter lim="800000"/>
            <a:headEnd/>
            <a:tailEnd/>
          </a:ln>
          <a:effectLst/>
        </p:spPr>
        <p:txBody>
          <a:bodyPr wrap="none">
            <a:prstTxWarp prst="textNoShape">
              <a:avLst/>
            </a:prstTxWarp>
            <a:spAutoFit/>
          </a:bodyPr>
          <a:lstStyle/>
          <a:p>
            <a:r>
              <a:rPr lang="en-US" sz="2000" b="1" i="1">
                <a:latin typeface="Times New Roman" pitchFamily="39" charset="0"/>
                <a:sym typeface="Symbol" pitchFamily="39" charset="2"/>
              </a:rPr>
              <a:t>g</a:t>
            </a:r>
          </a:p>
        </p:txBody>
      </p:sp>
      <p:grpSp>
        <p:nvGrpSpPr>
          <p:cNvPr id="6" name="Group 59"/>
          <p:cNvGrpSpPr>
            <a:grpSpLocks/>
          </p:cNvGrpSpPr>
          <p:nvPr/>
        </p:nvGrpSpPr>
        <p:grpSpPr bwMode="auto">
          <a:xfrm>
            <a:off x="6172200" y="5368925"/>
            <a:ext cx="685800" cy="577850"/>
            <a:chOff x="3000" y="1152"/>
            <a:chExt cx="672" cy="480"/>
          </a:xfrm>
        </p:grpSpPr>
        <p:sp>
          <p:nvSpPr>
            <p:cNvPr id="131132" name="AutoShape 60"/>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131133" name="Line 61"/>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131134" name="Line 62"/>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131135" name="Text Box 63"/>
          <p:cNvSpPr txBox="1">
            <a:spLocks noChangeArrowheads="1"/>
          </p:cNvSpPr>
          <p:nvPr/>
        </p:nvSpPr>
        <p:spPr bwMode="auto">
          <a:xfrm>
            <a:off x="6218238" y="5353050"/>
            <a:ext cx="311150" cy="396875"/>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5</a:t>
            </a:r>
          </a:p>
        </p:txBody>
      </p:sp>
      <p:sp>
        <p:nvSpPr>
          <p:cNvPr id="131136" name="Text Box 64"/>
          <p:cNvSpPr txBox="1">
            <a:spLocks noChangeArrowheads="1"/>
          </p:cNvSpPr>
          <p:nvPr/>
        </p:nvSpPr>
        <p:spPr bwMode="auto">
          <a:xfrm>
            <a:off x="6507163" y="5351463"/>
            <a:ext cx="296862" cy="396875"/>
          </a:xfrm>
          <a:prstGeom prst="rect">
            <a:avLst/>
          </a:prstGeom>
          <a:noFill/>
          <a:ln w="19050">
            <a:noFill/>
            <a:miter lim="800000"/>
            <a:headEnd/>
            <a:tailEnd/>
          </a:ln>
          <a:effectLst/>
        </p:spPr>
        <p:txBody>
          <a:bodyPr wrap="none">
            <a:prstTxWarp prst="textNoShape">
              <a:avLst/>
            </a:prstTxWarp>
            <a:spAutoFit/>
          </a:bodyPr>
          <a:lstStyle/>
          <a:p>
            <a:r>
              <a:rPr lang="en-US" sz="2000" b="1" i="1">
                <a:latin typeface="Times New Roman" pitchFamily="39" charset="0"/>
                <a:sym typeface="Symbol" pitchFamily="39" charset="2"/>
              </a:rPr>
              <a:t>e</a:t>
            </a:r>
          </a:p>
        </p:txBody>
      </p:sp>
      <p:grpSp>
        <p:nvGrpSpPr>
          <p:cNvPr id="7" name="Group 66"/>
          <p:cNvGrpSpPr>
            <a:grpSpLocks/>
          </p:cNvGrpSpPr>
          <p:nvPr/>
        </p:nvGrpSpPr>
        <p:grpSpPr bwMode="auto">
          <a:xfrm>
            <a:off x="7696200" y="5368925"/>
            <a:ext cx="685800" cy="577850"/>
            <a:chOff x="3000" y="1152"/>
            <a:chExt cx="672" cy="480"/>
          </a:xfrm>
        </p:grpSpPr>
        <p:sp>
          <p:nvSpPr>
            <p:cNvPr id="131139" name="AutoShape 67"/>
            <p:cNvSpPr>
              <a:spLocks noChangeArrowheads="1"/>
            </p:cNvSpPr>
            <p:nvPr/>
          </p:nvSpPr>
          <p:spPr bwMode="auto">
            <a:xfrm>
              <a:off x="3000" y="1152"/>
              <a:ext cx="672" cy="480"/>
            </a:xfrm>
            <a:prstGeom prst="roundRect">
              <a:avLst>
                <a:gd name="adj" fmla="val 16667"/>
              </a:avLst>
            </a:prstGeom>
            <a:solidFill>
              <a:srgbClr val="F8F0D0"/>
            </a:solidFill>
            <a:ln w="19050">
              <a:solidFill>
                <a:schemeClr val="tx2"/>
              </a:solidFill>
              <a:round/>
              <a:headEnd/>
              <a:tailEnd/>
            </a:ln>
            <a:effectLst/>
          </p:spPr>
          <p:txBody>
            <a:bodyPr wrap="none" anchor="ctr">
              <a:prstTxWarp prst="textNoShape">
                <a:avLst/>
              </a:prstTxWarp>
            </a:bodyPr>
            <a:lstStyle/>
            <a:p>
              <a:endParaRPr lang="en-US"/>
            </a:p>
          </p:txBody>
        </p:sp>
        <p:sp>
          <p:nvSpPr>
            <p:cNvPr id="131140" name="Line 68"/>
            <p:cNvSpPr>
              <a:spLocks noChangeShapeType="1"/>
            </p:cNvSpPr>
            <p:nvPr/>
          </p:nvSpPr>
          <p:spPr bwMode="auto">
            <a:xfrm>
              <a:off x="3000" y="1440"/>
              <a:ext cx="672" cy="0"/>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sp>
          <p:nvSpPr>
            <p:cNvPr id="131141" name="Line 69"/>
            <p:cNvSpPr>
              <a:spLocks noChangeShapeType="1"/>
            </p:cNvSpPr>
            <p:nvPr/>
          </p:nvSpPr>
          <p:spPr bwMode="auto">
            <a:xfrm>
              <a:off x="3336" y="1152"/>
              <a:ext cx="0" cy="288"/>
            </a:xfrm>
            <a:prstGeom prst="line">
              <a:avLst/>
            </a:prstGeom>
            <a:noFill/>
            <a:ln w="19050">
              <a:solidFill>
                <a:schemeClr val="tx2"/>
              </a:solidFill>
              <a:round/>
              <a:headEnd/>
              <a:tailEnd/>
            </a:ln>
            <a:effectLst/>
          </p:spPr>
          <p:txBody>
            <a:bodyPr wrap="none" anchor="ctr">
              <a:prstTxWarp prst="textNoShape">
                <a:avLst/>
              </a:prstTxWarp>
            </a:bodyPr>
            <a:lstStyle/>
            <a:p>
              <a:endParaRPr lang="en-US"/>
            </a:p>
          </p:txBody>
        </p:sp>
      </p:grpSp>
      <p:sp>
        <p:nvSpPr>
          <p:cNvPr id="131142" name="Text Box 70"/>
          <p:cNvSpPr txBox="1">
            <a:spLocks noChangeArrowheads="1"/>
          </p:cNvSpPr>
          <p:nvPr/>
        </p:nvSpPr>
        <p:spPr bwMode="auto">
          <a:xfrm>
            <a:off x="7742238" y="5353050"/>
            <a:ext cx="311150" cy="396875"/>
          </a:xfrm>
          <a:prstGeom prst="rect">
            <a:avLst/>
          </a:prstGeom>
          <a:noFill/>
          <a:ln w="19050">
            <a:noFill/>
            <a:miter lim="800000"/>
            <a:headEnd/>
            <a:tailEnd/>
          </a:ln>
          <a:effectLst/>
        </p:spPr>
        <p:txBody>
          <a:bodyPr wrap="none">
            <a:prstTxWarp prst="textNoShape">
              <a:avLst/>
            </a:prstTxWarp>
            <a:spAutoFit/>
          </a:bodyPr>
          <a:lstStyle/>
          <a:p>
            <a:r>
              <a:rPr lang="en-US" sz="2000">
                <a:latin typeface="Times New Roman" pitchFamily="39" charset="0"/>
                <a:sym typeface="Symbol" pitchFamily="39" charset="2"/>
              </a:rPr>
              <a:t>9</a:t>
            </a:r>
          </a:p>
        </p:txBody>
      </p:sp>
      <p:sp>
        <p:nvSpPr>
          <p:cNvPr id="131143" name="Text Box 71"/>
          <p:cNvSpPr txBox="1">
            <a:spLocks noChangeArrowheads="1"/>
          </p:cNvSpPr>
          <p:nvPr/>
        </p:nvSpPr>
        <p:spPr bwMode="auto">
          <a:xfrm>
            <a:off x="8031163" y="5351463"/>
            <a:ext cx="296862" cy="396875"/>
          </a:xfrm>
          <a:prstGeom prst="rect">
            <a:avLst/>
          </a:prstGeom>
          <a:noFill/>
          <a:ln w="19050">
            <a:noFill/>
            <a:miter lim="800000"/>
            <a:headEnd/>
            <a:tailEnd/>
          </a:ln>
          <a:effectLst/>
        </p:spPr>
        <p:txBody>
          <a:bodyPr wrap="none">
            <a:prstTxWarp prst="textNoShape">
              <a:avLst/>
            </a:prstTxWarp>
            <a:spAutoFit/>
          </a:bodyPr>
          <a:lstStyle/>
          <a:p>
            <a:r>
              <a:rPr lang="en-US" sz="2000" b="1" i="1">
                <a:latin typeface="Times New Roman" pitchFamily="39" charset="0"/>
                <a:sym typeface="Symbol" pitchFamily="39" charset="2"/>
              </a:rPr>
              <a:t>c</a:t>
            </a:r>
          </a:p>
        </p:txBody>
      </p:sp>
      <p:sp>
        <p:nvSpPr>
          <p:cNvPr id="131144" name="Freeform 72"/>
          <p:cNvSpPr>
            <a:spLocks/>
          </p:cNvSpPr>
          <p:nvPr/>
        </p:nvSpPr>
        <p:spPr bwMode="auto">
          <a:xfrm>
            <a:off x="6343650" y="2122488"/>
            <a:ext cx="590550" cy="1047750"/>
          </a:xfrm>
          <a:custGeom>
            <a:avLst/>
            <a:gdLst/>
            <a:ahLst/>
            <a:cxnLst>
              <a:cxn ang="0">
                <a:pos x="0" y="0"/>
              </a:cxn>
              <a:cxn ang="0">
                <a:pos x="360" y="300"/>
              </a:cxn>
              <a:cxn ang="0">
                <a:pos x="72" y="660"/>
              </a:cxn>
            </a:cxnLst>
            <a:rect l="0" t="0" r="r" b="b"/>
            <a:pathLst>
              <a:path w="372" h="660">
                <a:moveTo>
                  <a:pt x="0" y="0"/>
                </a:moveTo>
                <a:cubicBezTo>
                  <a:pt x="60" y="50"/>
                  <a:pt x="348" y="190"/>
                  <a:pt x="360" y="300"/>
                </a:cubicBezTo>
                <a:cubicBezTo>
                  <a:pt x="372" y="410"/>
                  <a:pt x="132" y="585"/>
                  <a:pt x="72" y="66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31145" name="Freeform 73"/>
          <p:cNvSpPr>
            <a:spLocks/>
          </p:cNvSpPr>
          <p:nvPr/>
        </p:nvSpPr>
        <p:spPr bwMode="auto">
          <a:xfrm>
            <a:off x="7867650" y="2722563"/>
            <a:ext cx="533400" cy="981075"/>
          </a:xfrm>
          <a:custGeom>
            <a:avLst/>
            <a:gdLst/>
            <a:ahLst/>
            <a:cxnLst>
              <a:cxn ang="0">
                <a:pos x="72" y="0"/>
              </a:cxn>
              <a:cxn ang="0">
                <a:pos x="324" y="372"/>
              </a:cxn>
              <a:cxn ang="0">
                <a:pos x="0" y="618"/>
              </a:cxn>
            </a:cxnLst>
            <a:rect l="0" t="0" r="r" b="b"/>
            <a:pathLst>
              <a:path w="336" h="618">
                <a:moveTo>
                  <a:pt x="72" y="0"/>
                </a:moveTo>
                <a:cubicBezTo>
                  <a:pt x="114" y="62"/>
                  <a:pt x="336" y="269"/>
                  <a:pt x="324" y="372"/>
                </a:cubicBezTo>
                <a:cubicBezTo>
                  <a:pt x="312" y="475"/>
                  <a:pt x="67" y="567"/>
                  <a:pt x="0" y="618"/>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31146" name="Freeform 74"/>
          <p:cNvSpPr>
            <a:spLocks/>
          </p:cNvSpPr>
          <p:nvPr/>
        </p:nvSpPr>
        <p:spPr bwMode="auto">
          <a:xfrm>
            <a:off x="4487863" y="2732088"/>
            <a:ext cx="693737" cy="1000125"/>
          </a:xfrm>
          <a:custGeom>
            <a:avLst/>
            <a:gdLst/>
            <a:ahLst/>
            <a:cxnLst>
              <a:cxn ang="0">
                <a:pos x="119" y="0"/>
              </a:cxn>
              <a:cxn ang="0">
                <a:pos x="53" y="360"/>
              </a:cxn>
              <a:cxn ang="0">
                <a:pos x="437" y="630"/>
              </a:cxn>
            </a:cxnLst>
            <a:rect l="0" t="0" r="r" b="b"/>
            <a:pathLst>
              <a:path w="437" h="630">
                <a:moveTo>
                  <a:pt x="119" y="0"/>
                </a:moveTo>
                <a:cubicBezTo>
                  <a:pt x="108" y="60"/>
                  <a:pt x="0" y="255"/>
                  <a:pt x="53" y="360"/>
                </a:cubicBezTo>
                <a:cubicBezTo>
                  <a:pt x="106" y="465"/>
                  <a:pt x="357" y="574"/>
                  <a:pt x="437" y="63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31147" name="Freeform 75"/>
          <p:cNvSpPr>
            <a:spLocks/>
          </p:cNvSpPr>
          <p:nvPr/>
        </p:nvSpPr>
        <p:spPr bwMode="auto">
          <a:xfrm>
            <a:off x="4848225" y="4294188"/>
            <a:ext cx="668338" cy="1849437"/>
          </a:xfrm>
          <a:custGeom>
            <a:avLst/>
            <a:gdLst/>
            <a:ahLst/>
            <a:cxnLst>
              <a:cxn ang="0">
                <a:pos x="0" y="978"/>
              </a:cxn>
              <a:cxn ang="0">
                <a:pos x="372" y="1038"/>
              </a:cxn>
              <a:cxn ang="0">
                <a:pos x="294" y="216"/>
              </a:cxn>
              <a:cxn ang="0">
                <a:pos x="54" y="0"/>
              </a:cxn>
            </a:cxnLst>
            <a:rect l="0" t="0" r="r" b="b"/>
            <a:pathLst>
              <a:path w="421" h="1165">
                <a:moveTo>
                  <a:pt x="0" y="978"/>
                </a:moveTo>
                <a:cubicBezTo>
                  <a:pt x="62" y="988"/>
                  <a:pt x="323" y="1165"/>
                  <a:pt x="372" y="1038"/>
                </a:cubicBezTo>
                <a:cubicBezTo>
                  <a:pt x="421" y="911"/>
                  <a:pt x="347" y="389"/>
                  <a:pt x="294" y="216"/>
                </a:cubicBezTo>
                <a:cubicBezTo>
                  <a:pt x="241" y="43"/>
                  <a:pt x="104" y="45"/>
                  <a:pt x="54" y="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31149" name="Freeform 77"/>
          <p:cNvSpPr>
            <a:spLocks/>
          </p:cNvSpPr>
          <p:nvPr/>
        </p:nvSpPr>
        <p:spPr bwMode="auto">
          <a:xfrm>
            <a:off x="6115050" y="4303713"/>
            <a:ext cx="1028700" cy="1938337"/>
          </a:xfrm>
          <a:custGeom>
            <a:avLst/>
            <a:gdLst/>
            <a:ahLst/>
            <a:cxnLst>
              <a:cxn ang="0">
                <a:pos x="257" y="953"/>
              </a:cxn>
              <a:cxn ang="0">
                <a:pos x="642" y="1104"/>
              </a:cxn>
              <a:cxn ang="0">
                <a:pos x="294" y="252"/>
              </a:cxn>
              <a:cxn ang="0">
                <a:pos x="0" y="0"/>
              </a:cxn>
            </a:cxnLst>
            <a:rect l="0" t="0" r="r" b="b"/>
            <a:pathLst>
              <a:path w="648" h="1221">
                <a:moveTo>
                  <a:pt x="257" y="953"/>
                </a:moveTo>
                <a:cubicBezTo>
                  <a:pt x="321" y="978"/>
                  <a:pt x="636" y="1221"/>
                  <a:pt x="642" y="1104"/>
                </a:cubicBezTo>
                <a:cubicBezTo>
                  <a:pt x="648" y="987"/>
                  <a:pt x="401" y="436"/>
                  <a:pt x="294" y="252"/>
                </a:cubicBezTo>
                <a:cubicBezTo>
                  <a:pt x="187" y="68"/>
                  <a:pt x="61" y="52"/>
                  <a:pt x="0" y="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31150" name="Freeform 78"/>
          <p:cNvSpPr>
            <a:spLocks/>
          </p:cNvSpPr>
          <p:nvPr/>
        </p:nvSpPr>
        <p:spPr bwMode="auto">
          <a:xfrm>
            <a:off x="7391400" y="4284663"/>
            <a:ext cx="1290638" cy="1963737"/>
          </a:xfrm>
          <a:custGeom>
            <a:avLst/>
            <a:gdLst/>
            <a:ahLst/>
            <a:cxnLst>
              <a:cxn ang="0">
                <a:pos x="401" y="977"/>
              </a:cxn>
              <a:cxn ang="0">
                <a:pos x="786" y="1128"/>
              </a:cxn>
              <a:cxn ang="0">
                <a:pos x="564" y="324"/>
              </a:cxn>
              <a:cxn ang="0">
                <a:pos x="0" y="0"/>
              </a:cxn>
            </a:cxnLst>
            <a:rect l="0" t="0" r="r" b="b"/>
            <a:pathLst>
              <a:path w="813" h="1237">
                <a:moveTo>
                  <a:pt x="401" y="977"/>
                </a:moveTo>
                <a:cubicBezTo>
                  <a:pt x="465" y="1002"/>
                  <a:pt x="759" y="1237"/>
                  <a:pt x="786" y="1128"/>
                </a:cubicBezTo>
                <a:cubicBezTo>
                  <a:pt x="813" y="1019"/>
                  <a:pt x="695" y="512"/>
                  <a:pt x="564" y="324"/>
                </a:cubicBezTo>
                <a:cubicBezTo>
                  <a:pt x="433" y="136"/>
                  <a:pt x="118" y="68"/>
                  <a:pt x="0" y="0"/>
                </a:cubicBezTo>
              </a:path>
            </a:pathLst>
          </a:custGeom>
          <a:noFill/>
          <a:ln w="19050" cap="flat" cmpd="sng">
            <a:solidFill>
              <a:schemeClr val="tx2"/>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31151" name="Freeform 79"/>
          <p:cNvSpPr>
            <a:spLocks/>
          </p:cNvSpPr>
          <p:nvPr/>
        </p:nvSpPr>
        <p:spPr bwMode="auto">
          <a:xfrm>
            <a:off x="4848225" y="2847975"/>
            <a:ext cx="604838" cy="912813"/>
          </a:xfrm>
          <a:custGeom>
            <a:avLst/>
            <a:gdLst/>
            <a:ahLst/>
            <a:cxnLst>
              <a:cxn ang="0">
                <a:pos x="307" y="575"/>
              </a:cxn>
              <a:cxn ang="0">
                <a:pos x="330" y="300"/>
              </a:cxn>
              <a:cxn ang="0">
                <a:pos x="0" y="0"/>
              </a:cxn>
            </a:cxnLst>
            <a:rect l="0" t="0" r="r" b="b"/>
            <a:pathLst>
              <a:path w="381" h="575">
                <a:moveTo>
                  <a:pt x="307" y="575"/>
                </a:moveTo>
                <a:cubicBezTo>
                  <a:pt x="311" y="529"/>
                  <a:pt x="381" y="396"/>
                  <a:pt x="330" y="300"/>
                </a:cubicBezTo>
                <a:cubicBezTo>
                  <a:pt x="279" y="204"/>
                  <a:pt x="69" y="62"/>
                  <a:pt x="0" y="0"/>
                </a:cubicBezTo>
              </a:path>
            </a:pathLst>
          </a:custGeom>
          <a:noFill/>
          <a:ln w="19050" cap="flat" cmpd="sng">
            <a:solidFill>
              <a:schemeClr val="tx1"/>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31152" name="Freeform 80"/>
          <p:cNvSpPr>
            <a:spLocks/>
          </p:cNvSpPr>
          <p:nvPr/>
        </p:nvSpPr>
        <p:spPr bwMode="auto">
          <a:xfrm>
            <a:off x="7683500" y="2867025"/>
            <a:ext cx="269875" cy="903288"/>
          </a:xfrm>
          <a:custGeom>
            <a:avLst/>
            <a:gdLst/>
            <a:ahLst/>
            <a:cxnLst>
              <a:cxn ang="0">
                <a:pos x="14" y="569"/>
              </a:cxn>
              <a:cxn ang="0">
                <a:pos x="26" y="252"/>
              </a:cxn>
              <a:cxn ang="0">
                <a:pos x="170" y="0"/>
              </a:cxn>
            </a:cxnLst>
            <a:rect l="0" t="0" r="r" b="b"/>
            <a:pathLst>
              <a:path w="170" h="569">
                <a:moveTo>
                  <a:pt x="14" y="569"/>
                </a:moveTo>
                <a:cubicBezTo>
                  <a:pt x="16" y="516"/>
                  <a:pt x="0" y="347"/>
                  <a:pt x="26" y="252"/>
                </a:cubicBezTo>
                <a:cubicBezTo>
                  <a:pt x="52" y="157"/>
                  <a:pt x="140" y="52"/>
                  <a:pt x="170" y="0"/>
                </a:cubicBezTo>
              </a:path>
            </a:pathLst>
          </a:custGeom>
          <a:noFill/>
          <a:ln w="19050" cap="flat" cmpd="sng">
            <a:solidFill>
              <a:schemeClr val="tx1"/>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31153" name="Freeform 81"/>
          <p:cNvSpPr>
            <a:spLocks/>
          </p:cNvSpPr>
          <p:nvPr/>
        </p:nvSpPr>
        <p:spPr bwMode="auto">
          <a:xfrm>
            <a:off x="6015038" y="2257425"/>
            <a:ext cx="309562" cy="979488"/>
          </a:xfrm>
          <a:custGeom>
            <a:avLst/>
            <a:gdLst/>
            <a:ahLst/>
            <a:cxnLst>
              <a:cxn ang="0">
                <a:pos x="177" y="617"/>
              </a:cxn>
              <a:cxn ang="0">
                <a:pos x="3" y="312"/>
              </a:cxn>
              <a:cxn ang="0">
                <a:pos x="195" y="0"/>
              </a:cxn>
            </a:cxnLst>
            <a:rect l="0" t="0" r="r" b="b"/>
            <a:pathLst>
              <a:path w="195" h="617">
                <a:moveTo>
                  <a:pt x="177" y="617"/>
                </a:moveTo>
                <a:cubicBezTo>
                  <a:pt x="148" y="566"/>
                  <a:pt x="0" y="415"/>
                  <a:pt x="3" y="312"/>
                </a:cubicBezTo>
                <a:cubicBezTo>
                  <a:pt x="6" y="209"/>
                  <a:pt x="155" y="65"/>
                  <a:pt x="195" y="0"/>
                </a:cubicBezTo>
              </a:path>
            </a:pathLst>
          </a:custGeom>
          <a:noFill/>
          <a:ln w="19050" cap="flat" cmpd="sng">
            <a:solidFill>
              <a:schemeClr val="tx1"/>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31154" name="Freeform 82"/>
          <p:cNvSpPr>
            <a:spLocks/>
          </p:cNvSpPr>
          <p:nvPr/>
        </p:nvSpPr>
        <p:spPr bwMode="auto">
          <a:xfrm>
            <a:off x="7145338" y="4278313"/>
            <a:ext cx="522287" cy="1284287"/>
          </a:xfrm>
          <a:custGeom>
            <a:avLst/>
            <a:gdLst/>
            <a:ahLst/>
            <a:cxnLst>
              <a:cxn ang="0">
                <a:pos x="44" y="0"/>
              </a:cxn>
              <a:cxn ang="0">
                <a:pos x="47" y="461"/>
              </a:cxn>
              <a:cxn ang="0">
                <a:pos x="329" y="809"/>
              </a:cxn>
            </a:cxnLst>
            <a:rect l="0" t="0" r="r" b="b"/>
            <a:pathLst>
              <a:path w="329" h="809">
                <a:moveTo>
                  <a:pt x="44" y="0"/>
                </a:moveTo>
                <a:cubicBezTo>
                  <a:pt x="44" y="77"/>
                  <a:pt x="0" y="326"/>
                  <a:pt x="47" y="461"/>
                </a:cubicBezTo>
                <a:cubicBezTo>
                  <a:pt x="94" y="596"/>
                  <a:pt x="270" y="737"/>
                  <a:pt x="329" y="809"/>
                </a:cubicBezTo>
              </a:path>
            </a:pathLst>
          </a:custGeom>
          <a:noFill/>
          <a:ln w="19050" cap="flat" cmpd="sng">
            <a:solidFill>
              <a:schemeClr val="tx1"/>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31155" name="Freeform 83"/>
          <p:cNvSpPr>
            <a:spLocks/>
          </p:cNvSpPr>
          <p:nvPr/>
        </p:nvSpPr>
        <p:spPr bwMode="auto">
          <a:xfrm>
            <a:off x="5808663" y="4276725"/>
            <a:ext cx="363537" cy="1343025"/>
          </a:xfrm>
          <a:custGeom>
            <a:avLst/>
            <a:gdLst/>
            <a:ahLst/>
            <a:cxnLst>
              <a:cxn ang="0">
                <a:pos x="81" y="0"/>
              </a:cxn>
              <a:cxn ang="0">
                <a:pos x="25" y="558"/>
              </a:cxn>
              <a:cxn ang="0">
                <a:pos x="229" y="846"/>
              </a:cxn>
            </a:cxnLst>
            <a:rect l="0" t="0" r="r" b="b"/>
            <a:pathLst>
              <a:path w="229" h="846">
                <a:moveTo>
                  <a:pt x="81" y="0"/>
                </a:moveTo>
                <a:cubicBezTo>
                  <a:pt x="72" y="93"/>
                  <a:pt x="0" y="417"/>
                  <a:pt x="25" y="558"/>
                </a:cubicBezTo>
                <a:cubicBezTo>
                  <a:pt x="50" y="699"/>
                  <a:pt x="187" y="786"/>
                  <a:pt x="229" y="846"/>
                </a:cubicBezTo>
              </a:path>
            </a:pathLst>
          </a:custGeom>
          <a:noFill/>
          <a:ln w="19050" cap="flat" cmpd="sng">
            <a:solidFill>
              <a:schemeClr val="tx1"/>
            </a:solidFill>
            <a:prstDash val="solid"/>
            <a:round/>
            <a:headEnd type="oval" w="med" len="med"/>
            <a:tailEnd type="triangle" w="med" len="med"/>
          </a:ln>
          <a:effectLst/>
        </p:spPr>
        <p:txBody>
          <a:bodyPr wrap="none" anchor="ctr">
            <a:prstTxWarp prst="textNoShape">
              <a:avLst/>
            </a:prstTxWarp>
          </a:bodyPr>
          <a:lstStyle/>
          <a:p>
            <a:endParaRPr lang="en-US"/>
          </a:p>
        </p:txBody>
      </p:sp>
      <p:sp>
        <p:nvSpPr>
          <p:cNvPr id="131156" name="Freeform 84"/>
          <p:cNvSpPr>
            <a:spLocks/>
          </p:cNvSpPr>
          <p:nvPr/>
        </p:nvSpPr>
        <p:spPr bwMode="auto">
          <a:xfrm>
            <a:off x="4676775" y="4267200"/>
            <a:ext cx="142875" cy="1076325"/>
          </a:xfrm>
          <a:custGeom>
            <a:avLst/>
            <a:gdLst/>
            <a:ahLst/>
            <a:cxnLst>
              <a:cxn ang="0">
                <a:pos x="51" y="0"/>
              </a:cxn>
              <a:cxn ang="0">
                <a:pos x="6" y="378"/>
              </a:cxn>
              <a:cxn ang="0">
                <a:pos x="90" y="678"/>
              </a:cxn>
            </a:cxnLst>
            <a:rect l="0" t="0" r="r" b="b"/>
            <a:pathLst>
              <a:path w="90" h="678">
                <a:moveTo>
                  <a:pt x="51" y="0"/>
                </a:moveTo>
                <a:cubicBezTo>
                  <a:pt x="44" y="63"/>
                  <a:pt x="0" y="265"/>
                  <a:pt x="6" y="378"/>
                </a:cubicBezTo>
                <a:cubicBezTo>
                  <a:pt x="12" y="491"/>
                  <a:pt x="72" y="616"/>
                  <a:pt x="90" y="678"/>
                </a:cubicBezTo>
              </a:path>
            </a:pathLst>
          </a:custGeom>
          <a:noFill/>
          <a:ln w="19050" cap="flat" cmpd="sng">
            <a:solidFill>
              <a:schemeClr val="tx1"/>
            </a:solidFill>
            <a:prstDash val="solid"/>
            <a:round/>
            <a:headEnd type="oval" w="med" len="med"/>
            <a:tailEnd type="triangle" w="med" len="med"/>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18727830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en-US"/>
              <a:t>Performance</a:t>
            </a:r>
          </a:p>
        </p:txBody>
      </p:sp>
      <p:sp>
        <p:nvSpPr>
          <p:cNvPr id="151555" name="Rectangle 3" descr="Rectangle: Click to edit Master text styles&#10;Second level&#10;Third level&#10;Fourth level&#10;Fifth level"/>
          <p:cNvSpPr>
            <a:spLocks noGrp="1" noChangeArrowheads="1"/>
          </p:cNvSpPr>
          <p:nvPr>
            <p:ph type="body" idx="1"/>
          </p:nvPr>
        </p:nvSpPr>
        <p:spPr>
          <a:xfrm>
            <a:off x="342253" y="1026842"/>
            <a:ext cx="8484263" cy="4724400"/>
          </a:xfrm>
        </p:spPr>
        <p:txBody>
          <a:bodyPr/>
          <a:lstStyle/>
          <a:p>
            <a:r>
              <a:rPr lang="en-US" dirty="0" smtClean="0"/>
              <a:t>Times </a:t>
            </a:r>
            <a:r>
              <a:rPr lang="en-US" dirty="0"/>
              <a:t>better than those achievable without location-aware entries are highlighted in </a:t>
            </a:r>
            <a:r>
              <a:rPr lang="en-US" dirty="0" smtClean="0">
                <a:solidFill>
                  <a:schemeClr val="tx2"/>
                </a:solidFill>
              </a:rPr>
              <a:t>red</a:t>
            </a:r>
            <a:r>
              <a:rPr lang="en-US" dirty="0" smtClean="0"/>
              <a:t>:</a:t>
            </a:r>
            <a:endParaRPr lang="en-US" dirty="0"/>
          </a:p>
          <a:p>
            <a:pPr>
              <a:buFont typeface="Wingdings" pitchFamily="39" charset="2"/>
              <a:buNone/>
            </a:pPr>
            <a:r>
              <a:rPr lang="en-US" sz="2000" b="1" dirty="0">
                <a:solidFill>
                  <a:srgbClr val="000000"/>
                </a:solidFill>
                <a:latin typeface="Times New Roman" pitchFamily="39" charset="0"/>
                <a:ea typeface="Times New Roman" pitchFamily="39" charset="0"/>
                <a:cs typeface="Times New Roman" pitchFamily="39" charset="0"/>
              </a:rPr>
              <a:t>Method</a:t>
            </a:r>
            <a:r>
              <a:rPr lang="en-US" sz="2000" b="1" dirty="0" smtClean="0">
                <a:solidFill>
                  <a:srgbClr val="000000"/>
                </a:solidFill>
                <a:latin typeface="Times New Roman" pitchFamily="39" charset="0"/>
                <a:ea typeface="Times New Roman" pitchFamily="39" charset="0"/>
                <a:cs typeface="Times New Roman" pitchFamily="39" charset="0"/>
              </a:rPr>
              <a:t>			Unsorted </a:t>
            </a:r>
            <a:r>
              <a:rPr lang="en-US" sz="2000" b="1" dirty="0">
                <a:solidFill>
                  <a:srgbClr val="000000"/>
                </a:solidFill>
                <a:latin typeface="Times New Roman" pitchFamily="39" charset="0"/>
                <a:ea typeface="Times New Roman" pitchFamily="39" charset="0"/>
                <a:cs typeface="Times New Roman" pitchFamily="39" charset="0"/>
              </a:rPr>
              <a:t>List</a:t>
            </a:r>
            <a:r>
              <a:rPr lang="en-US" sz="2000" b="1" dirty="0" smtClean="0">
                <a:solidFill>
                  <a:srgbClr val="000000"/>
                </a:solidFill>
                <a:latin typeface="Times New Roman" pitchFamily="39" charset="0"/>
                <a:ea typeface="Times New Roman" pitchFamily="39" charset="0"/>
                <a:cs typeface="Times New Roman" pitchFamily="39" charset="0"/>
              </a:rPr>
              <a:t>	Sorted </a:t>
            </a:r>
            <a:r>
              <a:rPr lang="en-US" sz="2000" b="1" dirty="0">
                <a:solidFill>
                  <a:srgbClr val="000000"/>
                </a:solidFill>
                <a:latin typeface="Times New Roman" pitchFamily="39" charset="0"/>
                <a:ea typeface="Times New Roman" pitchFamily="39" charset="0"/>
                <a:cs typeface="Times New Roman" pitchFamily="39" charset="0"/>
              </a:rPr>
              <a:t>List	Heap	</a:t>
            </a:r>
          </a:p>
          <a:p>
            <a:pPr>
              <a:buFont typeface="Wingdings" pitchFamily="39" charset="2"/>
              <a:buNone/>
            </a:pPr>
            <a:r>
              <a:rPr lang="en-US" sz="2000" dirty="0">
                <a:solidFill>
                  <a:srgbClr val="000000"/>
                </a:solidFill>
                <a:latin typeface="Arial" pitchFamily="39" charset="0"/>
                <a:ea typeface="Arial" pitchFamily="39" charset="0"/>
                <a:cs typeface="Arial" pitchFamily="39" charset="0"/>
              </a:rPr>
              <a:t>size, </a:t>
            </a:r>
            <a:r>
              <a:rPr lang="en-US" sz="2000" dirty="0" err="1">
                <a:solidFill>
                  <a:srgbClr val="000000"/>
                </a:solidFill>
                <a:latin typeface="Arial" pitchFamily="39" charset="0"/>
                <a:ea typeface="Arial" pitchFamily="39" charset="0"/>
                <a:cs typeface="Arial" pitchFamily="39" charset="0"/>
              </a:rPr>
              <a:t>isEmpty</a:t>
            </a:r>
            <a:r>
              <a:rPr lang="en-US" sz="2000" dirty="0">
                <a:solidFill>
                  <a:srgbClr val="000000"/>
                </a:solidFill>
                <a:latin typeface="Times New Roman" pitchFamily="39" charset="0"/>
                <a:ea typeface="Times New Roman" pitchFamily="39" charset="0"/>
                <a:cs typeface="Times New Roman" pitchFamily="39" charset="0"/>
              </a:rPr>
              <a:t>		</a:t>
            </a:r>
            <a:r>
              <a:rPr lang="en-US" sz="2000" i="1" dirty="0">
                <a:solidFill>
                  <a:srgbClr val="000000"/>
                </a:solidFill>
                <a:latin typeface="Times New Roman" pitchFamily="39" charset="0"/>
                <a:ea typeface="Times New Roman" pitchFamily="39" charset="0"/>
                <a:cs typeface="Times New Roman" pitchFamily="39" charset="0"/>
              </a:rPr>
              <a:t>O</a:t>
            </a:r>
            <a:r>
              <a:rPr lang="en-US" sz="2000" dirty="0">
                <a:solidFill>
                  <a:srgbClr val="000000"/>
                </a:solidFill>
                <a:latin typeface="Times New Roman" pitchFamily="39" charset="0"/>
                <a:ea typeface="Times New Roman" pitchFamily="39" charset="0"/>
                <a:cs typeface="Times New Roman" pitchFamily="39" charset="0"/>
              </a:rPr>
              <a:t>(1)		</a:t>
            </a:r>
            <a:r>
              <a:rPr lang="en-US" sz="2000" i="1" dirty="0">
                <a:solidFill>
                  <a:srgbClr val="000000"/>
                </a:solidFill>
                <a:latin typeface="Times New Roman" pitchFamily="39" charset="0"/>
                <a:ea typeface="Times New Roman" pitchFamily="39" charset="0"/>
                <a:cs typeface="Times New Roman" pitchFamily="39" charset="0"/>
              </a:rPr>
              <a:t>O</a:t>
            </a:r>
            <a:r>
              <a:rPr lang="en-US" sz="2000" dirty="0">
                <a:solidFill>
                  <a:srgbClr val="000000"/>
                </a:solidFill>
                <a:latin typeface="Times New Roman" pitchFamily="39" charset="0"/>
                <a:ea typeface="Times New Roman" pitchFamily="39" charset="0"/>
                <a:cs typeface="Times New Roman" pitchFamily="39" charset="0"/>
              </a:rPr>
              <a:t>(1)		</a:t>
            </a:r>
            <a:r>
              <a:rPr lang="en-US" sz="2000" i="1" dirty="0">
                <a:solidFill>
                  <a:srgbClr val="000000"/>
                </a:solidFill>
                <a:latin typeface="Times New Roman" pitchFamily="39" charset="0"/>
                <a:ea typeface="Times New Roman" pitchFamily="39" charset="0"/>
                <a:cs typeface="Times New Roman" pitchFamily="39" charset="0"/>
              </a:rPr>
              <a:t>O</a:t>
            </a:r>
            <a:r>
              <a:rPr lang="en-US" sz="2000" dirty="0">
                <a:solidFill>
                  <a:srgbClr val="000000"/>
                </a:solidFill>
                <a:latin typeface="Times New Roman" pitchFamily="39" charset="0"/>
                <a:ea typeface="Times New Roman" pitchFamily="39" charset="0"/>
                <a:cs typeface="Times New Roman" pitchFamily="39" charset="0"/>
              </a:rPr>
              <a:t>(1)	</a:t>
            </a:r>
          </a:p>
          <a:p>
            <a:pPr>
              <a:buFont typeface="Wingdings" pitchFamily="39" charset="2"/>
              <a:buNone/>
            </a:pPr>
            <a:r>
              <a:rPr lang="en-US" sz="2000" dirty="0">
                <a:solidFill>
                  <a:srgbClr val="000000"/>
                </a:solidFill>
                <a:latin typeface="Arial" pitchFamily="39" charset="0"/>
                <a:ea typeface="Arial" pitchFamily="39" charset="0"/>
                <a:cs typeface="Arial" pitchFamily="39" charset="0"/>
              </a:rPr>
              <a:t>insert</a:t>
            </a:r>
            <a:r>
              <a:rPr lang="en-US" sz="2000" dirty="0">
                <a:solidFill>
                  <a:srgbClr val="000000"/>
                </a:solidFill>
                <a:latin typeface="Times New Roman" pitchFamily="39" charset="0"/>
                <a:ea typeface="Times New Roman" pitchFamily="39" charset="0"/>
                <a:cs typeface="Times New Roman" pitchFamily="39" charset="0"/>
              </a:rPr>
              <a:t>			</a:t>
            </a:r>
            <a:r>
              <a:rPr lang="en-US" sz="2000" i="1" dirty="0">
                <a:solidFill>
                  <a:srgbClr val="000000"/>
                </a:solidFill>
                <a:latin typeface="Times New Roman" pitchFamily="39" charset="0"/>
                <a:ea typeface="Times New Roman" pitchFamily="39" charset="0"/>
                <a:cs typeface="Times New Roman" pitchFamily="39" charset="0"/>
              </a:rPr>
              <a:t>O</a:t>
            </a:r>
            <a:r>
              <a:rPr lang="en-US" sz="2000" dirty="0">
                <a:solidFill>
                  <a:srgbClr val="000000"/>
                </a:solidFill>
                <a:latin typeface="Times New Roman" pitchFamily="39" charset="0"/>
                <a:ea typeface="Times New Roman" pitchFamily="39" charset="0"/>
                <a:cs typeface="Times New Roman" pitchFamily="39" charset="0"/>
              </a:rPr>
              <a:t>(1)		</a:t>
            </a:r>
            <a:r>
              <a:rPr lang="en-US" sz="2000" i="1" dirty="0" err="1">
                <a:solidFill>
                  <a:srgbClr val="000000"/>
                </a:solidFill>
                <a:latin typeface="Times New Roman" pitchFamily="39" charset="0"/>
                <a:ea typeface="Times New Roman" pitchFamily="39" charset="0"/>
                <a:cs typeface="Times New Roman" pitchFamily="39" charset="0"/>
              </a:rPr>
              <a:t>O</a:t>
            </a:r>
            <a:r>
              <a:rPr lang="en-US" sz="2000" dirty="0" err="1">
                <a:solidFill>
                  <a:srgbClr val="000000"/>
                </a:solidFill>
                <a:latin typeface="Times New Roman" pitchFamily="39" charset="0"/>
                <a:ea typeface="Times New Roman" pitchFamily="39" charset="0"/>
                <a:cs typeface="Times New Roman" pitchFamily="39" charset="0"/>
              </a:rPr>
              <a:t>(</a:t>
            </a:r>
            <a:r>
              <a:rPr lang="en-US" sz="2000" i="1" dirty="0" err="1">
                <a:solidFill>
                  <a:srgbClr val="000000"/>
                </a:solidFill>
                <a:latin typeface="Times New Roman" pitchFamily="39" charset="0"/>
                <a:ea typeface="Times New Roman" pitchFamily="39" charset="0"/>
                <a:cs typeface="Times New Roman" pitchFamily="39" charset="0"/>
              </a:rPr>
              <a:t>n</a:t>
            </a:r>
            <a:r>
              <a:rPr lang="en-US" sz="2000" dirty="0">
                <a:solidFill>
                  <a:srgbClr val="000000"/>
                </a:solidFill>
                <a:latin typeface="Times New Roman" pitchFamily="39" charset="0"/>
                <a:ea typeface="Times New Roman" pitchFamily="39" charset="0"/>
                <a:cs typeface="Times New Roman" pitchFamily="39" charset="0"/>
              </a:rPr>
              <a:t>)		</a:t>
            </a:r>
            <a:r>
              <a:rPr lang="en-US" sz="2000" i="1" dirty="0" err="1">
                <a:solidFill>
                  <a:srgbClr val="000000"/>
                </a:solidFill>
                <a:latin typeface="Times New Roman" pitchFamily="39" charset="0"/>
                <a:ea typeface="Times New Roman" pitchFamily="39" charset="0"/>
                <a:cs typeface="Times New Roman" pitchFamily="39" charset="0"/>
              </a:rPr>
              <a:t>O</a:t>
            </a:r>
            <a:r>
              <a:rPr lang="en-US" sz="2000" dirty="0" err="1">
                <a:solidFill>
                  <a:srgbClr val="000000"/>
                </a:solidFill>
                <a:latin typeface="Times New Roman" pitchFamily="39" charset="0"/>
                <a:ea typeface="Times New Roman" pitchFamily="39" charset="0"/>
                <a:cs typeface="Times New Roman" pitchFamily="39" charset="0"/>
              </a:rPr>
              <a:t>(log</a:t>
            </a:r>
            <a:r>
              <a:rPr lang="en-US" sz="2000" dirty="0">
                <a:solidFill>
                  <a:srgbClr val="000000"/>
                </a:solidFill>
                <a:latin typeface="Times New Roman" pitchFamily="39" charset="0"/>
                <a:ea typeface="Times New Roman" pitchFamily="39" charset="0"/>
                <a:cs typeface="Times New Roman" pitchFamily="39" charset="0"/>
              </a:rPr>
              <a:t> </a:t>
            </a:r>
            <a:r>
              <a:rPr lang="en-US" sz="2000" i="1" dirty="0" err="1">
                <a:solidFill>
                  <a:srgbClr val="000000"/>
                </a:solidFill>
                <a:latin typeface="Times New Roman" pitchFamily="39" charset="0"/>
                <a:ea typeface="Times New Roman" pitchFamily="39" charset="0"/>
                <a:cs typeface="Times New Roman" pitchFamily="39" charset="0"/>
              </a:rPr>
              <a:t>n</a:t>
            </a:r>
            <a:r>
              <a:rPr lang="en-US" sz="2000" dirty="0">
                <a:solidFill>
                  <a:srgbClr val="000000"/>
                </a:solidFill>
                <a:latin typeface="Times New Roman" pitchFamily="39" charset="0"/>
                <a:ea typeface="Times New Roman" pitchFamily="39" charset="0"/>
                <a:cs typeface="Times New Roman" pitchFamily="39" charset="0"/>
              </a:rPr>
              <a:t>)</a:t>
            </a:r>
          </a:p>
          <a:p>
            <a:pPr>
              <a:buFont typeface="Wingdings" pitchFamily="39" charset="2"/>
              <a:buNone/>
            </a:pPr>
            <a:r>
              <a:rPr lang="en-US" sz="2000" dirty="0">
                <a:solidFill>
                  <a:srgbClr val="000000"/>
                </a:solidFill>
                <a:latin typeface="Arial" pitchFamily="39" charset="0"/>
                <a:ea typeface="Arial" pitchFamily="39" charset="0"/>
                <a:cs typeface="Arial" pitchFamily="39" charset="0"/>
              </a:rPr>
              <a:t>min</a:t>
            </a:r>
            <a:r>
              <a:rPr lang="en-US" sz="2000" dirty="0">
                <a:solidFill>
                  <a:srgbClr val="000000"/>
                </a:solidFill>
                <a:latin typeface="Times New Roman" pitchFamily="39" charset="0"/>
                <a:ea typeface="Times New Roman" pitchFamily="39" charset="0"/>
                <a:cs typeface="Times New Roman" pitchFamily="39" charset="0"/>
              </a:rPr>
              <a:t>			</a:t>
            </a:r>
            <a:r>
              <a:rPr lang="en-US" sz="2000" i="1" dirty="0" err="1">
                <a:solidFill>
                  <a:srgbClr val="000000"/>
                </a:solidFill>
                <a:latin typeface="Times New Roman" pitchFamily="39" charset="0"/>
                <a:ea typeface="Times New Roman" pitchFamily="39" charset="0"/>
                <a:cs typeface="Times New Roman" pitchFamily="39" charset="0"/>
              </a:rPr>
              <a:t>O</a:t>
            </a:r>
            <a:r>
              <a:rPr lang="en-US" sz="2000" dirty="0" err="1">
                <a:solidFill>
                  <a:srgbClr val="000000"/>
                </a:solidFill>
                <a:latin typeface="Times New Roman" pitchFamily="39" charset="0"/>
                <a:ea typeface="Times New Roman" pitchFamily="39" charset="0"/>
                <a:cs typeface="Times New Roman" pitchFamily="39" charset="0"/>
              </a:rPr>
              <a:t>(</a:t>
            </a:r>
            <a:r>
              <a:rPr lang="en-US" sz="2000" i="1" dirty="0" err="1">
                <a:solidFill>
                  <a:srgbClr val="000000"/>
                </a:solidFill>
                <a:latin typeface="Times New Roman" pitchFamily="39" charset="0"/>
                <a:ea typeface="Times New Roman" pitchFamily="39" charset="0"/>
                <a:cs typeface="Times New Roman" pitchFamily="39" charset="0"/>
              </a:rPr>
              <a:t>n</a:t>
            </a:r>
            <a:r>
              <a:rPr lang="en-US" sz="2000" dirty="0">
                <a:solidFill>
                  <a:srgbClr val="000000"/>
                </a:solidFill>
                <a:latin typeface="Times New Roman" pitchFamily="39" charset="0"/>
                <a:ea typeface="Times New Roman" pitchFamily="39" charset="0"/>
                <a:cs typeface="Times New Roman" pitchFamily="39" charset="0"/>
              </a:rPr>
              <a:t>)		</a:t>
            </a:r>
            <a:r>
              <a:rPr lang="en-US" sz="2000" i="1" dirty="0">
                <a:solidFill>
                  <a:srgbClr val="000000"/>
                </a:solidFill>
                <a:latin typeface="Times New Roman" pitchFamily="39" charset="0"/>
                <a:ea typeface="Times New Roman" pitchFamily="39" charset="0"/>
                <a:cs typeface="Times New Roman" pitchFamily="39" charset="0"/>
              </a:rPr>
              <a:t>O</a:t>
            </a:r>
            <a:r>
              <a:rPr lang="en-US" sz="2000" dirty="0">
                <a:solidFill>
                  <a:srgbClr val="000000"/>
                </a:solidFill>
                <a:latin typeface="Times New Roman" pitchFamily="39" charset="0"/>
                <a:ea typeface="Times New Roman" pitchFamily="39" charset="0"/>
                <a:cs typeface="Times New Roman" pitchFamily="39" charset="0"/>
              </a:rPr>
              <a:t>(1)		</a:t>
            </a:r>
            <a:r>
              <a:rPr lang="en-US" sz="2000" i="1" dirty="0">
                <a:solidFill>
                  <a:srgbClr val="000000"/>
                </a:solidFill>
                <a:latin typeface="Times New Roman" pitchFamily="39" charset="0"/>
                <a:ea typeface="Times New Roman" pitchFamily="39" charset="0"/>
                <a:cs typeface="Times New Roman" pitchFamily="39" charset="0"/>
              </a:rPr>
              <a:t>O</a:t>
            </a:r>
            <a:r>
              <a:rPr lang="en-US" sz="2000" dirty="0">
                <a:solidFill>
                  <a:srgbClr val="000000"/>
                </a:solidFill>
                <a:latin typeface="Times New Roman" pitchFamily="39" charset="0"/>
                <a:ea typeface="Times New Roman" pitchFamily="39" charset="0"/>
                <a:cs typeface="Times New Roman" pitchFamily="39" charset="0"/>
              </a:rPr>
              <a:t>(1)	</a:t>
            </a:r>
          </a:p>
          <a:p>
            <a:pPr>
              <a:buFont typeface="Wingdings" pitchFamily="39" charset="2"/>
              <a:buNone/>
            </a:pPr>
            <a:r>
              <a:rPr lang="en-US" sz="2000" dirty="0" err="1">
                <a:solidFill>
                  <a:srgbClr val="000000"/>
                </a:solidFill>
                <a:latin typeface="Arial" pitchFamily="39" charset="0"/>
                <a:ea typeface="Arial" pitchFamily="39" charset="0"/>
                <a:cs typeface="Arial" pitchFamily="39" charset="0"/>
              </a:rPr>
              <a:t>removeMin</a:t>
            </a:r>
            <a:r>
              <a:rPr lang="en-US" sz="2000" dirty="0">
                <a:solidFill>
                  <a:srgbClr val="000000"/>
                </a:solidFill>
                <a:latin typeface="Times New Roman" pitchFamily="39" charset="0"/>
                <a:ea typeface="Times New Roman" pitchFamily="39" charset="0"/>
                <a:cs typeface="Times New Roman" pitchFamily="39" charset="0"/>
              </a:rPr>
              <a:t>		</a:t>
            </a:r>
            <a:r>
              <a:rPr lang="en-US" sz="2000" i="1" dirty="0" err="1">
                <a:solidFill>
                  <a:srgbClr val="000000"/>
                </a:solidFill>
                <a:latin typeface="Times New Roman" pitchFamily="39" charset="0"/>
                <a:ea typeface="Times New Roman" pitchFamily="39" charset="0"/>
                <a:cs typeface="Times New Roman" pitchFamily="39" charset="0"/>
              </a:rPr>
              <a:t>O</a:t>
            </a:r>
            <a:r>
              <a:rPr lang="en-US" sz="2000" dirty="0" err="1">
                <a:solidFill>
                  <a:srgbClr val="000000"/>
                </a:solidFill>
                <a:latin typeface="Times New Roman" pitchFamily="39" charset="0"/>
                <a:ea typeface="Times New Roman" pitchFamily="39" charset="0"/>
                <a:cs typeface="Times New Roman" pitchFamily="39" charset="0"/>
              </a:rPr>
              <a:t>(</a:t>
            </a:r>
            <a:r>
              <a:rPr lang="en-US" sz="2000" i="1" dirty="0" err="1">
                <a:solidFill>
                  <a:srgbClr val="000000"/>
                </a:solidFill>
                <a:latin typeface="Times New Roman" pitchFamily="39" charset="0"/>
                <a:ea typeface="Times New Roman" pitchFamily="39" charset="0"/>
                <a:cs typeface="Times New Roman" pitchFamily="39" charset="0"/>
              </a:rPr>
              <a:t>n</a:t>
            </a:r>
            <a:r>
              <a:rPr lang="en-US" sz="2000" dirty="0">
                <a:solidFill>
                  <a:srgbClr val="000000"/>
                </a:solidFill>
                <a:latin typeface="Times New Roman" pitchFamily="39" charset="0"/>
                <a:ea typeface="Times New Roman" pitchFamily="39" charset="0"/>
                <a:cs typeface="Times New Roman" pitchFamily="39" charset="0"/>
              </a:rPr>
              <a:t>)		</a:t>
            </a:r>
            <a:r>
              <a:rPr lang="en-US" sz="2000" i="1" dirty="0">
                <a:solidFill>
                  <a:srgbClr val="000000"/>
                </a:solidFill>
                <a:latin typeface="Times New Roman" pitchFamily="39" charset="0"/>
                <a:ea typeface="Times New Roman" pitchFamily="39" charset="0"/>
                <a:cs typeface="Times New Roman" pitchFamily="39" charset="0"/>
              </a:rPr>
              <a:t>O</a:t>
            </a:r>
            <a:r>
              <a:rPr lang="en-US" sz="2000" dirty="0">
                <a:solidFill>
                  <a:srgbClr val="000000"/>
                </a:solidFill>
                <a:latin typeface="Times New Roman" pitchFamily="39" charset="0"/>
                <a:ea typeface="Times New Roman" pitchFamily="39" charset="0"/>
                <a:cs typeface="Times New Roman" pitchFamily="39" charset="0"/>
              </a:rPr>
              <a:t>(1)		</a:t>
            </a:r>
            <a:r>
              <a:rPr lang="en-US" sz="2000" i="1" dirty="0" err="1">
                <a:solidFill>
                  <a:srgbClr val="000000"/>
                </a:solidFill>
                <a:latin typeface="Times New Roman" pitchFamily="39" charset="0"/>
                <a:ea typeface="Times New Roman" pitchFamily="39" charset="0"/>
                <a:cs typeface="Times New Roman" pitchFamily="39" charset="0"/>
              </a:rPr>
              <a:t>O</a:t>
            </a:r>
            <a:r>
              <a:rPr lang="en-US" sz="2000" dirty="0" err="1">
                <a:solidFill>
                  <a:srgbClr val="000000"/>
                </a:solidFill>
                <a:latin typeface="Times New Roman" pitchFamily="39" charset="0"/>
                <a:ea typeface="Times New Roman" pitchFamily="39" charset="0"/>
                <a:cs typeface="Times New Roman" pitchFamily="39" charset="0"/>
              </a:rPr>
              <a:t>(log</a:t>
            </a:r>
            <a:r>
              <a:rPr lang="en-US" sz="2000" dirty="0">
                <a:solidFill>
                  <a:srgbClr val="000000"/>
                </a:solidFill>
                <a:latin typeface="Times New Roman" pitchFamily="39" charset="0"/>
                <a:ea typeface="Times New Roman" pitchFamily="39" charset="0"/>
                <a:cs typeface="Times New Roman" pitchFamily="39" charset="0"/>
              </a:rPr>
              <a:t> </a:t>
            </a:r>
            <a:r>
              <a:rPr lang="en-US" sz="2000" i="1" dirty="0" err="1">
                <a:solidFill>
                  <a:srgbClr val="000000"/>
                </a:solidFill>
                <a:latin typeface="Times New Roman" pitchFamily="39" charset="0"/>
                <a:ea typeface="Times New Roman" pitchFamily="39" charset="0"/>
                <a:cs typeface="Times New Roman" pitchFamily="39" charset="0"/>
              </a:rPr>
              <a:t>n</a:t>
            </a:r>
            <a:r>
              <a:rPr lang="en-US" sz="2000" dirty="0">
                <a:solidFill>
                  <a:srgbClr val="000000"/>
                </a:solidFill>
                <a:latin typeface="Times New Roman" pitchFamily="39" charset="0"/>
                <a:ea typeface="Times New Roman" pitchFamily="39" charset="0"/>
                <a:cs typeface="Times New Roman" pitchFamily="39" charset="0"/>
              </a:rPr>
              <a:t>)</a:t>
            </a:r>
          </a:p>
          <a:p>
            <a:pPr>
              <a:buFont typeface="Wingdings" pitchFamily="39" charset="2"/>
              <a:buNone/>
            </a:pPr>
            <a:r>
              <a:rPr lang="en-US" sz="2000" dirty="0">
                <a:solidFill>
                  <a:srgbClr val="000000"/>
                </a:solidFill>
                <a:latin typeface="Arial" pitchFamily="39" charset="0"/>
                <a:ea typeface="Arial" pitchFamily="39" charset="0"/>
                <a:cs typeface="Arial" pitchFamily="39" charset="0"/>
              </a:rPr>
              <a:t>remove</a:t>
            </a:r>
            <a:r>
              <a:rPr lang="en-US" sz="2000" dirty="0">
                <a:solidFill>
                  <a:srgbClr val="000000"/>
                </a:solidFill>
                <a:latin typeface="Times New Roman" pitchFamily="39" charset="0"/>
                <a:ea typeface="Times New Roman" pitchFamily="39" charset="0"/>
                <a:cs typeface="Times New Roman" pitchFamily="39" charset="0"/>
              </a:rPr>
              <a:t>	</a:t>
            </a:r>
            <a:r>
              <a:rPr lang="en-US" sz="2000" dirty="0" smtClean="0">
                <a:solidFill>
                  <a:srgbClr val="000000"/>
                </a:solidFill>
                <a:latin typeface="Times New Roman" pitchFamily="39" charset="0"/>
                <a:ea typeface="Times New Roman" pitchFamily="39" charset="0"/>
                <a:cs typeface="Times New Roman" pitchFamily="39" charset="0"/>
              </a:rPr>
              <a:t>		</a:t>
            </a:r>
            <a:r>
              <a:rPr lang="en-US" sz="2000" b="1" i="1" dirty="0" smtClean="0">
                <a:solidFill>
                  <a:schemeClr val="tx2"/>
                </a:solidFill>
                <a:latin typeface="Times New Roman" pitchFamily="39" charset="0"/>
                <a:ea typeface="Times New Roman" pitchFamily="39" charset="0"/>
                <a:cs typeface="Times New Roman" pitchFamily="39" charset="0"/>
              </a:rPr>
              <a:t>O</a:t>
            </a:r>
            <a:r>
              <a:rPr lang="en-US" sz="2000" b="1" dirty="0">
                <a:solidFill>
                  <a:schemeClr val="tx2"/>
                </a:solidFill>
                <a:latin typeface="Times New Roman" pitchFamily="39" charset="0"/>
                <a:ea typeface="Times New Roman" pitchFamily="39" charset="0"/>
                <a:cs typeface="Times New Roman" pitchFamily="39" charset="0"/>
              </a:rPr>
              <a:t>(1)</a:t>
            </a:r>
            <a:r>
              <a:rPr lang="en-US" sz="2000" dirty="0">
                <a:solidFill>
                  <a:srgbClr val="000000"/>
                </a:solidFill>
                <a:latin typeface="Times New Roman" pitchFamily="39" charset="0"/>
                <a:ea typeface="Times New Roman" pitchFamily="39" charset="0"/>
                <a:cs typeface="Times New Roman" pitchFamily="39" charset="0"/>
              </a:rPr>
              <a:t>		</a:t>
            </a:r>
            <a:r>
              <a:rPr lang="en-US" sz="2000" b="1" i="1" dirty="0">
                <a:solidFill>
                  <a:schemeClr val="tx2"/>
                </a:solidFill>
                <a:latin typeface="Times New Roman" pitchFamily="39" charset="0"/>
                <a:ea typeface="Times New Roman" pitchFamily="39" charset="0"/>
                <a:cs typeface="Times New Roman" pitchFamily="39" charset="0"/>
              </a:rPr>
              <a:t>O</a:t>
            </a:r>
            <a:r>
              <a:rPr lang="en-US" sz="2000" b="1" dirty="0">
                <a:solidFill>
                  <a:schemeClr val="tx2"/>
                </a:solidFill>
                <a:latin typeface="Times New Roman" pitchFamily="39" charset="0"/>
                <a:ea typeface="Times New Roman" pitchFamily="39" charset="0"/>
                <a:cs typeface="Times New Roman" pitchFamily="39" charset="0"/>
              </a:rPr>
              <a:t>(1)</a:t>
            </a:r>
            <a:r>
              <a:rPr lang="en-US" sz="2000" dirty="0">
                <a:solidFill>
                  <a:srgbClr val="000000"/>
                </a:solidFill>
                <a:latin typeface="Times New Roman" pitchFamily="39" charset="0"/>
                <a:ea typeface="Times New Roman" pitchFamily="39" charset="0"/>
                <a:cs typeface="Times New Roman" pitchFamily="39" charset="0"/>
              </a:rPr>
              <a:t>		</a:t>
            </a:r>
            <a:r>
              <a:rPr lang="en-US" sz="2000" b="1" i="1" dirty="0" err="1">
                <a:solidFill>
                  <a:schemeClr val="tx2"/>
                </a:solidFill>
                <a:latin typeface="Times New Roman" pitchFamily="39" charset="0"/>
                <a:ea typeface="Times New Roman" pitchFamily="39" charset="0"/>
                <a:cs typeface="Times New Roman" pitchFamily="39" charset="0"/>
              </a:rPr>
              <a:t>O</a:t>
            </a:r>
            <a:r>
              <a:rPr lang="en-US" sz="2000" b="1" dirty="0" err="1">
                <a:solidFill>
                  <a:schemeClr val="tx2"/>
                </a:solidFill>
                <a:latin typeface="Times New Roman" pitchFamily="39" charset="0"/>
                <a:ea typeface="Times New Roman" pitchFamily="39" charset="0"/>
                <a:cs typeface="Times New Roman" pitchFamily="39" charset="0"/>
              </a:rPr>
              <a:t>(log</a:t>
            </a:r>
            <a:r>
              <a:rPr lang="en-US" sz="2000" b="1" dirty="0">
                <a:solidFill>
                  <a:schemeClr val="tx2"/>
                </a:solidFill>
                <a:latin typeface="Times New Roman" pitchFamily="39" charset="0"/>
                <a:ea typeface="Times New Roman" pitchFamily="39" charset="0"/>
                <a:cs typeface="Times New Roman" pitchFamily="39" charset="0"/>
              </a:rPr>
              <a:t> </a:t>
            </a:r>
            <a:r>
              <a:rPr lang="en-US" sz="2000" b="1" i="1" dirty="0" err="1">
                <a:solidFill>
                  <a:schemeClr val="tx2"/>
                </a:solidFill>
                <a:latin typeface="Times New Roman" pitchFamily="39" charset="0"/>
                <a:ea typeface="Times New Roman" pitchFamily="39" charset="0"/>
                <a:cs typeface="Times New Roman" pitchFamily="39" charset="0"/>
              </a:rPr>
              <a:t>n</a:t>
            </a:r>
            <a:r>
              <a:rPr lang="en-US" sz="2000" b="1" dirty="0">
                <a:solidFill>
                  <a:schemeClr val="tx2"/>
                </a:solidFill>
                <a:latin typeface="Times New Roman" pitchFamily="39" charset="0"/>
                <a:ea typeface="Times New Roman" pitchFamily="39" charset="0"/>
                <a:cs typeface="Times New Roman" pitchFamily="39" charset="0"/>
              </a:rPr>
              <a:t>)</a:t>
            </a:r>
          </a:p>
          <a:p>
            <a:pPr>
              <a:buFont typeface="Wingdings" pitchFamily="39" charset="2"/>
              <a:buNone/>
            </a:pPr>
            <a:r>
              <a:rPr lang="en-US" sz="2000" dirty="0" err="1">
                <a:solidFill>
                  <a:srgbClr val="000000"/>
                </a:solidFill>
                <a:latin typeface="Arial" pitchFamily="39" charset="0"/>
                <a:ea typeface="Arial" pitchFamily="39" charset="0"/>
                <a:cs typeface="Arial" pitchFamily="39" charset="0"/>
              </a:rPr>
              <a:t>replaceKey</a:t>
            </a:r>
            <a:r>
              <a:rPr lang="en-US" sz="2000" dirty="0">
                <a:solidFill>
                  <a:srgbClr val="000000"/>
                </a:solidFill>
                <a:latin typeface="Times New Roman" pitchFamily="39" charset="0"/>
                <a:ea typeface="Times New Roman" pitchFamily="39" charset="0"/>
                <a:cs typeface="Times New Roman" pitchFamily="39" charset="0"/>
              </a:rPr>
              <a:t>		</a:t>
            </a:r>
            <a:r>
              <a:rPr lang="en-US" sz="2000" b="1" i="1" dirty="0">
                <a:solidFill>
                  <a:schemeClr val="tx2"/>
                </a:solidFill>
                <a:latin typeface="Times New Roman" pitchFamily="39" charset="0"/>
                <a:ea typeface="Times New Roman" pitchFamily="39" charset="0"/>
                <a:cs typeface="Times New Roman" pitchFamily="39" charset="0"/>
              </a:rPr>
              <a:t>O</a:t>
            </a:r>
            <a:r>
              <a:rPr lang="en-US" sz="2000" b="1" dirty="0">
                <a:solidFill>
                  <a:schemeClr val="tx2"/>
                </a:solidFill>
                <a:latin typeface="Times New Roman" pitchFamily="39" charset="0"/>
                <a:ea typeface="Times New Roman" pitchFamily="39" charset="0"/>
                <a:cs typeface="Times New Roman" pitchFamily="39" charset="0"/>
              </a:rPr>
              <a:t>(1)</a:t>
            </a:r>
            <a:r>
              <a:rPr lang="en-US" sz="2000" dirty="0">
                <a:solidFill>
                  <a:srgbClr val="000000"/>
                </a:solidFill>
                <a:latin typeface="Times New Roman" pitchFamily="39" charset="0"/>
                <a:ea typeface="Times New Roman" pitchFamily="39" charset="0"/>
                <a:cs typeface="Times New Roman" pitchFamily="39" charset="0"/>
              </a:rPr>
              <a:t>		</a:t>
            </a:r>
            <a:r>
              <a:rPr lang="en-US" sz="2000" i="1" dirty="0" err="1">
                <a:solidFill>
                  <a:srgbClr val="000000"/>
                </a:solidFill>
                <a:latin typeface="Times New Roman" pitchFamily="39" charset="0"/>
                <a:ea typeface="Times New Roman" pitchFamily="39" charset="0"/>
                <a:cs typeface="Times New Roman" pitchFamily="39" charset="0"/>
              </a:rPr>
              <a:t>O</a:t>
            </a:r>
            <a:r>
              <a:rPr lang="en-US" sz="2000" dirty="0" err="1">
                <a:solidFill>
                  <a:srgbClr val="000000"/>
                </a:solidFill>
                <a:latin typeface="Times New Roman" pitchFamily="39" charset="0"/>
                <a:ea typeface="Times New Roman" pitchFamily="39" charset="0"/>
                <a:cs typeface="Times New Roman" pitchFamily="39" charset="0"/>
              </a:rPr>
              <a:t>(</a:t>
            </a:r>
            <a:r>
              <a:rPr lang="en-US" sz="2000" i="1" dirty="0" err="1">
                <a:solidFill>
                  <a:srgbClr val="000000"/>
                </a:solidFill>
                <a:latin typeface="Times New Roman" pitchFamily="39" charset="0"/>
                <a:ea typeface="Times New Roman" pitchFamily="39" charset="0"/>
                <a:cs typeface="Times New Roman" pitchFamily="39" charset="0"/>
              </a:rPr>
              <a:t>n</a:t>
            </a:r>
            <a:r>
              <a:rPr lang="en-US" sz="2000" dirty="0">
                <a:solidFill>
                  <a:srgbClr val="000000"/>
                </a:solidFill>
                <a:latin typeface="Times New Roman" pitchFamily="39" charset="0"/>
                <a:ea typeface="Times New Roman" pitchFamily="39" charset="0"/>
                <a:cs typeface="Times New Roman" pitchFamily="39" charset="0"/>
              </a:rPr>
              <a:t>)		</a:t>
            </a:r>
            <a:r>
              <a:rPr lang="en-US" sz="2000" b="1" i="1" dirty="0" err="1">
                <a:solidFill>
                  <a:schemeClr val="tx2"/>
                </a:solidFill>
                <a:latin typeface="Times New Roman" pitchFamily="39" charset="0"/>
                <a:ea typeface="Times New Roman" pitchFamily="39" charset="0"/>
                <a:cs typeface="Times New Roman" pitchFamily="39" charset="0"/>
              </a:rPr>
              <a:t>O</a:t>
            </a:r>
            <a:r>
              <a:rPr lang="en-US" sz="2000" b="1" dirty="0" err="1">
                <a:solidFill>
                  <a:schemeClr val="tx2"/>
                </a:solidFill>
                <a:latin typeface="Times New Roman" pitchFamily="39" charset="0"/>
                <a:ea typeface="Times New Roman" pitchFamily="39" charset="0"/>
                <a:cs typeface="Times New Roman" pitchFamily="39" charset="0"/>
              </a:rPr>
              <a:t>(log</a:t>
            </a:r>
            <a:r>
              <a:rPr lang="en-US" sz="2000" b="1" dirty="0">
                <a:solidFill>
                  <a:schemeClr val="tx2"/>
                </a:solidFill>
                <a:latin typeface="Times New Roman" pitchFamily="39" charset="0"/>
                <a:ea typeface="Times New Roman" pitchFamily="39" charset="0"/>
                <a:cs typeface="Times New Roman" pitchFamily="39" charset="0"/>
              </a:rPr>
              <a:t> </a:t>
            </a:r>
            <a:r>
              <a:rPr lang="en-US" sz="2000" b="1" i="1" dirty="0" err="1">
                <a:solidFill>
                  <a:schemeClr val="tx2"/>
                </a:solidFill>
                <a:latin typeface="Times New Roman" pitchFamily="39" charset="0"/>
                <a:ea typeface="Times New Roman" pitchFamily="39" charset="0"/>
                <a:cs typeface="Times New Roman" pitchFamily="39" charset="0"/>
              </a:rPr>
              <a:t>n</a:t>
            </a:r>
            <a:r>
              <a:rPr lang="en-US" sz="2000" b="1" dirty="0">
                <a:solidFill>
                  <a:schemeClr val="tx2"/>
                </a:solidFill>
                <a:latin typeface="Times New Roman" pitchFamily="39" charset="0"/>
                <a:ea typeface="Times New Roman" pitchFamily="39" charset="0"/>
                <a:cs typeface="Times New Roman" pitchFamily="39" charset="0"/>
              </a:rPr>
              <a:t>)</a:t>
            </a:r>
          </a:p>
          <a:p>
            <a:pPr>
              <a:buFont typeface="Wingdings" pitchFamily="39" charset="2"/>
              <a:buNone/>
            </a:pPr>
            <a:r>
              <a:rPr lang="en-US" sz="2000" dirty="0" err="1">
                <a:solidFill>
                  <a:srgbClr val="000000"/>
                </a:solidFill>
                <a:latin typeface="Arial" pitchFamily="39" charset="0"/>
                <a:ea typeface="Arial" pitchFamily="39" charset="0"/>
                <a:cs typeface="Arial" pitchFamily="39" charset="0"/>
              </a:rPr>
              <a:t>replaceValue</a:t>
            </a:r>
            <a:r>
              <a:rPr lang="en-US" sz="2000" dirty="0">
                <a:solidFill>
                  <a:srgbClr val="000000"/>
                </a:solidFill>
                <a:latin typeface="Times New Roman" pitchFamily="39" charset="0"/>
                <a:ea typeface="Times New Roman" pitchFamily="39" charset="0"/>
                <a:cs typeface="Times New Roman" pitchFamily="39" charset="0"/>
              </a:rPr>
              <a:t>		</a:t>
            </a:r>
            <a:r>
              <a:rPr lang="en-US" sz="2000" b="1" i="1" dirty="0">
                <a:solidFill>
                  <a:schemeClr val="tx2"/>
                </a:solidFill>
                <a:latin typeface="Times New Roman" pitchFamily="39" charset="0"/>
                <a:ea typeface="Times New Roman" pitchFamily="39" charset="0"/>
                <a:cs typeface="Times New Roman" pitchFamily="39" charset="0"/>
              </a:rPr>
              <a:t>O</a:t>
            </a:r>
            <a:r>
              <a:rPr lang="en-US" sz="2000" b="1" dirty="0">
                <a:solidFill>
                  <a:schemeClr val="tx2"/>
                </a:solidFill>
                <a:latin typeface="Times New Roman" pitchFamily="39" charset="0"/>
                <a:ea typeface="Times New Roman" pitchFamily="39" charset="0"/>
                <a:cs typeface="Times New Roman" pitchFamily="39" charset="0"/>
              </a:rPr>
              <a:t>(1)</a:t>
            </a:r>
            <a:r>
              <a:rPr lang="en-US" sz="2000" dirty="0">
                <a:solidFill>
                  <a:srgbClr val="000000"/>
                </a:solidFill>
                <a:latin typeface="Times New Roman" pitchFamily="39" charset="0"/>
                <a:ea typeface="Times New Roman" pitchFamily="39" charset="0"/>
                <a:cs typeface="Times New Roman" pitchFamily="39" charset="0"/>
              </a:rPr>
              <a:t>		</a:t>
            </a:r>
            <a:r>
              <a:rPr lang="en-US" sz="2000" b="1" i="1" dirty="0">
                <a:solidFill>
                  <a:schemeClr val="tx2"/>
                </a:solidFill>
                <a:latin typeface="Times New Roman" pitchFamily="39" charset="0"/>
                <a:ea typeface="Times New Roman" pitchFamily="39" charset="0"/>
                <a:cs typeface="Times New Roman" pitchFamily="39" charset="0"/>
              </a:rPr>
              <a:t>O</a:t>
            </a:r>
            <a:r>
              <a:rPr lang="en-US" sz="2000" b="1" dirty="0">
                <a:solidFill>
                  <a:schemeClr val="tx2"/>
                </a:solidFill>
                <a:latin typeface="Times New Roman" pitchFamily="39" charset="0"/>
                <a:ea typeface="Times New Roman" pitchFamily="39" charset="0"/>
                <a:cs typeface="Times New Roman" pitchFamily="39" charset="0"/>
              </a:rPr>
              <a:t>(1)</a:t>
            </a:r>
            <a:r>
              <a:rPr lang="en-US" sz="2000" dirty="0">
                <a:solidFill>
                  <a:srgbClr val="000000"/>
                </a:solidFill>
                <a:latin typeface="Times New Roman" pitchFamily="39" charset="0"/>
                <a:ea typeface="Times New Roman" pitchFamily="39" charset="0"/>
                <a:cs typeface="Times New Roman" pitchFamily="39" charset="0"/>
              </a:rPr>
              <a:t>		</a:t>
            </a:r>
            <a:r>
              <a:rPr lang="en-US" sz="2000" b="1" i="1" dirty="0">
                <a:solidFill>
                  <a:schemeClr val="tx2"/>
                </a:solidFill>
                <a:latin typeface="Times New Roman" pitchFamily="39" charset="0"/>
                <a:ea typeface="Times New Roman" pitchFamily="39" charset="0"/>
                <a:cs typeface="Times New Roman" pitchFamily="39" charset="0"/>
              </a:rPr>
              <a:t>O</a:t>
            </a:r>
            <a:r>
              <a:rPr lang="en-US" sz="2000" b="1" dirty="0">
                <a:solidFill>
                  <a:schemeClr val="tx2"/>
                </a:solidFill>
                <a:latin typeface="Times New Roman" pitchFamily="39" charset="0"/>
                <a:ea typeface="Times New Roman" pitchFamily="39" charset="0"/>
                <a:cs typeface="Times New Roman" pitchFamily="39" charset="0"/>
              </a:rPr>
              <a:t>(1)</a:t>
            </a:r>
            <a:endParaRPr lang="en-US" b="1" dirty="0">
              <a:solidFill>
                <a:schemeClr val="tx2"/>
              </a:solidFill>
            </a:endParaRPr>
          </a:p>
        </p:txBody>
      </p:sp>
    </p:spTree>
    <p:extLst>
      <p:ext uri="{BB962C8B-B14F-4D97-AF65-F5344CB8AC3E}">
        <p14:creationId xmlns:p14="http://schemas.microsoft.com/office/powerpoint/2010/main" val="48746533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on the Midterm</a:t>
            </a:r>
            <a:endParaRPr lang="en-US" dirty="0"/>
          </a:p>
        </p:txBody>
      </p:sp>
      <p:sp>
        <p:nvSpPr>
          <p:cNvPr id="3" name="Content Placeholder 2"/>
          <p:cNvSpPr>
            <a:spLocks noGrp="1"/>
          </p:cNvSpPr>
          <p:nvPr>
            <p:ph idx="1"/>
          </p:nvPr>
        </p:nvSpPr>
        <p:spPr/>
        <p:txBody>
          <a:bodyPr/>
          <a:lstStyle/>
          <a:p>
            <a:r>
              <a:rPr lang="en-US" dirty="0" smtClean="0"/>
              <a:t>Data Structures &amp; Object-Oriented Design</a:t>
            </a:r>
          </a:p>
          <a:p>
            <a:r>
              <a:rPr lang="en-US" dirty="0" smtClean="0"/>
              <a:t>Run-Time Analysis</a:t>
            </a:r>
          </a:p>
          <a:p>
            <a:r>
              <a:rPr lang="en-US" dirty="0" smtClean="0"/>
              <a:t>Linear Data Structures</a:t>
            </a:r>
          </a:p>
          <a:p>
            <a:r>
              <a:rPr lang="en-US" dirty="0" smtClean="0"/>
              <a:t>The Java Collections Framework</a:t>
            </a:r>
          </a:p>
          <a:p>
            <a:r>
              <a:rPr lang="en-US" dirty="0" smtClean="0"/>
              <a:t>Recursion</a:t>
            </a:r>
          </a:p>
          <a:p>
            <a:r>
              <a:rPr lang="en-US" dirty="0" smtClean="0"/>
              <a:t>Trees</a:t>
            </a:r>
          </a:p>
          <a:p>
            <a:r>
              <a:rPr lang="en-US" dirty="0" smtClean="0"/>
              <a:t>Priority Queues &amp; Heaps</a:t>
            </a:r>
          </a:p>
          <a:p>
            <a:r>
              <a:rPr lang="en-US" b="1" dirty="0" smtClean="0">
                <a:solidFill>
                  <a:srgbClr val="800000"/>
                </a:solidFill>
              </a:rPr>
              <a:t>Maps, Hash Tables &amp; Dictionaries</a:t>
            </a:r>
          </a:p>
          <a:p>
            <a:r>
              <a:rPr lang="en-US" dirty="0" smtClean="0"/>
              <a:t>Iterative Algorithms &amp; Loop Invariants</a:t>
            </a:r>
          </a:p>
        </p:txBody>
      </p:sp>
    </p:spTree>
    <p:extLst>
      <p:ext uri="{BB962C8B-B14F-4D97-AF65-F5344CB8AC3E}">
        <p14:creationId xmlns:p14="http://schemas.microsoft.com/office/powerpoint/2010/main" val="352276447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050"/>
          <p:cNvSpPr>
            <a:spLocks noGrp="1" noChangeArrowheads="1"/>
          </p:cNvSpPr>
          <p:nvPr>
            <p:ph type="title"/>
          </p:nvPr>
        </p:nvSpPr>
        <p:spPr/>
        <p:txBody>
          <a:bodyPr/>
          <a:lstStyle/>
          <a:p>
            <a:r>
              <a:rPr lang="en-US"/>
              <a:t>Maps</a:t>
            </a:r>
            <a:endParaRPr lang="en-US">
              <a:ea typeface="Tahoma" pitchFamily="39" charset="0"/>
              <a:cs typeface="Tahoma" pitchFamily="39" charset="0"/>
            </a:endParaRPr>
          </a:p>
        </p:txBody>
      </p:sp>
      <p:sp>
        <p:nvSpPr>
          <p:cNvPr id="130051" name="Rectangle 2051" descr="Rectangle: Click to edit Master text styles&#10;Second level&#10;Third level&#10;Fourth level&#10;Fifth level"/>
          <p:cNvSpPr>
            <a:spLocks noGrp="1" noChangeArrowheads="1"/>
          </p:cNvSpPr>
          <p:nvPr>
            <p:ph type="body" idx="1"/>
          </p:nvPr>
        </p:nvSpPr>
        <p:spPr>
          <a:xfrm>
            <a:off x="838200" y="1676400"/>
            <a:ext cx="7772400" cy="4648200"/>
          </a:xfrm>
        </p:spPr>
        <p:txBody>
          <a:bodyPr/>
          <a:lstStyle/>
          <a:p>
            <a:pPr>
              <a:lnSpc>
                <a:spcPct val="90000"/>
              </a:lnSpc>
            </a:pPr>
            <a:r>
              <a:rPr lang="en-US" dirty="0"/>
              <a:t>A map models a searchable collection of key-value entries</a:t>
            </a:r>
          </a:p>
          <a:p>
            <a:pPr>
              <a:lnSpc>
                <a:spcPct val="90000"/>
              </a:lnSpc>
            </a:pPr>
            <a:r>
              <a:rPr lang="en-US" dirty="0"/>
              <a:t>The main operations of a map are for searching, inserting, and deleting items</a:t>
            </a:r>
          </a:p>
          <a:p>
            <a:pPr>
              <a:lnSpc>
                <a:spcPct val="90000"/>
              </a:lnSpc>
            </a:pPr>
            <a:r>
              <a:rPr lang="en-US" dirty="0"/>
              <a:t>Multiple entries with the same key are </a:t>
            </a:r>
            <a:r>
              <a:rPr lang="en-US" b="1" dirty="0">
                <a:solidFill>
                  <a:schemeClr val="tx2"/>
                </a:solidFill>
              </a:rPr>
              <a:t>not</a:t>
            </a:r>
            <a:r>
              <a:rPr lang="en-US" dirty="0"/>
              <a:t> allowed</a:t>
            </a:r>
          </a:p>
          <a:p>
            <a:pPr>
              <a:lnSpc>
                <a:spcPct val="90000"/>
              </a:lnSpc>
            </a:pPr>
            <a:r>
              <a:rPr lang="en-US" dirty="0"/>
              <a:t>Applications:</a:t>
            </a:r>
          </a:p>
          <a:p>
            <a:pPr lvl="1">
              <a:lnSpc>
                <a:spcPct val="90000"/>
              </a:lnSpc>
            </a:pPr>
            <a:r>
              <a:rPr lang="en-US" dirty="0"/>
              <a:t>address book</a:t>
            </a:r>
          </a:p>
          <a:p>
            <a:pPr lvl="1">
              <a:lnSpc>
                <a:spcPct val="90000"/>
              </a:lnSpc>
            </a:pPr>
            <a:r>
              <a:rPr lang="en-US" dirty="0"/>
              <a:t>student-record database</a:t>
            </a:r>
          </a:p>
        </p:txBody>
      </p:sp>
      <p:pic>
        <p:nvPicPr>
          <p:cNvPr id="130060" name="Picture 2060" descr="j0312176"/>
          <p:cNvPicPr>
            <a:picLocks noGrp="1" noChangeAspect="1" noChangeArrowheads="1"/>
          </p:cNvPicPr>
          <p:nvPr>
            <p:ph sz="half" idx="4294967295"/>
          </p:nvPr>
        </p:nvPicPr>
        <p:blipFill>
          <a:blip r:embed="rId2"/>
          <a:srcRect/>
          <a:stretch>
            <a:fillRect/>
          </a:stretch>
        </p:blipFill>
        <p:spPr>
          <a:xfrm>
            <a:off x="7315200" y="304800"/>
            <a:ext cx="1425575" cy="1447800"/>
          </a:xfrm>
          <a:noFill/>
          <a:ln/>
        </p:spPr>
      </p:pic>
    </p:spTree>
    <p:extLst>
      <p:ext uri="{BB962C8B-B14F-4D97-AF65-F5344CB8AC3E}">
        <p14:creationId xmlns:p14="http://schemas.microsoft.com/office/powerpoint/2010/main" val="330392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0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0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0051">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0051">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00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4000" dirty="0"/>
              <a:t>Seven Important Functions</a:t>
            </a:r>
            <a:r>
              <a:rPr lang="en-US" sz="4000" dirty="0" smtClean="0"/>
              <a:t> </a:t>
            </a:r>
            <a:endParaRPr lang="en-US" sz="4000" dirty="0"/>
          </a:p>
        </p:txBody>
      </p:sp>
      <p:sp>
        <p:nvSpPr>
          <p:cNvPr id="21507" name="Rectangle 3" descr="Rectangle: Click to edit Master text styles&#10;Second level&#10;Third level&#10;Fourth level&#10;Fifth level"/>
          <p:cNvSpPr>
            <a:spLocks noGrp="1" noChangeArrowheads="1"/>
          </p:cNvSpPr>
          <p:nvPr>
            <p:ph type="body" sz="half" idx="1"/>
          </p:nvPr>
        </p:nvSpPr>
        <p:spPr>
          <a:xfrm>
            <a:off x="290008" y="1428748"/>
            <a:ext cx="4010110" cy="4876800"/>
          </a:xfrm>
        </p:spPr>
        <p:txBody>
          <a:bodyPr/>
          <a:lstStyle/>
          <a:p>
            <a:r>
              <a:rPr lang="en-US" sz="2000" dirty="0"/>
              <a:t>Seven functions that often appear in algorithm analysis:</a:t>
            </a:r>
          </a:p>
          <a:p>
            <a:pPr lvl="1"/>
            <a:r>
              <a:rPr lang="en-US" sz="1800" dirty="0"/>
              <a:t>Constant</a:t>
            </a:r>
            <a:r>
              <a:rPr lang="en-US" sz="1800" dirty="0" smtClean="0"/>
              <a:t> </a:t>
            </a:r>
            <a:r>
              <a:rPr lang="en-US" sz="1800" dirty="0" smtClean="0">
                <a:sym typeface="Symbol" pitchFamily="-110" charset="2"/>
              </a:rPr>
              <a:t>≈ </a:t>
            </a:r>
            <a:r>
              <a:rPr lang="en-US" sz="1800" b="1" i="1" dirty="0">
                <a:latin typeface="Times New Roman" pitchFamily="-110" charset="0"/>
                <a:sym typeface="Symbol" pitchFamily="-110" charset="2"/>
              </a:rPr>
              <a:t>1</a:t>
            </a:r>
          </a:p>
          <a:p>
            <a:pPr lvl="1"/>
            <a:r>
              <a:rPr lang="en-US" sz="1800" dirty="0"/>
              <a:t>Logarithmic</a:t>
            </a:r>
            <a:r>
              <a:rPr lang="en-US" sz="1800" dirty="0" smtClean="0"/>
              <a:t> </a:t>
            </a:r>
            <a:r>
              <a:rPr lang="en-US" sz="1800" dirty="0" smtClean="0">
                <a:sym typeface="Symbol" pitchFamily="-110" charset="2"/>
              </a:rPr>
              <a:t>≈ log </a:t>
            </a:r>
            <a:r>
              <a:rPr lang="en-US" sz="1800" b="1" i="1" dirty="0" err="1">
                <a:latin typeface="Times New Roman" pitchFamily="-110" charset="0"/>
                <a:sym typeface="Symbol" pitchFamily="-110" charset="2"/>
              </a:rPr>
              <a:t>n</a:t>
            </a:r>
            <a:endParaRPr lang="en-US" sz="1800" dirty="0"/>
          </a:p>
          <a:p>
            <a:pPr lvl="1"/>
            <a:r>
              <a:rPr lang="en-US" sz="1800" dirty="0"/>
              <a:t>Linear</a:t>
            </a:r>
            <a:r>
              <a:rPr lang="en-US" sz="1800" dirty="0" smtClean="0"/>
              <a:t> </a:t>
            </a:r>
            <a:r>
              <a:rPr lang="en-US" sz="1800" dirty="0" smtClean="0">
                <a:sym typeface="Symbol" pitchFamily="-110" charset="2"/>
              </a:rPr>
              <a:t>≈ </a:t>
            </a:r>
            <a:r>
              <a:rPr lang="en-US" sz="1800" b="1" i="1" dirty="0" err="1" smtClean="0">
                <a:latin typeface="Times New Roman" pitchFamily="-110" charset="0"/>
                <a:sym typeface="Symbol" pitchFamily="-110" charset="2"/>
              </a:rPr>
              <a:t>n</a:t>
            </a:r>
            <a:endParaRPr lang="en-US" sz="1800" b="1" i="1" dirty="0">
              <a:latin typeface="Times New Roman" pitchFamily="-110" charset="0"/>
              <a:sym typeface="Symbol" pitchFamily="-110" charset="2"/>
            </a:endParaRPr>
          </a:p>
          <a:p>
            <a:pPr lvl="1"/>
            <a:r>
              <a:rPr lang="en-US" sz="1800" dirty="0"/>
              <a:t>N-Log-N</a:t>
            </a:r>
            <a:r>
              <a:rPr lang="en-US" sz="1800" dirty="0" smtClean="0"/>
              <a:t> </a:t>
            </a:r>
            <a:r>
              <a:rPr lang="en-US" sz="1800" dirty="0" smtClean="0">
                <a:sym typeface="Symbol" pitchFamily="-110" charset="2"/>
              </a:rPr>
              <a:t>≈ </a:t>
            </a:r>
            <a:r>
              <a:rPr lang="en-US" sz="1800" b="1" i="1" dirty="0" err="1" smtClean="0">
                <a:latin typeface="Times New Roman" pitchFamily="-110" charset="0"/>
                <a:sym typeface="Symbol" pitchFamily="-110" charset="2"/>
              </a:rPr>
              <a:t>n</a:t>
            </a:r>
            <a:r>
              <a:rPr lang="en-US" sz="1800" b="1" i="1" dirty="0" smtClean="0">
                <a:latin typeface="Times New Roman" pitchFamily="-110" charset="0"/>
                <a:sym typeface="Symbol" pitchFamily="-110" charset="2"/>
              </a:rPr>
              <a:t> </a:t>
            </a:r>
            <a:r>
              <a:rPr lang="en-US" sz="1800" dirty="0">
                <a:sym typeface="Symbol" pitchFamily="-110" charset="2"/>
              </a:rPr>
              <a:t>log </a:t>
            </a:r>
            <a:r>
              <a:rPr lang="en-US" sz="1800" b="1" i="1" dirty="0" err="1">
                <a:latin typeface="Times New Roman" pitchFamily="-110" charset="0"/>
                <a:sym typeface="Symbol" pitchFamily="-110" charset="2"/>
              </a:rPr>
              <a:t>n</a:t>
            </a:r>
            <a:endParaRPr lang="en-US" sz="1800" b="1" i="1" dirty="0">
              <a:latin typeface="Times New Roman" pitchFamily="-110" charset="0"/>
              <a:sym typeface="Symbol" pitchFamily="-110" charset="2"/>
            </a:endParaRPr>
          </a:p>
          <a:p>
            <a:pPr lvl="1"/>
            <a:r>
              <a:rPr lang="en-US" sz="1800" dirty="0"/>
              <a:t>Quadratic</a:t>
            </a:r>
            <a:r>
              <a:rPr lang="en-US" sz="1800" dirty="0" smtClean="0"/>
              <a:t> </a:t>
            </a:r>
            <a:r>
              <a:rPr lang="en-US" sz="1800" dirty="0" smtClean="0">
                <a:sym typeface="Symbol" pitchFamily="-110" charset="2"/>
              </a:rPr>
              <a:t>≈ </a:t>
            </a:r>
            <a:r>
              <a:rPr lang="en-US" sz="1800" b="1" i="1" dirty="0" smtClean="0">
                <a:latin typeface="Times New Roman" pitchFamily="-110" charset="0"/>
                <a:sym typeface="Symbol" pitchFamily="-110" charset="2"/>
              </a:rPr>
              <a:t>n</a:t>
            </a:r>
            <a:r>
              <a:rPr lang="en-US" sz="1800" baseline="30000" dirty="0" smtClean="0">
                <a:latin typeface="Times New Roman" pitchFamily="-110" charset="0"/>
                <a:sym typeface="Symbol" pitchFamily="-110" charset="2"/>
              </a:rPr>
              <a:t>2</a:t>
            </a:r>
            <a:endParaRPr lang="en-US" sz="1800" baseline="30000" dirty="0">
              <a:latin typeface="Times New Roman" pitchFamily="-110" charset="0"/>
              <a:sym typeface="Symbol" pitchFamily="-110" charset="2"/>
            </a:endParaRPr>
          </a:p>
          <a:p>
            <a:pPr lvl="1"/>
            <a:r>
              <a:rPr lang="en-US" sz="1800" dirty="0"/>
              <a:t>Cubic</a:t>
            </a:r>
            <a:r>
              <a:rPr lang="en-US" sz="1800" dirty="0" smtClean="0"/>
              <a:t> </a:t>
            </a:r>
            <a:r>
              <a:rPr lang="en-US" sz="1800" dirty="0" smtClean="0">
                <a:sym typeface="Symbol" pitchFamily="-110" charset="2"/>
              </a:rPr>
              <a:t>≈ </a:t>
            </a:r>
            <a:r>
              <a:rPr lang="en-US" sz="1800" b="1" i="1" dirty="0" smtClean="0">
                <a:latin typeface="Times New Roman" pitchFamily="-110" charset="0"/>
                <a:sym typeface="Symbol" pitchFamily="-110" charset="2"/>
              </a:rPr>
              <a:t>n</a:t>
            </a:r>
            <a:r>
              <a:rPr lang="en-US" sz="1800" baseline="30000" dirty="0" smtClean="0">
                <a:latin typeface="Times New Roman" pitchFamily="-110" charset="0"/>
                <a:sym typeface="Symbol" pitchFamily="-110" charset="2"/>
              </a:rPr>
              <a:t>3</a:t>
            </a:r>
            <a:endParaRPr lang="en-US" sz="1800" baseline="30000" dirty="0">
              <a:latin typeface="Times New Roman" pitchFamily="-110" charset="0"/>
              <a:sym typeface="Symbol" pitchFamily="-110" charset="2"/>
            </a:endParaRPr>
          </a:p>
          <a:p>
            <a:pPr lvl="1"/>
            <a:r>
              <a:rPr lang="en-US" sz="1800" dirty="0"/>
              <a:t>Exponential</a:t>
            </a:r>
            <a:r>
              <a:rPr lang="en-US" sz="1800" dirty="0" smtClean="0"/>
              <a:t> </a:t>
            </a:r>
            <a:r>
              <a:rPr lang="en-US" sz="1800" dirty="0" smtClean="0">
                <a:sym typeface="Symbol" pitchFamily="-110" charset="2"/>
              </a:rPr>
              <a:t>≈ </a:t>
            </a:r>
            <a:r>
              <a:rPr lang="en-US" sz="1800" b="1" dirty="0" smtClean="0">
                <a:latin typeface="Times New Roman" pitchFamily="-110" charset="0"/>
                <a:sym typeface="Symbol" pitchFamily="-110" charset="2"/>
              </a:rPr>
              <a:t>2</a:t>
            </a:r>
            <a:r>
              <a:rPr lang="en-US" sz="1800" i="1" baseline="30000" dirty="0" smtClean="0">
                <a:latin typeface="Times New Roman" pitchFamily="-110" charset="0"/>
                <a:sym typeface="Symbol" pitchFamily="-110" charset="2"/>
              </a:rPr>
              <a:t>n</a:t>
            </a:r>
            <a:endParaRPr lang="en-US" sz="1800" i="1" baseline="30000" dirty="0">
              <a:latin typeface="Times New Roman" pitchFamily="-110" charset="0"/>
              <a:sym typeface="Symbol" pitchFamily="-110" charset="2"/>
            </a:endParaRPr>
          </a:p>
          <a:p>
            <a:pPr lvl="1"/>
            <a:endParaRPr lang="en-US" sz="1800" b="1" baseline="30000" dirty="0">
              <a:latin typeface="Times New Roman" pitchFamily="-110" charset="0"/>
            </a:endParaRPr>
          </a:p>
          <a:p>
            <a:r>
              <a:rPr lang="en-US" sz="2000" dirty="0"/>
              <a:t>In a log-log chart, the slope of the line corresponds to the growth rate of the </a:t>
            </a:r>
            <a:r>
              <a:rPr lang="en-US" sz="2000" dirty="0" smtClean="0"/>
              <a:t>function.</a:t>
            </a:r>
            <a:endParaRPr lang="en-US" sz="2000" dirty="0"/>
          </a:p>
        </p:txBody>
      </p:sp>
      <p:pic>
        <p:nvPicPr>
          <p:cNvPr id="11" name="Picture 10"/>
          <p:cNvPicPr>
            <a:picLocks noChangeAspect="1"/>
          </p:cNvPicPr>
          <p:nvPr/>
        </p:nvPicPr>
        <p:blipFill>
          <a:blip r:embed="rId2"/>
          <a:stretch>
            <a:fillRect/>
          </a:stretch>
        </p:blipFill>
        <p:spPr>
          <a:xfrm>
            <a:off x="3728271" y="1428748"/>
            <a:ext cx="5130800" cy="4711700"/>
          </a:xfrm>
          <a:prstGeom prst="rect">
            <a:avLst/>
          </a:prstGeom>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sz="4000"/>
              <a:t>Performance of a List-Based Map</a:t>
            </a:r>
          </a:p>
        </p:txBody>
      </p:sp>
      <p:sp>
        <p:nvSpPr>
          <p:cNvPr id="131075" name="Rectangle 3" descr="Rectangle: Click to edit Master text styles&#10;Second level&#10;Third level&#10;Fourth level&#10;Fifth level"/>
          <p:cNvSpPr>
            <a:spLocks noGrp="1" noChangeArrowheads="1"/>
          </p:cNvSpPr>
          <p:nvPr>
            <p:ph type="body" sz="half" idx="1"/>
          </p:nvPr>
        </p:nvSpPr>
        <p:spPr>
          <a:xfrm>
            <a:off x="838200" y="1491931"/>
            <a:ext cx="7772400" cy="4343400"/>
          </a:xfrm>
        </p:spPr>
        <p:txBody>
          <a:bodyPr/>
          <a:lstStyle/>
          <a:p>
            <a:r>
              <a:rPr lang="en-US" sz="2400" dirty="0"/>
              <a:t>Performance:</a:t>
            </a:r>
            <a:endParaRPr lang="en-US" sz="2400" dirty="0" smtClean="0"/>
          </a:p>
          <a:p>
            <a:pPr lvl="1"/>
            <a:r>
              <a:rPr lang="en-US" sz="2000" dirty="0" smtClean="0">
                <a:solidFill>
                  <a:schemeClr val="tx2"/>
                </a:solidFill>
              </a:rPr>
              <a:t>put, get</a:t>
            </a:r>
            <a:r>
              <a:rPr lang="en-US" sz="2000" dirty="0" smtClean="0"/>
              <a:t> </a:t>
            </a:r>
            <a:r>
              <a:rPr lang="en-US" sz="2000" dirty="0"/>
              <a:t>and </a:t>
            </a:r>
            <a:r>
              <a:rPr lang="en-US" sz="2000" dirty="0">
                <a:solidFill>
                  <a:schemeClr val="tx2"/>
                </a:solidFill>
              </a:rPr>
              <a:t>remove </a:t>
            </a:r>
            <a:r>
              <a:rPr lang="en-US" sz="2000" dirty="0"/>
              <a:t>take </a:t>
            </a:r>
            <a:r>
              <a:rPr lang="en-US" sz="2000" b="1" i="1" dirty="0" err="1">
                <a:latin typeface="Times New Roman" pitchFamily="39" charset="0"/>
              </a:rPr>
              <a:t>O</a:t>
            </a:r>
            <a:r>
              <a:rPr lang="en-US" sz="2000" dirty="0" err="1">
                <a:latin typeface="Times New Roman" pitchFamily="39" charset="0"/>
              </a:rPr>
              <a:t>(</a:t>
            </a:r>
            <a:r>
              <a:rPr lang="en-US" sz="2000" b="1" i="1" dirty="0" err="1">
                <a:latin typeface="Times New Roman" pitchFamily="39" charset="0"/>
              </a:rPr>
              <a:t>n</a:t>
            </a:r>
            <a:r>
              <a:rPr lang="en-US" sz="2000" dirty="0">
                <a:latin typeface="Times New Roman" pitchFamily="39" charset="0"/>
              </a:rPr>
              <a:t>)</a:t>
            </a:r>
            <a:r>
              <a:rPr lang="en-US" sz="2000" dirty="0"/>
              <a:t> time since in the worst case (the item is not found) we traverse the entire sequence to look for an item with the given key</a:t>
            </a:r>
          </a:p>
          <a:p>
            <a:r>
              <a:rPr lang="en-US" sz="2400" dirty="0"/>
              <a:t>The unsorted list implementation is effective only for</a:t>
            </a:r>
            <a:r>
              <a:rPr lang="en-US" sz="2400" dirty="0" smtClean="0"/>
              <a:t> small maps </a:t>
            </a:r>
            <a:endParaRPr lang="en-US" sz="2400" dirty="0"/>
          </a:p>
        </p:txBody>
      </p:sp>
    </p:spTree>
    <p:extLst>
      <p:ext uri="{BB962C8B-B14F-4D97-AF65-F5344CB8AC3E}">
        <p14:creationId xmlns:p14="http://schemas.microsoft.com/office/powerpoint/2010/main" val="170463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107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10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Hash Tables</a:t>
            </a:r>
            <a:endParaRPr lang="en-US" dirty="0"/>
          </a:p>
        </p:txBody>
      </p:sp>
      <p:sp>
        <p:nvSpPr>
          <p:cNvPr id="6" name="Content Placeholder 5"/>
          <p:cNvSpPr>
            <a:spLocks noGrp="1"/>
          </p:cNvSpPr>
          <p:nvPr>
            <p:ph idx="1"/>
          </p:nvPr>
        </p:nvSpPr>
        <p:spPr/>
        <p:txBody>
          <a:bodyPr/>
          <a:lstStyle/>
          <a:p>
            <a:r>
              <a:rPr lang="en-US" dirty="0" smtClean="0"/>
              <a:t>A hash table is a data structure that can be used to make map operations faster.</a:t>
            </a:r>
          </a:p>
          <a:p>
            <a:r>
              <a:rPr lang="en-US" dirty="0" smtClean="0"/>
              <a:t>While worst-case is still </a:t>
            </a:r>
            <a:r>
              <a:rPr lang="en-US" dirty="0" err="1" smtClean="0"/>
              <a:t>O(n</a:t>
            </a:r>
            <a:r>
              <a:rPr lang="en-US" dirty="0" smtClean="0"/>
              <a:t>), average case is typically O(1).</a:t>
            </a:r>
            <a:endParaRPr lang="en-US" dirty="0"/>
          </a:p>
        </p:txBody>
      </p:sp>
    </p:spTree>
    <p:extLst>
      <p:ext uri="{BB962C8B-B14F-4D97-AF65-F5344CB8AC3E}">
        <p14:creationId xmlns:p14="http://schemas.microsoft.com/office/powerpoint/2010/main" val="4565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en-US" dirty="0" smtClean="0"/>
              <a:t>Polynomial Hash Codes</a:t>
            </a:r>
            <a:endParaRPr lang="en-US" dirty="0"/>
          </a:p>
        </p:txBody>
      </p:sp>
      <p:sp>
        <p:nvSpPr>
          <p:cNvPr id="148483" name="Rectangle 3" descr="Rectangle: Click to edit Master text styles&#10;Second level&#10;Third level&#10;Fourth level&#10;Fifth level"/>
          <p:cNvSpPr>
            <a:spLocks noGrp="1" noChangeArrowheads="1"/>
          </p:cNvSpPr>
          <p:nvPr>
            <p:ph idx="1"/>
          </p:nvPr>
        </p:nvSpPr>
        <p:spPr>
          <a:xfrm>
            <a:off x="240007" y="1050076"/>
            <a:ext cx="8630236" cy="5419127"/>
          </a:xfrm>
        </p:spPr>
        <p:txBody>
          <a:bodyPr/>
          <a:lstStyle/>
          <a:p>
            <a:pPr>
              <a:lnSpc>
                <a:spcPct val="90000"/>
              </a:lnSpc>
            </a:pPr>
            <a:r>
              <a:rPr lang="en-US" sz="2000" dirty="0">
                <a:solidFill>
                  <a:schemeClr val="tx2"/>
                </a:solidFill>
              </a:rPr>
              <a:t>Polynomial accumulation</a:t>
            </a:r>
            <a:r>
              <a:rPr lang="en-US" sz="2000" dirty="0"/>
              <a:t>:</a:t>
            </a:r>
          </a:p>
          <a:p>
            <a:pPr lvl="1">
              <a:lnSpc>
                <a:spcPct val="90000"/>
              </a:lnSpc>
            </a:pPr>
            <a:r>
              <a:rPr lang="en-US" sz="1800" dirty="0"/>
              <a:t>We partition the bits of the key into a sequence of components of fixed length (e.g., 8, 16 or 32 bits)</a:t>
            </a:r>
            <a:br>
              <a:rPr lang="en-US" sz="1800" dirty="0"/>
            </a:br>
            <a:r>
              <a:rPr lang="en-US" sz="1800" dirty="0"/>
              <a:t> 		</a:t>
            </a:r>
            <a:r>
              <a:rPr lang="en-US" sz="1800" b="1" i="1" dirty="0">
                <a:latin typeface="Times New Roman" pitchFamily="38" charset="0"/>
              </a:rPr>
              <a:t>a</a:t>
            </a:r>
            <a:r>
              <a:rPr lang="en-US" sz="1800" baseline="-25000" dirty="0">
                <a:latin typeface="Times New Roman" pitchFamily="38" charset="0"/>
              </a:rPr>
              <a:t>0 </a:t>
            </a:r>
            <a:r>
              <a:rPr lang="en-US" sz="1800" b="1" i="1" dirty="0">
                <a:latin typeface="Times New Roman" pitchFamily="38" charset="0"/>
              </a:rPr>
              <a:t>a</a:t>
            </a:r>
            <a:r>
              <a:rPr lang="en-US" sz="1800" baseline="-25000" dirty="0">
                <a:latin typeface="Times New Roman" pitchFamily="38" charset="0"/>
              </a:rPr>
              <a:t>1</a:t>
            </a:r>
            <a:r>
              <a:rPr lang="en-US" sz="1800" dirty="0">
                <a:latin typeface="Times New Roman" pitchFamily="38" charset="0"/>
              </a:rPr>
              <a:t> … </a:t>
            </a:r>
            <a:r>
              <a:rPr lang="en-US" sz="1800" b="1" i="1" dirty="0">
                <a:latin typeface="Times New Roman" pitchFamily="38" charset="0"/>
              </a:rPr>
              <a:t>a</a:t>
            </a:r>
            <a:r>
              <a:rPr lang="en-US" sz="1800" b="1" i="1" baseline="-25000" dirty="0">
                <a:latin typeface="Times New Roman" pitchFamily="38" charset="0"/>
              </a:rPr>
              <a:t>n</a:t>
            </a:r>
            <a:r>
              <a:rPr lang="en-US" sz="1800" baseline="-25000" dirty="0">
                <a:latin typeface="Symbol" pitchFamily="38" charset="2"/>
              </a:rPr>
              <a:t>-</a:t>
            </a:r>
            <a:r>
              <a:rPr lang="en-US" sz="1800" baseline="-25000" dirty="0">
                <a:latin typeface="Times New Roman" pitchFamily="38" charset="0"/>
              </a:rPr>
              <a:t>1</a:t>
            </a:r>
            <a:endParaRPr lang="en-US" sz="1800" dirty="0"/>
          </a:p>
          <a:p>
            <a:pPr lvl="1">
              <a:lnSpc>
                <a:spcPct val="90000"/>
              </a:lnSpc>
            </a:pPr>
            <a:r>
              <a:rPr lang="en-US" sz="1800" dirty="0"/>
              <a:t>We evaluate the polynomial</a:t>
            </a:r>
          </a:p>
          <a:p>
            <a:pPr lvl="1">
              <a:lnSpc>
                <a:spcPct val="90000"/>
              </a:lnSpc>
              <a:buFont typeface="Wingdings" pitchFamily="38" charset="2"/>
              <a:buNone/>
            </a:pPr>
            <a:r>
              <a:rPr lang="en-US" sz="1800" b="1" i="1" dirty="0">
                <a:latin typeface="Times New Roman" pitchFamily="38" charset="0"/>
              </a:rPr>
              <a:t>	</a:t>
            </a:r>
            <a:r>
              <a:rPr lang="en-US" sz="1800" b="1" i="1" dirty="0" err="1">
                <a:latin typeface="Times New Roman" pitchFamily="38" charset="0"/>
              </a:rPr>
              <a:t>p</a:t>
            </a:r>
            <a:r>
              <a:rPr lang="en-US" sz="1800" dirty="0" err="1">
                <a:latin typeface="Times New Roman" pitchFamily="38" charset="0"/>
              </a:rPr>
              <a:t>(</a:t>
            </a:r>
            <a:r>
              <a:rPr lang="en-US" sz="1800" b="1" i="1" dirty="0" err="1">
                <a:latin typeface="Times New Roman" pitchFamily="38" charset="0"/>
              </a:rPr>
              <a:t>z</a:t>
            </a:r>
            <a:r>
              <a:rPr lang="en-US" sz="1800" dirty="0">
                <a:latin typeface="Times New Roman" pitchFamily="38" charset="0"/>
              </a:rPr>
              <a:t>)</a:t>
            </a:r>
            <a:r>
              <a:rPr lang="en-US" sz="1800" b="1" i="1" dirty="0">
                <a:latin typeface="Times New Roman" pitchFamily="38" charset="0"/>
              </a:rPr>
              <a:t> </a:t>
            </a:r>
            <a:r>
              <a:rPr lang="en-US" sz="1800" dirty="0">
                <a:latin typeface="Symbol" pitchFamily="38" charset="2"/>
              </a:rPr>
              <a:t>=</a:t>
            </a:r>
            <a:r>
              <a:rPr lang="en-US" sz="1800" b="1" i="1" dirty="0">
                <a:latin typeface="Times New Roman" pitchFamily="38" charset="0"/>
              </a:rPr>
              <a:t> a</a:t>
            </a:r>
            <a:r>
              <a:rPr lang="en-US" sz="1800" baseline="-25000" dirty="0">
                <a:latin typeface="Times New Roman" pitchFamily="38" charset="0"/>
              </a:rPr>
              <a:t>0</a:t>
            </a:r>
            <a:r>
              <a:rPr lang="en-US" sz="1800" dirty="0">
                <a:latin typeface="Times New Roman" pitchFamily="38" charset="0"/>
              </a:rPr>
              <a:t> </a:t>
            </a:r>
            <a:r>
              <a:rPr lang="en-US" sz="1800" dirty="0">
                <a:latin typeface="Symbol" pitchFamily="38" charset="2"/>
              </a:rPr>
              <a:t>+</a:t>
            </a:r>
            <a:r>
              <a:rPr lang="en-US" sz="1800" dirty="0">
                <a:latin typeface="Times New Roman" pitchFamily="38" charset="0"/>
              </a:rPr>
              <a:t> </a:t>
            </a:r>
            <a:r>
              <a:rPr lang="en-US" sz="1800" b="1" i="1" dirty="0">
                <a:latin typeface="Times New Roman" pitchFamily="38" charset="0"/>
              </a:rPr>
              <a:t>a</a:t>
            </a:r>
            <a:r>
              <a:rPr lang="en-US" sz="1800" baseline="-25000" dirty="0">
                <a:latin typeface="Times New Roman" pitchFamily="38" charset="0"/>
              </a:rPr>
              <a:t>1 </a:t>
            </a:r>
            <a:r>
              <a:rPr lang="en-US" sz="1800" b="1" i="1" dirty="0" err="1">
                <a:latin typeface="Times New Roman" pitchFamily="38" charset="0"/>
              </a:rPr>
              <a:t>z</a:t>
            </a:r>
            <a:r>
              <a:rPr lang="en-US" sz="1800" baseline="-25000" dirty="0">
                <a:latin typeface="Times New Roman" pitchFamily="38" charset="0"/>
              </a:rPr>
              <a:t> </a:t>
            </a:r>
            <a:r>
              <a:rPr lang="en-US" sz="1800" dirty="0">
                <a:latin typeface="Times New Roman" pitchFamily="38" charset="0"/>
              </a:rPr>
              <a:t> </a:t>
            </a:r>
            <a:r>
              <a:rPr lang="en-US" sz="1800" dirty="0">
                <a:latin typeface="Symbol" pitchFamily="38" charset="2"/>
              </a:rPr>
              <a:t>+</a:t>
            </a:r>
            <a:r>
              <a:rPr lang="en-US" sz="1800" dirty="0">
                <a:latin typeface="Times New Roman" pitchFamily="38" charset="0"/>
              </a:rPr>
              <a:t> </a:t>
            </a:r>
            <a:r>
              <a:rPr lang="en-US" sz="1800" b="1" i="1" dirty="0">
                <a:latin typeface="Times New Roman" pitchFamily="38" charset="0"/>
              </a:rPr>
              <a:t>a</a:t>
            </a:r>
            <a:r>
              <a:rPr lang="en-US" sz="1800" baseline="-25000" dirty="0">
                <a:latin typeface="Times New Roman" pitchFamily="38" charset="0"/>
              </a:rPr>
              <a:t>2 </a:t>
            </a:r>
            <a:r>
              <a:rPr lang="en-US" sz="1800" b="1" i="1" dirty="0">
                <a:latin typeface="Times New Roman" pitchFamily="38" charset="0"/>
              </a:rPr>
              <a:t>z</a:t>
            </a:r>
            <a:r>
              <a:rPr lang="en-US" sz="1800" baseline="30000" dirty="0">
                <a:latin typeface="Times New Roman" pitchFamily="38" charset="0"/>
              </a:rPr>
              <a:t>2</a:t>
            </a:r>
            <a:r>
              <a:rPr lang="en-US" sz="1800" dirty="0">
                <a:latin typeface="Times New Roman" pitchFamily="38" charset="0"/>
              </a:rPr>
              <a:t> </a:t>
            </a:r>
            <a:r>
              <a:rPr lang="en-US" sz="1800" dirty="0">
                <a:latin typeface="Symbol" pitchFamily="38" charset="2"/>
              </a:rPr>
              <a:t>+</a:t>
            </a:r>
            <a:r>
              <a:rPr lang="en-US" sz="1800" dirty="0">
                <a:latin typeface="Times New Roman" pitchFamily="38" charset="0"/>
              </a:rPr>
              <a:t> …</a:t>
            </a:r>
            <a:r>
              <a:rPr lang="en-US" sz="1800" dirty="0" smtClean="0">
                <a:latin typeface="Times New Roman" pitchFamily="38" charset="0"/>
              </a:rPr>
              <a:t> </a:t>
            </a:r>
            <a:r>
              <a:rPr lang="en-US" sz="1800" dirty="0" smtClean="0">
                <a:latin typeface="Symbol" pitchFamily="38" charset="2"/>
              </a:rPr>
              <a:t>+</a:t>
            </a:r>
            <a:r>
              <a:rPr lang="en-US" sz="1800" dirty="0" smtClean="0">
                <a:latin typeface="Times New Roman" pitchFamily="38" charset="0"/>
              </a:rPr>
              <a:t> </a:t>
            </a:r>
            <a:r>
              <a:rPr lang="en-US" sz="1800" b="1" i="1" dirty="0">
                <a:latin typeface="Times New Roman" pitchFamily="38" charset="0"/>
              </a:rPr>
              <a:t>a</a:t>
            </a:r>
            <a:r>
              <a:rPr lang="en-US" sz="1800" b="1" i="1" baseline="-25000" dirty="0">
                <a:latin typeface="Times New Roman" pitchFamily="38" charset="0"/>
              </a:rPr>
              <a:t>n</a:t>
            </a:r>
            <a:r>
              <a:rPr lang="en-US" sz="1800" baseline="-25000" dirty="0">
                <a:latin typeface="Symbol" pitchFamily="38" charset="2"/>
              </a:rPr>
              <a:t>-</a:t>
            </a:r>
            <a:r>
              <a:rPr lang="en-US" sz="1800" baseline="-25000" dirty="0">
                <a:latin typeface="Times New Roman" pitchFamily="38" charset="0"/>
              </a:rPr>
              <a:t>1</a:t>
            </a:r>
            <a:r>
              <a:rPr lang="en-US" sz="1800" b="1" i="1" dirty="0">
                <a:latin typeface="Times New Roman" pitchFamily="38" charset="0"/>
              </a:rPr>
              <a:t>z</a:t>
            </a:r>
            <a:r>
              <a:rPr lang="en-US" sz="1800" b="1" i="1" baseline="30000" dirty="0">
                <a:latin typeface="Times New Roman" pitchFamily="38" charset="0"/>
              </a:rPr>
              <a:t>n</a:t>
            </a:r>
            <a:r>
              <a:rPr lang="en-US" sz="1800" baseline="30000" dirty="0">
                <a:latin typeface="Symbol" pitchFamily="38" charset="2"/>
              </a:rPr>
              <a:t>-</a:t>
            </a:r>
            <a:r>
              <a:rPr lang="en-US" sz="1800" baseline="30000" dirty="0" smtClean="0">
                <a:latin typeface="Times New Roman" pitchFamily="38" charset="0"/>
              </a:rPr>
              <a:t>1</a:t>
            </a:r>
            <a:r>
              <a:rPr lang="en-US" sz="1800" dirty="0" smtClean="0"/>
              <a:t> at </a:t>
            </a:r>
            <a:r>
              <a:rPr lang="en-US" sz="1800" dirty="0"/>
              <a:t>a fixed value </a:t>
            </a:r>
            <a:r>
              <a:rPr lang="en-US" sz="1800" b="1" i="1" dirty="0" err="1">
                <a:latin typeface="Times New Roman" pitchFamily="38" charset="0"/>
              </a:rPr>
              <a:t>z</a:t>
            </a:r>
            <a:r>
              <a:rPr lang="en-US" sz="1800" dirty="0"/>
              <a:t>, ignoring overflows</a:t>
            </a:r>
          </a:p>
          <a:p>
            <a:pPr lvl="1">
              <a:lnSpc>
                <a:spcPct val="90000"/>
              </a:lnSpc>
            </a:pPr>
            <a:r>
              <a:rPr lang="en-US" sz="1800" dirty="0"/>
              <a:t>Especially suitable for strings </a:t>
            </a:r>
            <a:endParaRPr lang="en-US" sz="1800" dirty="0" smtClean="0"/>
          </a:p>
          <a:p>
            <a:pPr lvl="1">
              <a:lnSpc>
                <a:spcPct val="90000"/>
              </a:lnSpc>
            </a:pPr>
            <a:r>
              <a:rPr lang="en-US" sz="1600" dirty="0" smtClean="0"/>
              <a:t>Polynomial </a:t>
            </a:r>
            <a:r>
              <a:rPr lang="en-US" sz="1600" b="1" i="1" dirty="0" smtClean="0">
                <a:latin typeface="Times New Roman" pitchFamily="38" charset="0"/>
              </a:rPr>
              <a:t>p</a:t>
            </a:r>
            <a:r>
              <a:rPr lang="en-US" sz="1600" dirty="0" smtClean="0">
                <a:latin typeface="Times New Roman" pitchFamily="38" charset="0"/>
              </a:rPr>
              <a:t>(</a:t>
            </a:r>
            <a:r>
              <a:rPr lang="en-US" sz="1600" b="1" i="1" dirty="0" smtClean="0">
                <a:latin typeface="Times New Roman" pitchFamily="38" charset="0"/>
              </a:rPr>
              <a:t>z</a:t>
            </a:r>
            <a:r>
              <a:rPr lang="en-US" sz="1600" dirty="0" smtClean="0">
                <a:latin typeface="Times New Roman" pitchFamily="38" charset="0"/>
              </a:rPr>
              <a:t>)</a:t>
            </a:r>
            <a:r>
              <a:rPr lang="en-US" sz="1600" dirty="0" smtClean="0"/>
              <a:t> can be evaluated in </a:t>
            </a:r>
            <a:r>
              <a:rPr lang="en-US" sz="1600" b="1" i="1" dirty="0" smtClean="0">
                <a:latin typeface="Times New Roman" pitchFamily="38" charset="0"/>
              </a:rPr>
              <a:t>O</a:t>
            </a:r>
            <a:r>
              <a:rPr lang="en-US" sz="1600" dirty="0" smtClean="0">
                <a:latin typeface="Times New Roman" pitchFamily="38" charset="0"/>
              </a:rPr>
              <a:t>(</a:t>
            </a:r>
            <a:r>
              <a:rPr lang="en-US" sz="1600" b="1" i="1" dirty="0" smtClean="0">
                <a:latin typeface="Times New Roman" pitchFamily="38" charset="0"/>
              </a:rPr>
              <a:t>n</a:t>
            </a:r>
            <a:r>
              <a:rPr lang="en-US" sz="1600" dirty="0" smtClean="0">
                <a:latin typeface="Times New Roman" pitchFamily="38" charset="0"/>
              </a:rPr>
              <a:t>)</a:t>
            </a:r>
            <a:r>
              <a:rPr lang="en-US" sz="1600" dirty="0" smtClean="0"/>
              <a:t> time using Horner’s rule:</a:t>
            </a:r>
          </a:p>
          <a:p>
            <a:pPr lvl="2"/>
            <a:r>
              <a:rPr lang="en-US" sz="1600" dirty="0" smtClean="0"/>
              <a:t>The following polynomials are successively computed, each from the previous one in </a:t>
            </a:r>
            <a:r>
              <a:rPr lang="en-US" sz="1600" b="1" i="1" dirty="0" smtClean="0">
                <a:latin typeface="Times New Roman" pitchFamily="38" charset="0"/>
              </a:rPr>
              <a:t>O</a:t>
            </a:r>
            <a:r>
              <a:rPr lang="en-US" sz="1600" dirty="0" smtClean="0">
                <a:latin typeface="Times New Roman" pitchFamily="38" charset="0"/>
              </a:rPr>
              <a:t>(1)</a:t>
            </a:r>
            <a:r>
              <a:rPr lang="en-US" sz="1600" dirty="0" smtClean="0"/>
              <a:t> time</a:t>
            </a:r>
          </a:p>
          <a:p>
            <a:pPr lvl="1">
              <a:buFont typeface="Wingdings" pitchFamily="38" charset="2"/>
              <a:buNone/>
            </a:pPr>
            <a:r>
              <a:rPr lang="en-US" sz="1800" b="1" i="1" dirty="0" smtClean="0">
                <a:latin typeface="Times New Roman" pitchFamily="38" charset="0"/>
              </a:rPr>
              <a:t>			p</a:t>
            </a:r>
            <a:r>
              <a:rPr lang="en-US" sz="1800" baseline="-25000" dirty="0" smtClean="0">
                <a:latin typeface="Times New Roman" pitchFamily="38" charset="0"/>
              </a:rPr>
              <a:t>0</a:t>
            </a:r>
            <a:r>
              <a:rPr lang="en-US" sz="1800" dirty="0" smtClean="0">
                <a:latin typeface="Times New Roman" pitchFamily="38" charset="0"/>
              </a:rPr>
              <a:t>(</a:t>
            </a:r>
            <a:r>
              <a:rPr lang="en-US" sz="1800" b="1" i="1" dirty="0" smtClean="0">
                <a:latin typeface="Times New Roman" pitchFamily="38" charset="0"/>
              </a:rPr>
              <a:t>z</a:t>
            </a:r>
            <a:r>
              <a:rPr lang="en-US" sz="1800" dirty="0" smtClean="0">
                <a:latin typeface="Times New Roman" pitchFamily="38" charset="0"/>
              </a:rPr>
              <a:t>)</a:t>
            </a:r>
            <a:r>
              <a:rPr lang="en-US" sz="1800" b="1" i="1" dirty="0" smtClean="0">
                <a:latin typeface="Times New Roman" pitchFamily="38" charset="0"/>
              </a:rPr>
              <a:t> </a:t>
            </a:r>
            <a:r>
              <a:rPr lang="en-US" sz="1800" dirty="0" smtClean="0">
                <a:latin typeface="Symbol" pitchFamily="38" charset="2"/>
              </a:rPr>
              <a:t>=</a:t>
            </a:r>
            <a:r>
              <a:rPr lang="en-US" sz="1800" b="1" i="1" dirty="0" smtClean="0">
                <a:latin typeface="Times New Roman" pitchFamily="38" charset="0"/>
              </a:rPr>
              <a:t> a</a:t>
            </a:r>
            <a:r>
              <a:rPr lang="en-US" sz="1800" b="1" i="1" baseline="-25000" dirty="0" smtClean="0">
                <a:latin typeface="Times New Roman" pitchFamily="38" charset="0"/>
              </a:rPr>
              <a:t>n</a:t>
            </a:r>
            <a:r>
              <a:rPr lang="en-US" sz="1800" baseline="-25000" dirty="0" smtClean="0">
                <a:latin typeface="Symbol" pitchFamily="38" charset="2"/>
              </a:rPr>
              <a:t>-</a:t>
            </a:r>
            <a:r>
              <a:rPr lang="en-US" sz="1800" baseline="-25000" dirty="0" smtClean="0">
                <a:latin typeface="Times New Roman" pitchFamily="38" charset="0"/>
              </a:rPr>
              <a:t>1</a:t>
            </a:r>
          </a:p>
          <a:p>
            <a:pPr lvl="1">
              <a:buFont typeface="Wingdings" pitchFamily="38" charset="2"/>
              <a:buNone/>
            </a:pPr>
            <a:r>
              <a:rPr lang="en-US" sz="1800" b="1" i="1" dirty="0" smtClean="0">
                <a:latin typeface="Times New Roman" pitchFamily="38" charset="0"/>
              </a:rPr>
              <a:t>			p</a:t>
            </a:r>
            <a:r>
              <a:rPr lang="en-US" sz="1800" b="1" i="1" baseline="-25000" dirty="0" smtClean="0">
                <a:latin typeface="Times New Roman" pitchFamily="38" charset="0"/>
              </a:rPr>
              <a:t>i</a:t>
            </a:r>
            <a:r>
              <a:rPr lang="en-US" sz="1800" baseline="-25000" dirty="0" smtClean="0">
                <a:latin typeface="Times New Roman" pitchFamily="38" charset="0"/>
              </a:rPr>
              <a:t> </a:t>
            </a:r>
            <a:r>
              <a:rPr lang="en-US" sz="1800" dirty="0" smtClean="0">
                <a:latin typeface="Times New Roman" pitchFamily="38" charset="0"/>
              </a:rPr>
              <a:t>(</a:t>
            </a:r>
            <a:r>
              <a:rPr lang="en-US" sz="1800" b="1" i="1" dirty="0" err="1" smtClean="0">
                <a:latin typeface="Times New Roman" pitchFamily="38" charset="0"/>
              </a:rPr>
              <a:t>z</a:t>
            </a:r>
            <a:r>
              <a:rPr lang="en-US" sz="1800" dirty="0" smtClean="0">
                <a:latin typeface="Times New Roman" pitchFamily="38" charset="0"/>
              </a:rPr>
              <a:t>)</a:t>
            </a:r>
            <a:r>
              <a:rPr lang="en-US" sz="1800" b="1" i="1" dirty="0" smtClean="0">
                <a:latin typeface="Times New Roman" pitchFamily="38" charset="0"/>
              </a:rPr>
              <a:t> </a:t>
            </a:r>
            <a:r>
              <a:rPr lang="en-US" sz="1800" dirty="0" smtClean="0">
                <a:latin typeface="Symbol" pitchFamily="38" charset="2"/>
              </a:rPr>
              <a:t>=</a:t>
            </a:r>
            <a:r>
              <a:rPr lang="en-US" sz="1800" b="1" i="1" dirty="0" smtClean="0">
                <a:latin typeface="Times New Roman" pitchFamily="38" charset="0"/>
              </a:rPr>
              <a:t> a</a:t>
            </a:r>
            <a:r>
              <a:rPr lang="en-US" sz="1800" b="1" i="1" baseline="-25000" dirty="0" smtClean="0">
                <a:latin typeface="Times New Roman" pitchFamily="38" charset="0"/>
              </a:rPr>
              <a:t>n</a:t>
            </a:r>
            <a:r>
              <a:rPr lang="en-US" sz="1800" baseline="-25000" dirty="0" smtClean="0">
                <a:latin typeface="Symbol" pitchFamily="38" charset="2"/>
              </a:rPr>
              <a:t>-</a:t>
            </a:r>
            <a:r>
              <a:rPr lang="en-US" sz="1800" b="1" i="1" baseline="-25000" dirty="0" smtClean="0">
                <a:latin typeface="Times New Roman" pitchFamily="38" charset="0"/>
              </a:rPr>
              <a:t>i</a:t>
            </a:r>
            <a:r>
              <a:rPr lang="en-US" sz="1800" baseline="-25000" dirty="0" smtClean="0">
                <a:latin typeface="Symbol" pitchFamily="38" charset="2"/>
              </a:rPr>
              <a:t>-</a:t>
            </a:r>
            <a:r>
              <a:rPr lang="en-US" sz="1800" baseline="-25000" dirty="0" smtClean="0">
                <a:latin typeface="Times New Roman" pitchFamily="38" charset="0"/>
              </a:rPr>
              <a:t>1 </a:t>
            </a:r>
            <a:r>
              <a:rPr lang="en-US" sz="1800" dirty="0" smtClean="0">
                <a:latin typeface="Symbol" pitchFamily="38" charset="2"/>
              </a:rPr>
              <a:t>+</a:t>
            </a:r>
            <a:r>
              <a:rPr lang="en-US" sz="1800" dirty="0" smtClean="0">
                <a:latin typeface="Times New Roman" pitchFamily="38" charset="0"/>
              </a:rPr>
              <a:t> </a:t>
            </a:r>
            <a:r>
              <a:rPr lang="en-US" sz="1800" b="1" i="1" dirty="0" smtClean="0">
                <a:latin typeface="Times New Roman" pitchFamily="38" charset="0"/>
              </a:rPr>
              <a:t>zp</a:t>
            </a:r>
            <a:r>
              <a:rPr lang="en-US" sz="1800" b="1" i="1" baseline="-25000" dirty="0" smtClean="0">
                <a:latin typeface="Times New Roman" pitchFamily="38" charset="0"/>
              </a:rPr>
              <a:t>i</a:t>
            </a:r>
            <a:r>
              <a:rPr lang="en-US" sz="1800" baseline="-25000" dirty="0" smtClean="0">
                <a:latin typeface="Symbol" pitchFamily="38" charset="2"/>
              </a:rPr>
              <a:t>-</a:t>
            </a:r>
            <a:r>
              <a:rPr lang="en-US" sz="1800" baseline="-25000" dirty="0" smtClean="0">
                <a:latin typeface="Times New Roman" pitchFamily="38" charset="0"/>
              </a:rPr>
              <a:t>1</a:t>
            </a:r>
            <a:r>
              <a:rPr lang="en-US" sz="1800" dirty="0" smtClean="0">
                <a:latin typeface="Times New Roman" pitchFamily="38" charset="0"/>
              </a:rPr>
              <a:t>(</a:t>
            </a:r>
            <a:r>
              <a:rPr lang="en-US" sz="1800" b="1" i="1" dirty="0" smtClean="0">
                <a:latin typeface="Times New Roman" pitchFamily="38" charset="0"/>
              </a:rPr>
              <a:t>z</a:t>
            </a:r>
            <a:r>
              <a:rPr lang="en-US" sz="1800" dirty="0" smtClean="0">
                <a:latin typeface="Times New Roman" pitchFamily="38" charset="0"/>
              </a:rPr>
              <a:t>)  (</a:t>
            </a:r>
            <a:r>
              <a:rPr lang="en-US" sz="1800" b="1" i="1" dirty="0" err="1" smtClean="0">
                <a:latin typeface="Times New Roman" pitchFamily="38" charset="0"/>
              </a:rPr>
              <a:t>i</a:t>
            </a:r>
            <a:r>
              <a:rPr lang="en-US" sz="1800" b="1" i="1" dirty="0" smtClean="0">
                <a:latin typeface="Times New Roman" pitchFamily="38" charset="0"/>
              </a:rPr>
              <a:t> </a:t>
            </a:r>
            <a:r>
              <a:rPr lang="en-US" sz="1800" dirty="0" smtClean="0">
                <a:latin typeface="Symbol" pitchFamily="38" charset="2"/>
              </a:rPr>
              <a:t>=</a:t>
            </a:r>
            <a:r>
              <a:rPr lang="en-US" sz="1800" b="1" i="1" dirty="0" smtClean="0">
                <a:latin typeface="Times New Roman" pitchFamily="38" charset="0"/>
              </a:rPr>
              <a:t> </a:t>
            </a:r>
            <a:r>
              <a:rPr lang="en-US" sz="1800" dirty="0" smtClean="0">
                <a:latin typeface="Times New Roman" pitchFamily="38" charset="0"/>
              </a:rPr>
              <a:t>1, 2, …, </a:t>
            </a:r>
            <a:r>
              <a:rPr lang="en-US" sz="1800" b="1" i="1" dirty="0" err="1" smtClean="0">
                <a:latin typeface="Times New Roman" pitchFamily="38" charset="0"/>
              </a:rPr>
              <a:t>n</a:t>
            </a:r>
            <a:r>
              <a:rPr lang="en-US" sz="1800" b="1" i="1" dirty="0" smtClean="0">
                <a:latin typeface="Times New Roman" pitchFamily="38" charset="0"/>
              </a:rPr>
              <a:t> </a:t>
            </a:r>
            <a:r>
              <a:rPr lang="en-US" sz="1800" dirty="0" smtClean="0">
                <a:latin typeface="Symbol" pitchFamily="38" charset="2"/>
              </a:rPr>
              <a:t>-</a:t>
            </a:r>
            <a:r>
              <a:rPr lang="en-US" sz="1800" dirty="0" smtClean="0">
                <a:latin typeface="Times New Roman" pitchFamily="38" charset="0"/>
              </a:rPr>
              <a:t>1)</a:t>
            </a:r>
          </a:p>
          <a:p>
            <a:pPr lvl="1"/>
            <a:r>
              <a:rPr lang="en-US" sz="1600" dirty="0" smtClean="0"/>
              <a:t>We have </a:t>
            </a:r>
            <a:r>
              <a:rPr lang="en-US" sz="1600" b="1" i="1" dirty="0" err="1" smtClean="0">
                <a:latin typeface="Times New Roman" pitchFamily="38" charset="0"/>
              </a:rPr>
              <a:t>p</a:t>
            </a:r>
            <a:r>
              <a:rPr lang="en-US" sz="1600" dirty="0" err="1" smtClean="0">
                <a:latin typeface="Times New Roman" pitchFamily="38" charset="0"/>
              </a:rPr>
              <a:t>(</a:t>
            </a:r>
            <a:r>
              <a:rPr lang="en-US" sz="1600" b="1" i="1" dirty="0" err="1" smtClean="0">
                <a:latin typeface="Times New Roman" pitchFamily="38" charset="0"/>
              </a:rPr>
              <a:t>z</a:t>
            </a:r>
            <a:r>
              <a:rPr lang="en-US" sz="1600" dirty="0" smtClean="0">
                <a:latin typeface="Times New Roman" pitchFamily="38" charset="0"/>
              </a:rPr>
              <a:t>) </a:t>
            </a:r>
            <a:r>
              <a:rPr lang="en-US" sz="1600" dirty="0" smtClean="0">
                <a:latin typeface="Symbol" pitchFamily="38" charset="2"/>
              </a:rPr>
              <a:t>=</a:t>
            </a:r>
            <a:r>
              <a:rPr lang="en-US" sz="1600" b="1" i="1" dirty="0" smtClean="0">
                <a:latin typeface="Times New Roman" pitchFamily="38" charset="0"/>
              </a:rPr>
              <a:t> p</a:t>
            </a:r>
            <a:r>
              <a:rPr lang="en-US" sz="1600" b="1" i="1" baseline="-25000" dirty="0" smtClean="0">
                <a:latin typeface="Times New Roman" pitchFamily="38" charset="0"/>
              </a:rPr>
              <a:t>n</a:t>
            </a:r>
            <a:r>
              <a:rPr lang="en-US" sz="1600" baseline="-25000" dirty="0" smtClean="0">
                <a:latin typeface="Symbol" pitchFamily="38" charset="2"/>
              </a:rPr>
              <a:t>-</a:t>
            </a:r>
            <a:r>
              <a:rPr lang="en-US" sz="1600" baseline="-25000" dirty="0" smtClean="0">
                <a:latin typeface="Times New Roman" pitchFamily="38" charset="0"/>
              </a:rPr>
              <a:t>1</a:t>
            </a:r>
            <a:r>
              <a:rPr lang="en-US" sz="1600" dirty="0" smtClean="0">
                <a:latin typeface="Times New Roman" pitchFamily="38" charset="0"/>
              </a:rPr>
              <a:t>(</a:t>
            </a:r>
            <a:r>
              <a:rPr lang="en-US" sz="1600" b="1" i="1" dirty="0" smtClean="0">
                <a:latin typeface="Times New Roman" pitchFamily="38" charset="0"/>
              </a:rPr>
              <a:t>z</a:t>
            </a:r>
            <a:r>
              <a:rPr lang="en-US" sz="1600" dirty="0" smtClean="0">
                <a:latin typeface="Times New Roman" pitchFamily="38" charset="0"/>
              </a:rPr>
              <a:t>) </a:t>
            </a:r>
          </a:p>
          <a:p>
            <a:pPr>
              <a:lnSpc>
                <a:spcPct val="90000"/>
              </a:lnSpc>
            </a:pPr>
            <a:endParaRPr lang="en-US" sz="2000" dirty="0"/>
          </a:p>
        </p:txBody>
      </p:sp>
    </p:spTree>
    <p:extLst>
      <p:ext uri="{BB962C8B-B14F-4D97-AF65-F5344CB8AC3E}">
        <p14:creationId xmlns:p14="http://schemas.microsoft.com/office/powerpoint/2010/main" val="4180930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8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84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848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848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848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848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848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848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84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bldLvl="5"/>
    </p:bld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dirty="0"/>
              <a:t>Compression Functions</a:t>
            </a:r>
            <a:r>
              <a:rPr lang="en-US" dirty="0" smtClean="0"/>
              <a:t> </a:t>
            </a:r>
            <a:endParaRPr lang="en-US" dirty="0"/>
          </a:p>
        </p:txBody>
      </p:sp>
      <p:sp>
        <p:nvSpPr>
          <p:cNvPr id="149507" name="Rectangle 3" descr="Rectangle: Click to edit Master text styles&#10;Second level&#10;Third level&#10;Fourth level&#10;Fifth level"/>
          <p:cNvSpPr>
            <a:spLocks noGrp="1" noChangeArrowheads="1"/>
          </p:cNvSpPr>
          <p:nvPr>
            <p:ph idx="1"/>
          </p:nvPr>
        </p:nvSpPr>
        <p:spPr/>
        <p:txBody>
          <a:bodyPr/>
          <a:lstStyle/>
          <a:p>
            <a:r>
              <a:rPr lang="en-US" dirty="0">
                <a:solidFill>
                  <a:schemeClr val="tx2"/>
                </a:solidFill>
              </a:rPr>
              <a:t>Division</a:t>
            </a:r>
            <a:r>
              <a:rPr lang="en-US" dirty="0"/>
              <a:t>:</a:t>
            </a:r>
          </a:p>
          <a:p>
            <a:pPr lvl="1"/>
            <a:r>
              <a:rPr lang="en-US" b="1" i="1" dirty="0">
                <a:latin typeface="Times New Roman" pitchFamily="38" charset="0"/>
              </a:rPr>
              <a:t>h</a:t>
            </a:r>
            <a:r>
              <a:rPr lang="en-US" baseline="-25000" dirty="0">
                <a:latin typeface="Times New Roman" pitchFamily="38" charset="0"/>
              </a:rPr>
              <a:t>2 </a:t>
            </a:r>
            <a:r>
              <a:rPr lang="en-US" dirty="0">
                <a:latin typeface="Times New Roman" pitchFamily="38" charset="0"/>
              </a:rPr>
              <a:t>(</a:t>
            </a:r>
            <a:r>
              <a:rPr lang="en-US" b="1" i="1" dirty="0" err="1">
                <a:latin typeface="Times New Roman" pitchFamily="38" charset="0"/>
              </a:rPr>
              <a:t>y</a:t>
            </a:r>
            <a:r>
              <a:rPr lang="en-US" dirty="0">
                <a:latin typeface="Times New Roman" pitchFamily="38" charset="0"/>
              </a:rPr>
              <a:t>) </a:t>
            </a:r>
            <a:r>
              <a:rPr lang="en-US" dirty="0">
                <a:latin typeface="Symbol" pitchFamily="38" charset="2"/>
              </a:rPr>
              <a:t>=</a:t>
            </a:r>
            <a:r>
              <a:rPr lang="en-US" b="1" i="1" dirty="0">
                <a:latin typeface="Times New Roman" pitchFamily="38" charset="0"/>
              </a:rPr>
              <a:t> </a:t>
            </a:r>
            <a:r>
              <a:rPr lang="en-US" b="1" i="1" dirty="0" err="1">
                <a:latin typeface="Times New Roman" pitchFamily="38" charset="0"/>
              </a:rPr>
              <a:t>y</a:t>
            </a:r>
            <a:r>
              <a:rPr lang="en-US" b="1" i="1" dirty="0">
                <a:latin typeface="Times New Roman" pitchFamily="38" charset="0"/>
              </a:rPr>
              <a:t> </a:t>
            </a:r>
            <a:r>
              <a:rPr lang="en-US" dirty="0">
                <a:latin typeface="Times New Roman" pitchFamily="38" charset="0"/>
              </a:rPr>
              <a:t>mod</a:t>
            </a:r>
            <a:r>
              <a:rPr lang="en-US" b="1" i="1" dirty="0">
                <a:latin typeface="Times New Roman" pitchFamily="38" charset="0"/>
              </a:rPr>
              <a:t> N</a:t>
            </a:r>
            <a:endParaRPr lang="en-US" dirty="0"/>
          </a:p>
          <a:p>
            <a:pPr lvl="1"/>
            <a:r>
              <a:rPr lang="en-US" dirty="0"/>
              <a:t>The size </a:t>
            </a:r>
            <a:r>
              <a:rPr lang="en-US" b="1" i="1" dirty="0">
                <a:latin typeface="Times New Roman" pitchFamily="38" charset="0"/>
              </a:rPr>
              <a:t>N</a:t>
            </a:r>
            <a:r>
              <a:rPr lang="en-US" dirty="0"/>
              <a:t> of the hash table is usually chosen to be a </a:t>
            </a:r>
            <a:r>
              <a:rPr lang="en-US" dirty="0" smtClean="0"/>
              <a:t>prime (on the assumption that the differences between hash keys </a:t>
            </a:r>
            <a:r>
              <a:rPr lang="en-US" i="1" dirty="0" smtClean="0"/>
              <a:t>y</a:t>
            </a:r>
            <a:r>
              <a:rPr lang="en-US" dirty="0" smtClean="0"/>
              <a:t> are less likely to be multiples of primes).</a:t>
            </a:r>
          </a:p>
          <a:p>
            <a:r>
              <a:rPr lang="en-US" dirty="0" smtClean="0">
                <a:solidFill>
                  <a:schemeClr val="tx2"/>
                </a:solidFill>
              </a:rPr>
              <a:t>Multiply, Add and Divide (MAD)</a:t>
            </a:r>
            <a:r>
              <a:rPr lang="en-US" dirty="0" smtClean="0"/>
              <a:t>:</a:t>
            </a:r>
          </a:p>
          <a:p>
            <a:pPr lvl="1"/>
            <a:r>
              <a:rPr lang="en-US" b="1" i="1" dirty="0" smtClean="0">
                <a:latin typeface="Times New Roman" pitchFamily="38" charset="0"/>
              </a:rPr>
              <a:t>h</a:t>
            </a:r>
            <a:r>
              <a:rPr lang="en-US" b="1" baseline="-25000" dirty="0" smtClean="0">
                <a:latin typeface="Times New Roman" pitchFamily="38" charset="0"/>
              </a:rPr>
              <a:t>2 </a:t>
            </a:r>
            <a:r>
              <a:rPr lang="en-US" b="1" dirty="0" smtClean="0">
                <a:latin typeface="Times New Roman" pitchFamily="38" charset="0"/>
              </a:rPr>
              <a:t>(</a:t>
            </a:r>
            <a:r>
              <a:rPr lang="en-US" b="1" i="1" dirty="0" smtClean="0">
                <a:latin typeface="Times New Roman" pitchFamily="38" charset="0"/>
              </a:rPr>
              <a:t>y</a:t>
            </a:r>
            <a:r>
              <a:rPr lang="en-US" b="1" dirty="0" smtClean="0">
                <a:latin typeface="Times New Roman" pitchFamily="38" charset="0"/>
              </a:rPr>
              <a:t>) </a:t>
            </a:r>
            <a:r>
              <a:rPr lang="en-US" b="1" dirty="0" smtClean="0">
                <a:latin typeface="Symbol" pitchFamily="38" charset="2"/>
              </a:rPr>
              <a:t>= [</a:t>
            </a:r>
            <a:r>
              <a:rPr lang="en-US" b="1" dirty="0" smtClean="0">
                <a:latin typeface="Times New Roman" pitchFamily="38" charset="0"/>
              </a:rPr>
              <a:t>(</a:t>
            </a:r>
            <a:r>
              <a:rPr lang="en-US" b="1" i="1" dirty="0" smtClean="0">
                <a:latin typeface="Times New Roman" pitchFamily="38" charset="0"/>
              </a:rPr>
              <a:t>ay </a:t>
            </a:r>
            <a:r>
              <a:rPr lang="en-US" b="1" dirty="0" smtClean="0">
                <a:latin typeface="Symbol" pitchFamily="38" charset="2"/>
              </a:rPr>
              <a:t>+</a:t>
            </a:r>
            <a:r>
              <a:rPr lang="en-US" b="1" i="1" dirty="0" smtClean="0">
                <a:latin typeface="Times New Roman" pitchFamily="38" charset="0"/>
              </a:rPr>
              <a:t> b</a:t>
            </a:r>
            <a:r>
              <a:rPr lang="en-US" b="1" dirty="0" smtClean="0">
                <a:latin typeface="Times New Roman" pitchFamily="38" charset="0"/>
              </a:rPr>
              <a:t>)</a:t>
            </a:r>
            <a:r>
              <a:rPr lang="en-US" b="1" i="1" dirty="0" smtClean="0">
                <a:latin typeface="Times New Roman" pitchFamily="38" charset="0"/>
              </a:rPr>
              <a:t> </a:t>
            </a:r>
            <a:r>
              <a:rPr lang="en-US" b="1" dirty="0" smtClean="0">
                <a:latin typeface="Times New Roman" pitchFamily="38" charset="0"/>
              </a:rPr>
              <a:t>mod p] mod N</a:t>
            </a:r>
            <a:r>
              <a:rPr lang="en-US" dirty="0" smtClean="0">
                <a:latin typeface="Times New Roman" pitchFamily="38" charset="0"/>
              </a:rPr>
              <a:t>, where</a:t>
            </a:r>
          </a:p>
          <a:p>
            <a:pPr lvl="2"/>
            <a:r>
              <a:rPr lang="en-US" dirty="0" smtClean="0">
                <a:latin typeface="Times New Roman" pitchFamily="38" charset="0"/>
              </a:rPr>
              <a:t>p is a prime number greater than N</a:t>
            </a:r>
          </a:p>
          <a:p>
            <a:pPr lvl="2"/>
            <a:r>
              <a:rPr lang="en-US" b="1" i="1" dirty="0" smtClean="0">
                <a:latin typeface="Times New Roman" pitchFamily="38" charset="0"/>
              </a:rPr>
              <a:t>a</a:t>
            </a:r>
            <a:r>
              <a:rPr lang="en-US" dirty="0" smtClean="0"/>
              <a:t> and </a:t>
            </a:r>
            <a:r>
              <a:rPr lang="en-US" b="1" i="1" dirty="0" smtClean="0">
                <a:latin typeface="Times New Roman" pitchFamily="38" charset="0"/>
              </a:rPr>
              <a:t>b</a:t>
            </a:r>
            <a:r>
              <a:rPr lang="en-US" dirty="0" smtClean="0"/>
              <a:t> are integers chosen at random from the interval [0, p – 1], with a &gt; 0.</a:t>
            </a:r>
            <a:endParaRPr lang="en-US" dirty="0" smtClean="0">
              <a:latin typeface="Times New Roman" pitchFamily="38" charset="0"/>
              <a:sym typeface="Symbol" pitchFamily="38" charset="2"/>
            </a:endParaRPr>
          </a:p>
        </p:txBody>
      </p:sp>
    </p:spTree>
    <p:extLst>
      <p:ext uri="{BB962C8B-B14F-4D97-AF65-F5344CB8AC3E}">
        <p14:creationId xmlns:p14="http://schemas.microsoft.com/office/powerpoint/2010/main" val="3340732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9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9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9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95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950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95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bldLvl="5"/>
    </p:bld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en-US" dirty="0"/>
              <a:t>Collision Handling</a:t>
            </a:r>
            <a:r>
              <a:rPr lang="en-US" dirty="0" smtClean="0"/>
              <a:t> </a:t>
            </a:r>
            <a:endParaRPr lang="en-US" dirty="0"/>
          </a:p>
        </p:txBody>
      </p:sp>
      <p:sp>
        <p:nvSpPr>
          <p:cNvPr id="153603" name="Rectangle 3" descr="Rectangle: Click to edit Master text styles&#10;Second level&#10;Third level&#10;Fourth level&#10;Fifth level"/>
          <p:cNvSpPr>
            <a:spLocks noGrp="1" noChangeArrowheads="1"/>
          </p:cNvSpPr>
          <p:nvPr>
            <p:ph idx="1"/>
          </p:nvPr>
        </p:nvSpPr>
        <p:spPr>
          <a:xfrm>
            <a:off x="457200" y="1905000"/>
            <a:ext cx="8229600" cy="2971109"/>
          </a:xfrm>
        </p:spPr>
        <p:txBody>
          <a:bodyPr/>
          <a:lstStyle/>
          <a:p>
            <a:r>
              <a:rPr lang="en-US" dirty="0"/>
              <a:t>Collisions occur when different elements are mapped to the same cell</a:t>
            </a:r>
          </a:p>
          <a:p>
            <a:r>
              <a:rPr lang="en-US" b="1" dirty="0"/>
              <a:t>Separate </a:t>
            </a:r>
            <a:r>
              <a:rPr lang="en-US" b="1" dirty="0" smtClean="0"/>
              <a:t>Chaining</a:t>
            </a:r>
            <a:r>
              <a:rPr lang="en-US" dirty="0" smtClean="0"/>
              <a:t>:  </a:t>
            </a:r>
          </a:p>
          <a:p>
            <a:pPr lvl="1"/>
            <a:r>
              <a:rPr lang="en-US" dirty="0" smtClean="0"/>
              <a:t>Let </a:t>
            </a:r>
            <a:r>
              <a:rPr lang="en-US" dirty="0"/>
              <a:t>each cell in the table point to a linked list of entries that map </a:t>
            </a:r>
            <a:r>
              <a:rPr lang="en-US" dirty="0" smtClean="0"/>
              <a:t>there</a:t>
            </a:r>
          </a:p>
          <a:p>
            <a:pPr lvl="1"/>
            <a:r>
              <a:rPr lang="en-US" dirty="0" smtClean="0"/>
              <a:t>Separate chaining is simple, but requires additional memory outside the table</a:t>
            </a:r>
          </a:p>
          <a:p>
            <a:endParaRPr lang="en-US" dirty="0"/>
          </a:p>
        </p:txBody>
      </p:sp>
      <p:grpSp>
        <p:nvGrpSpPr>
          <p:cNvPr id="2" name="Group 1"/>
          <p:cNvGrpSpPr/>
          <p:nvPr/>
        </p:nvGrpSpPr>
        <p:grpSpPr>
          <a:xfrm>
            <a:off x="4487863" y="4571309"/>
            <a:ext cx="4198937" cy="1676400"/>
            <a:chOff x="4487863" y="4571309"/>
            <a:chExt cx="4198937" cy="1676400"/>
          </a:xfrm>
        </p:grpSpPr>
        <p:sp>
          <p:nvSpPr>
            <p:cNvPr id="153606" name="Rectangle 6"/>
            <p:cNvSpPr>
              <a:spLocks noChangeArrowheads="1"/>
            </p:cNvSpPr>
            <p:nvPr/>
          </p:nvSpPr>
          <p:spPr bwMode="auto">
            <a:xfrm>
              <a:off x="4814564" y="4647509"/>
              <a:ext cx="289063" cy="304800"/>
            </a:xfrm>
            <a:prstGeom prst="rect">
              <a:avLst/>
            </a:prstGeom>
            <a:noFill/>
            <a:ln w="19050">
              <a:solidFill>
                <a:schemeClr val="tx1"/>
              </a:solidFill>
              <a:miter lim="800000"/>
              <a:headEnd/>
              <a:tailEnd/>
            </a:ln>
            <a:effectLst/>
          </p:spPr>
          <p:txBody>
            <a:bodyPr wrap="none" anchor="ctr">
              <a:prstTxWarp prst="textNoShape">
                <a:avLst/>
              </a:prstTxWarp>
            </a:bodyPr>
            <a:lstStyle/>
            <a:p>
              <a:r>
                <a:rPr lang="en-US" sz="1800" dirty="0" smtClean="0">
                  <a:sym typeface="Symbol" pitchFamily="38" charset="2"/>
                </a:rPr>
                <a:t>Ø</a:t>
              </a:r>
              <a:endParaRPr lang="en-US" sz="1800" dirty="0"/>
            </a:p>
          </p:txBody>
        </p:sp>
        <p:sp>
          <p:nvSpPr>
            <p:cNvPr id="153607" name="Rectangle 7"/>
            <p:cNvSpPr>
              <a:spLocks noChangeArrowheads="1"/>
            </p:cNvSpPr>
            <p:nvPr/>
          </p:nvSpPr>
          <p:spPr bwMode="auto">
            <a:xfrm>
              <a:off x="4814564" y="4952309"/>
              <a:ext cx="289063" cy="304800"/>
            </a:xfrm>
            <a:prstGeom prst="rect">
              <a:avLst/>
            </a:prstGeom>
            <a:noFill/>
            <a:ln w="19050">
              <a:solidFill>
                <a:schemeClr val="tx1"/>
              </a:solidFill>
              <a:miter lim="800000"/>
              <a:headEnd/>
              <a:tailEnd/>
            </a:ln>
            <a:effectLst/>
          </p:spPr>
          <p:txBody>
            <a:bodyPr wrap="none" anchor="ctr">
              <a:prstTxWarp prst="textNoShape">
                <a:avLst/>
              </a:prstTxWarp>
            </a:bodyPr>
            <a:lstStyle/>
            <a:p>
              <a:endParaRPr lang="en-US"/>
            </a:p>
          </p:txBody>
        </p:sp>
        <p:sp>
          <p:nvSpPr>
            <p:cNvPr id="153608" name="Rectangle 8"/>
            <p:cNvSpPr>
              <a:spLocks noChangeArrowheads="1"/>
            </p:cNvSpPr>
            <p:nvPr/>
          </p:nvSpPr>
          <p:spPr bwMode="auto">
            <a:xfrm>
              <a:off x="4814564" y="5257109"/>
              <a:ext cx="289063" cy="304800"/>
            </a:xfrm>
            <a:prstGeom prst="rect">
              <a:avLst/>
            </a:prstGeom>
            <a:noFill/>
            <a:ln w="19050">
              <a:solidFill>
                <a:schemeClr val="tx1"/>
              </a:solidFill>
              <a:miter lim="800000"/>
              <a:headEnd/>
              <a:tailEnd/>
            </a:ln>
            <a:effectLst/>
          </p:spPr>
          <p:txBody>
            <a:bodyPr wrap="none" anchor="ctr">
              <a:prstTxWarp prst="textNoShape">
                <a:avLst/>
              </a:prstTxWarp>
            </a:bodyPr>
            <a:lstStyle/>
            <a:p>
              <a:r>
                <a:rPr lang="en-US" sz="1800" dirty="0" smtClean="0">
                  <a:sym typeface="Symbol" pitchFamily="38" charset="2"/>
                </a:rPr>
                <a:t>Ø</a:t>
              </a:r>
              <a:endParaRPr lang="en-US" sz="1800" dirty="0">
                <a:sym typeface="Symbol" pitchFamily="38" charset="2"/>
              </a:endParaRPr>
            </a:p>
          </p:txBody>
        </p:sp>
        <p:sp>
          <p:nvSpPr>
            <p:cNvPr id="153609" name="Rectangle 9"/>
            <p:cNvSpPr>
              <a:spLocks noChangeArrowheads="1"/>
            </p:cNvSpPr>
            <p:nvPr/>
          </p:nvSpPr>
          <p:spPr bwMode="auto">
            <a:xfrm>
              <a:off x="4814564" y="5561909"/>
              <a:ext cx="289063" cy="304800"/>
            </a:xfrm>
            <a:prstGeom prst="rect">
              <a:avLst/>
            </a:prstGeom>
            <a:noFill/>
            <a:ln w="19050">
              <a:solidFill>
                <a:schemeClr val="tx1"/>
              </a:solidFill>
              <a:miter lim="800000"/>
              <a:headEnd/>
              <a:tailEnd/>
            </a:ln>
            <a:effectLst/>
          </p:spPr>
          <p:txBody>
            <a:bodyPr wrap="none" anchor="ctr">
              <a:prstTxWarp prst="textNoShape">
                <a:avLst/>
              </a:prstTxWarp>
            </a:bodyPr>
            <a:lstStyle/>
            <a:p>
              <a:r>
                <a:rPr lang="en-US" sz="1800" dirty="0" smtClean="0">
                  <a:sym typeface="Symbol" pitchFamily="38" charset="2"/>
                </a:rPr>
                <a:t>Ø</a:t>
              </a:r>
              <a:endParaRPr lang="en-US" sz="1800" dirty="0">
                <a:sym typeface="Symbol" pitchFamily="38" charset="2"/>
              </a:endParaRPr>
            </a:p>
          </p:txBody>
        </p:sp>
        <p:sp>
          <p:nvSpPr>
            <p:cNvPr id="153610" name="Rectangle 10"/>
            <p:cNvSpPr>
              <a:spLocks noChangeArrowheads="1"/>
            </p:cNvSpPr>
            <p:nvPr/>
          </p:nvSpPr>
          <p:spPr bwMode="auto">
            <a:xfrm>
              <a:off x="4814564" y="5866709"/>
              <a:ext cx="289063" cy="304800"/>
            </a:xfrm>
            <a:prstGeom prst="rect">
              <a:avLst/>
            </a:prstGeom>
            <a:noFill/>
            <a:ln w="19050">
              <a:solidFill>
                <a:schemeClr val="tx1"/>
              </a:solidFill>
              <a:miter lim="800000"/>
              <a:headEnd/>
              <a:tailEnd/>
            </a:ln>
            <a:effectLst/>
          </p:spPr>
          <p:txBody>
            <a:bodyPr wrap="none" anchor="ctr">
              <a:prstTxWarp prst="textNoShape">
                <a:avLst/>
              </a:prstTxWarp>
            </a:bodyPr>
            <a:lstStyle/>
            <a:p>
              <a:endParaRPr lang="en-US"/>
            </a:p>
          </p:txBody>
        </p:sp>
        <p:sp>
          <p:nvSpPr>
            <p:cNvPr id="153611" name="Text Box 11"/>
            <p:cNvSpPr txBox="1">
              <a:spLocks noChangeArrowheads="1"/>
            </p:cNvSpPr>
            <p:nvPr/>
          </p:nvSpPr>
          <p:spPr bwMode="auto">
            <a:xfrm>
              <a:off x="4487863" y="4571309"/>
              <a:ext cx="337240" cy="457200"/>
            </a:xfrm>
            <a:prstGeom prst="rect">
              <a:avLst/>
            </a:prstGeom>
            <a:noFill/>
            <a:ln w="19050">
              <a:noFill/>
              <a:miter lim="800000"/>
              <a:headEnd/>
              <a:tailEnd/>
            </a:ln>
            <a:effectLst/>
          </p:spPr>
          <p:txBody>
            <a:bodyPr wrap="none">
              <a:prstTxWarp prst="textNoShape">
                <a:avLst/>
              </a:prstTxWarp>
              <a:spAutoFit/>
            </a:bodyPr>
            <a:lstStyle/>
            <a:p>
              <a:r>
                <a:rPr lang="en-US">
                  <a:latin typeface="Times New Roman" pitchFamily="38" charset="0"/>
                </a:rPr>
                <a:t>0</a:t>
              </a:r>
            </a:p>
          </p:txBody>
        </p:sp>
        <p:sp>
          <p:nvSpPr>
            <p:cNvPr id="153612" name="Text Box 12"/>
            <p:cNvSpPr txBox="1">
              <a:spLocks noChangeArrowheads="1"/>
            </p:cNvSpPr>
            <p:nvPr/>
          </p:nvSpPr>
          <p:spPr bwMode="auto">
            <a:xfrm>
              <a:off x="4487863" y="4876109"/>
              <a:ext cx="337240" cy="457200"/>
            </a:xfrm>
            <a:prstGeom prst="rect">
              <a:avLst/>
            </a:prstGeom>
            <a:noFill/>
            <a:ln w="19050">
              <a:noFill/>
              <a:miter lim="800000"/>
              <a:headEnd/>
              <a:tailEnd/>
            </a:ln>
            <a:effectLst/>
          </p:spPr>
          <p:txBody>
            <a:bodyPr wrap="none">
              <a:prstTxWarp prst="textNoShape">
                <a:avLst/>
              </a:prstTxWarp>
              <a:spAutoFit/>
            </a:bodyPr>
            <a:lstStyle/>
            <a:p>
              <a:r>
                <a:rPr lang="en-US">
                  <a:latin typeface="Times New Roman" pitchFamily="38" charset="0"/>
                </a:rPr>
                <a:t>1</a:t>
              </a:r>
            </a:p>
          </p:txBody>
        </p:sp>
        <p:sp>
          <p:nvSpPr>
            <p:cNvPr id="153613" name="Text Box 13"/>
            <p:cNvSpPr txBox="1">
              <a:spLocks noChangeArrowheads="1"/>
            </p:cNvSpPr>
            <p:nvPr/>
          </p:nvSpPr>
          <p:spPr bwMode="auto">
            <a:xfrm>
              <a:off x="4487863" y="5180909"/>
              <a:ext cx="337240" cy="457200"/>
            </a:xfrm>
            <a:prstGeom prst="rect">
              <a:avLst/>
            </a:prstGeom>
            <a:noFill/>
            <a:ln w="19050">
              <a:noFill/>
              <a:miter lim="800000"/>
              <a:headEnd/>
              <a:tailEnd/>
            </a:ln>
            <a:effectLst/>
          </p:spPr>
          <p:txBody>
            <a:bodyPr wrap="none">
              <a:prstTxWarp prst="textNoShape">
                <a:avLst/>
              </a:prstTxWarp>
              <a:spAutoFit/>
            </a:bodyPr>
            <a:lstStyle/>
            <a:p>
              <a:r>
                <a:rPr lang="en-US">
                  <a:latin typeface="Times New Roman" pitchFamily="38" charset="0"/>
                </a:rPr>
                <a:t>2</a:t>
              </a:r>
            </a:p>
          </p:txBody>
        </p:sp>
        <p:sp>
          <p:nvSpPr>
            <p:cNvPr id="153614" name="Text Box 14"/>
            <p:cNvSpPr txBox="1">
              <a:spLocks noChangeArrowheads="1"/>
            </p:cNvSpPr>
            <p:nvPr/>
          </p:nvSpPr>
          <p:spPr bwMode="auto">
            <a:xfrm>
              <a:off x="4487863" y="5485709"/>
              <a:ext cx="337240" cy="457200"/>
            </a:xfrm>
            <a:prstGeom prst="rect">
              <a:avLst/>
            </a:prstGeom>
            <a:noFill/>
            <a:ln w="19050">
              <a:noFill/>
              <a:miter lim="800000"/>
              <a:headEnd/>
              <a:tailEnd/>
            </a:ln>
            <a:effectLst/>
          </p:spPr>
          <p:txBody>
            <a:bodyPr wrap="none">
              <a:prstTxWarp prst="textNoShape">
                <a:avLst/>
              </a:prstTxWarp>
              <a:spAutoFit/>
            </a:bodyPr>
            <a:lstStyle/>
            <a:p>
              <a:r>
                <a:rPr lang="en-US">
                  <a:latin typeface="Times New Roman" pitchFamily="38" charset="0"/>
                </a:rPr>
                <a:t>3</a:t>
              </a:r>
            </a:p>
          </p:txBody>
        </p:sp>
        <p:sp>
          <p:nvSpPr>
            <p:cNvPr id="153615" name="Text Box 15"/>
            <p:cNvSpPr txBox="1">
              <a:spLocks noChangeArrowheads="1"/>
            </p:cNvSpPr>
            <p:nvPr/>
          </p:nvSpPr>
          <p:spPr bwMode="auto">
            <a:xfrm>
              <a:off x="4487863" y="5790509"/>
              <a:ext cx="337240" cy="457200"/>
            </a:xfrm>
            <a:prstGeom prst="rect">
              <a:avLst/>
            </a:prstGeom>
            <a:noFill/>
            <a:ln w="19050">
              <a:noFill/>
              <a:miter lim="800000"/>
              <a:headEnd/>
              <a:tailEnd/>
            </a:ln>
            <a:effectLst/>
          </p:spPr>
          <p:txBody>
            <a:bodyPr wrap="none">
              <a:prstTxWarp prst="textNoShape">
                <a:avLst/>
              </a:prstTxWarp>
              <a:spAutoFit/>
            </a:bodyPr>
            <a:lstStyle/>
            <a:p>
              <a:r>
                <a:rPr lang="en-US">
                  <a:latin typeface="Times New Roman" pitchFamily="38" charset="0"/>
                </a:rPr>
                <a:t>4</a:t>
              </a:r>
            </a:p>
          </p:txBody>
        </p:sp>
        <p:sp>
          <p:nvSpPr>
            <p:cNvPr id="153616" name="AutoShape 16"/>
            <p:cNvSpPr>
              <a:spLocks noChangeArrowheads="1"/>
            </p:cNvSpPr>
            <p:nvPr/>
          </p:nvSpPr>
          <p:spPr bwMode="auto">
            <a:xfrm>
              <a:off x="5362579" y="5866709"/>
              <a:ext cx="1517579" cy="304800"/>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bodyPr>
            <a:lstStyle/>
            <a:p>
              <a:r>
                <a:rPr lang="en-US" sz="1600" b="1">
                  <a:solidFill>
                    <a:srgbClr val="FBEFD2"/>
                  </a:solidFill>
                </a:rPr>
                <a:t>451-229-0004</a:t>
              </a:r>
            </a:p>
          </p:txBody>
        </p:sp>
        <p:sp>
          <p:nvSpPr>
            <p:cNvPr id="153617" name="AutoShape 17"/>
            <p:cNvSpPr>
              <a:spLocks noChangeArrowheads="1"/>
            </p:cNvSpPr>
            <p:nvPr/>
          </p:nvSpPr>
          <p:spPr bwMode="auto">
            <a:xfrm>
              <a:off x="7169221" y="5866709"/>
              <a:ext cx="1517579" cy="304800"/>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bodyPr>
            <a:lstStyle/>
            <a:p>
              <a:r>
                <a:rPr lang="en-US" sz="1600" b="1">
                  <a:solidFill>
                    <a:srgbClr val="FBEFD2"/>
                  </a:solidFill>
                </a:rPr>
                <a:t>981-101-0004</a:t>
              </a:r>
            </a:p>
          </p:txBody>
        </p:sp>
        <p:cxnSp>
          <p:nvCxnSpPr>
            <p:cNvPr id="153618" name="AutoShape 18"/>
            <p:cNvCxnSpPr>
              <a:cxnSpLocks noChangeShapeType="1"/>
              <a:stCxn id="153616" idx="3"/>
              <a:endCxn id="153617" idx="1"/>
            </p:cNvCxnSpPr>
            <p:nvPr/>
          </p:nvCxnSpPr>
          <p:spPr bwMode="auto">
            <a:xfrm>
              <a:off x="6889191" y="6019109"/>
              <a:ext cx="270996" cy="0"/>
            </a:xfrm>
            <a:prstGeom prst="straightConnector1">
              <a:avLst/>
            </a:prstGeom>
            <a:noFill/>
            <a:ln w="19050">
              <a:solidFill>
                <a:schemeClr val="tx1"/>
              </a:solidFill>
              <a:round/>
              <a:headEnd/>
              <a:tailEnd/>
            </a:ln>
            <a:effectLst/>
          </p:spPr>
        </p:cxnSp>
        <p:sp>
          <p:nvSpPr>
            <p:cNvPr id="153619" name="Line 19"/>
            <p:cNvSpPr>
              <a:spLocks noChangeShapeType="1"/>
            </p:cNvSpPr>
            <p:nvPr/>
          </p:nvSpPr>
          <p:spPr bwMode="auto">
            <a:xfrm>
              <a:off x="4959095" y="6019109"/>
              <a:ext cx="403483" cy="0"/>
            </a:xfrm>
            <a:prstGeom prst="line">
              <a:avLst/>
            </a:prstGeom>
            <a:noFill/>
            <a:ln w="19050">
              <a:solidFill>
                <a:schemeClr val="tx1"/>
              </a:solidFill>
              <a:round/>
              <a:headEnd type="oval" w="med" len="med"/>
              <a:tailEnd type="triangle" w="med" len="med"/>
            </a:ln>
            <a:effectLst/>
          </p:spPr>
          <p:txBody>
            <a:bodyPr wrap="none" anchor="ctr">
              <a:prstTxWarp prst="textNoShape">
                <a:avLst/>
              </a:prstTxWarp>
            </a:bodyPr>
            <a:lstStyle/>
            <a:p>
              <a:endParaRPr lang="en-US"/>
            </a:p>
          </p:txBody>
        </p:sp>
        <p:sp>
          <p:nvSpPr>
            <p:cNvPr id="153620" name="AutoShape 20"/>
            <p:cNvSpPr>
              <a:spLocks noChangeArrowheads="1"/>
            </p:cNvSpPr>
            <p:nvPr/>
          </p:nvSpPr>
          <p:spPr bwMode="auto">
            <a:xfrm>
              <a:off x="5362579" y="4952309"/>
              <a:ext cx="1517579" cy="304800"/>
            </a:xfrm>
            <a:prstGeom prst="roundRect">
              <a:avLst>
                <a:gd name="adj" fmla="val 16667"/>
              </a:avLst>
            </a:prstGeom>
            <a:solidFill>
              <a:schemeClr val="accent1"/>
            </a:solidFill>
            <a:ln w="19050">
              <a:solidFill>
                <a:schemeClr val="tx1"/>
              </a:solidFill>
              <a:round/>
              <a:headEnd/>
              <a:tailEnd/>
            </a:ln>
            <a:effectLst/>
          </p:spPr>
          <p:txBody>
            <a:bodyPr wrap="none" anchor="ctr">
              <a:prstTxWarp prst="textNoShape">
                <a:avLst/>
              </a:prstTxWarp>
            </a:bodyPr>
            <a:lstStyle/>
            <a:p>
              <a:r>
                <a:rPr lang="en-US" sz="1600" b="1">
                  <a:solidFill>
                    <a:srgbClr val="FBEFD2"/>
                  </a:solidFill>
                </a:rPr>
                <a:t>025-612-0001</a:t>
              </a:r>
            </a:p>
          </p:txBody>
        </p:sp>
        <p:sp>
          <p:nvSpPr>
            <p:cNvPr id="153621" name="Line 21"/>
            <p:cNvSpPr>
              <a:spLocks noChangeShapeType="1"/>
            </p:cNvSpPr>
            <p:nvPr/>
          </p:nvSpPr>
          <p:spPr bwMode="auto">
            <a:xfrm>
              <a:off x="4959095" y="5104709"/>
              <a:ext cx="403483" cy="0"/>
            </a:xfrm>
            <a:prstGeom prst="line">
              <a:avLst/>
            </a:prstGeom>
            <a:noFill/>
            <a:ln w="19050">
              <a:solidFill>
                <a:schemeClr val="tx1"/>
              </a:solidFill>
              <a:round/>
              <a:headEnd type="oval" w="med" len="med"/>
              <a:tailEnd type="triangle" w="med" len="med"/>
            </a:ln>
            <a:effectLst/>
          </p:spPr>
          <p:txBody>
            <a:bodyPr wrap="none" anchor="ctr">
              <a:prstTxWarp prst="textNoShape">
                <a:avLst/>
              </a:prstTxWarp>
            </a:bodyPr>
            <a:lstStyle/>
            <a:p>
              <a:endParaRPr lang="en-US"/>
            </a:p>
          </p:txBody>
        </p:sp>
      </p:grpSp>
      <p:graphicFrame>
        <p:nvGraphicFramePr>
          <p:cNvPr id="153622" name="Object 22"/>
          <p:cNvGraphicFramePr>
            <a:graphicFrameLocks noChangeAspect="1"/>
          </p:cNvGraphicFramePr>
          <p:nvPr/>
        </p:nvGraphicFramePr>
        <p:xfrm>
          <a:off x="5864787" y="806450"/>
          <a:ext cx="3048000" cy="1098550"/>
        </p:xfrm>
        <a:graphic>
          <a:graphicData uri="http://schemas.openxmlformats.org/presentationml/2006/ole">
            <mc:AlternateContent xmlns:mc="http://schemas.openxmlformats.org/markup-compatibility/2006">
              <mc:Choice xmlns:v="urn:schemas-microsoft-com:vml" Requires="v">
                <p:oleObj spid="_x0000_s63499" name="Clip" r:id="rId3" imgW="1826640" imgH="659160" progId="MS_ClipArt_Gallery.2">
                  <p:embed/>
                </p:oleObj>
              </mc:Choice>
              <mc:Fallback>
                <p:oleObj name="Clip" r:id="rId3" imgW="1826640" imgH="65916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4787" y="806450"/>
                        <a:ext cx="3048000" cy="10985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2117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6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bldLvl="4"/>
    </p:bld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dirty="0" smtClean="0"/>
              <a:t>Open Addressing: Linear </a:t>
            </a:r>
            <a:r>
              <a:rPr lang="en-US" dirty="0"/>
              <a:t>Probing</a:t>
            </a:r>
          </a:p>
        </p:txBody>
      </p:sp>
      <p:sp>
        <p:nvSpPr>
          <p:cNvPr id="150531" name="Rectangle 3" descr="Rectangle: Click to edit Master text styles&#10;Second level&#10;Third level&#10;Fourth level&#10;Fifth level"/>
          <p:cNvSpPr>
            <a:spLocks noGrp="1" noChangeArrowheads="1"/>
          </p:cNvSpPr>
          <p:nvPr>
            <p:ph type="body" sz="half" idx="1"/>
          </p:nvPr>
        </p:nvSpPr>
        <p:spPr>
          <a:xfrm>
            <a:off x="290008" y="1181100"/>
            <a:ext cx="4510592" cy="4572000"/>
          </a:xfrm>
        </p:spPr>
        <p:txBody>
          <a:bodyPr/>
          <a:lstStyle/>
          <a:p>
            <a:r>
              <a:rPr lang="en-US" sz="2000" b="1" dirty="0">
                <a:solidFill>
                  <a:schemeClr val="tx2"/>
                </a:solidFill>
                <a:latin typeface="+mj-lt"/>
              </a:rPr>
              <a:t>Open addressing</a:t>
            </a:r>
            <a:r>
              <a:rPr lang="en-US" sz="2000" dirty="0">
                <a:latin typeface="+mj-lt"/>
              </a:rPr>
              <a:t>: the colliding item is placed in a different cell of the table</a:t>
            </a:r>
            <a:endParaRPr lang="en-US" sz="2000" b="1" dirty="0">
              <a:latin typeface="+mj-lt"/>
            </a:endParaRPr>
          </a:p>
          <a:p>
            <a:r>
              <a:rPr lang="en-US" sz="2000" b="1" dirty="0">
                <a:solidFill>
                  <a:schemeClr val="tx2"/>
                </a:solidFill>
              </a:rPr>
              <a:t>Linear probing</a:t>
            </a:r>
            <a:r>
              <a:rPr lang="en-US" sz="2000" dirty="0">
                <a:solidFill>
                  <a:schemeClr val="tx2"/>
                </a:solidFill>
              </a:rPr>
              <a:t> </a:t>
            </a:r>
            <a:r>
              <a:rPr lang="en-US" sz="2000" dirty="0"/>
              <a:t>handles collisions by placing the colliding item in the next (circularly) available table cell</a:t>
            </a:r>
          </a:p>
          <a:p>
            <a:r>
              <a:rPr lang="en-US" sz="2000" dirty="0"/>
              <a:t>Each table cell inspected is referred to as a “probe”</a:t>
            </a:r>
          </a:p>
          <a:p>
            <a:r>
              <a:rPr lang="en-US" sz="2000" dirty="0"/>
              <a:t>Colliding items lump together,</a:t>
            </a:r>
            <a:r>
              <a:rPr lang="en-US" sz="2000" dirty="0" smtClean="0"/>
              <a:t> so that future </a:t>
            </a:r>
            <a:r>
              <a:rPr lang="en-US" sz="2000" dirty="0"/>
              <a:t>collisions</a:t>
            </a:r>
            <a:r>
              <a:rPr lang="en-US" sz="2000" dirty="0" smtClean="0"/>
              <a:t> cause a </a:t>
            </a:r>
            <a:r>
              <a:rPr lang="en-US" sz="2000" dirty="0"/>
              <a:t>longer sequence of probes</a:t>
            </a:r>
          </a:p>
        </p:txBody>
      </p:sp>
      <p:sp>
        <p:nvSpPr>
          <p:cNvPr id="150532" name="Rectangle 4" descr="Rectangle: Click to edit Master text styles&#10;Second level&#10;Third level&#10;Fourth level&#10;Fifth level"/>
          <p:cNvSpPr>
            <a:spLocks noGrp="1" noChangeArrowheads="1"/>
          </p:cNvSpPr>
          <p:nvPr>
            <p:ph type="body" sz="half" idx="2"/>
          </p:nvPr>
        </p:nvSpPr>
        <p:spPr>
          <a:xfrm>
            <a:off x="4800600" y="1181100"/>
            <a:ext cx="3810000" cy="2209800"/>
          </a:xfrm>
        </p:spPr>
        <p:txBody>
          <a:bodyPr/>
          <a:lstStyle/>
          <a:p>
            <a:r>
              <a:rPr lang="en-US" sz="2000" dirty="0"/>
              <a:t>Example:</a:t>
            </a:r>
          </a:p>
          <a:p>
            <a:pPr lvl="1"/>
            <a:r>
              <a:rPr lang="en-US" sz="1800" b="1" i="1" dirty="0" err="1">
                <a:latin typeface="Times New Roman" pitchFamily="38" charset="0"/>
              </a:rPr>
              <a:t>h</a:t>
            </a:r>
            <a:r>
              <a:rPr lang="en-US" sz="1800" dirty="0" err="1">
                <a:latin typeface="Times New Roman" pitchFamily="38" charset="0"/>
              </a:rPr>
              <a:t>(</a:t>
            </a:r>
            <a:r>
              <a:rPr lang="en-US" sz="1800" b="1" i="1" dirty="0" err="1">
                <a:latin typeface="Times New Roman" pitchFamily="38" charset="0"/>
              </a:rPr>
              <a:t>x</a:t>
            </a:r>
            <a:r>
              <a:rPr lang="en-US" sz="1800" dirty="0">
                <a:latin typeface="Times New Roman" pitchFamily="38" charset="0"/>
              </a:rPr>
              <a:t>) </a:t>
            </a:r>
            <a:r>
              <a:rPr lang="en-US" sz="1800" dirty="0">
                <a:latin typeface="Symbol" pitchFamily="38" charset="2"/>
              </a:rPr>
              <a:t>=</a:t>
            </a:r>
            <a:r>
              <a:rPr lang="en-US" sz="1800" b="1" i="1" dirty="0">
                <a:latin typeface="Times New Roman" pitchFamily="38" charset="0"/>
              </a:rPr>
              <a:t> </a:t>
            </a:r>
            <a:r>
              <a:rPr lang="en-US" sz="1800" b="1" i="1" dirty="0" err="1">
                <a:latin typeface="Times New Roman" pitchFamily="38" charset="0"/>
              </a:rPr>
              <a:t>x</a:t>
            </a:r>
            <a:r>
              <a:rPr lang="en-US" sz="1800" b="1" i="1" dirty="0">
                <a:latin typeface="Times New Roman" pitchFamily="38" charset="0"/>
              </a:rPr>
              <a:t> </a:t>
            </a:r>
            <a:r>
              <a:rPr lang="en-US" sz="1800" dirty="0">
                <a:latin typeface="Times New Roman" pitchFamily="38" charset="0"/>
              </a:rPr>
              <a:t>mod</a:t>
            </a:r>
            <a:r>
              <a:rPr lang="en-US" sz="1800" b="1" i="1" dirty="0">
                <a:latin typeface="Times New Roman" pitchFamily="38" charset="0"/>
              </a:rPr>
              <a:t> </a:t>
            </a:r>
            <a:r>
              <a:rPr lang="en-US" sz="1800" dirty="0">
                <a:latin typeface="Times New Roman" pitchFamily="38" charset="0"/>
              </a:rPr>
              <a:t>13</a:t>
            </a:r>
          </a:p>
          <a:p>
            <a:pPr lvl="1"/>
            <a:r>
              <a:rPr lang="en-US" sz="1800" dirty="0"/>
              <a:t>Insert keys 18, 41, 22, 44, 59, 32, 31, 73, in this order</a:t>
            </a:r>
          </a:p>
          <a:p>
            <a:pPr lvl="1"/>
            <a:endParaRPr lang="en-US" sz="1800" dirty="0"/>
          </a:p>
        </p:txBody>
      </p:sp>
      <p:sp>
        <p:nvSpPr>
          <p:cNvPr id="150533" name="Rectangle 5"/>
          <p:cNvSpPr>
            <a:spLocks noChangeArrowheads="1"/>
          </p:cNvSpPr>
          <p:nvPr/>
        </p:nvSpPr>
        <p:spPr bwMode="auto">
          <a:xfrm>
            <a:off x="48768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34" name="Rectangle 6"/>
          <p:cNvSpPr>
            <a:spLocks noChangeArrowheads="1"/>
          </p:cNvSpPr>
          <p:nvPr/>
        </p:nvSpPr>
        <p:spPr bwMode="auto">
          <a:xfrm>
            <a:off x="51816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35" name="Rectangle 7"/>
          <p:cNvSpPr>
            <a:spLocks noChangeArrowheads="1"/>
          </p:cNvSpPr>
          <p:nvPr/>
        </p:nvSpPr>
        <p:spPr bwMode="auto">
          <a:xfrm>
            <a:off x="54864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36" name="Rectangle 8"/>
          <p:cNvSpPr>
            <a:spLocks noChangeArrowheads="1"/>
          </p:cNvSpPr>
          <p:nvPr/>
        </p:nvSpPr>
        <p:spPr bwMode="auto">
          <a:xfrm>
            <a:off x="57912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37" name="Rectangle 9"/>
          <p:cNvSpPr>
            <a:spLocks noChangeArrowheads="1"/>
          </p:cNvSpPr>
          <p:nvPr/>
        </p:nvSpPr>
        <p:spPr bwMode="auto">
          <a:xfrm>
            <a:off x="60960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38" name="Rectangle 10"/>
          <p:cNvSpPr>
            <a:spLocks noChangeArrowheads="1"/>
          </p:cNvSpPr>
          <p:nvPr/>
        </p:nvSpPr>
        <p:spPr bwMode="auto">
          <a:xfrm>
            <a:off x="64008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39" name="Rectangle 11"/>
          <p:cNvSpPr>
            <a:spLocks noChangeArrowheads="1"/>
          </p:cNvSpPr>
          <p:nvPr/>
        </p:nvSpPr>
        <p:spPr bwMode="auto">
          <a:xfrm>
            <a:off x="67056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40" name="Rectangle 12"/>
          <p:cNvSpPr>
            <a:spLocks noChangeArrowheads="1"/>
          </p:cNvSpPr>
          <p:nvPr/>
        </p:nvSpPr>
        <p:spPr bwMode="auto">
          <a:xfrm>
            <a:off x="70104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41" name="Rectangle 13"/>
          <p:cNvSpPr>
            <a:spLocks noChangeArrowheads="1"/>
          </p:cNvSpPr>
          <p:nvPr/>
        </p:nvSpPr>
        <p:spPr bwMode="auto">
          <a:xfrm>
            <a:off x="73152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42" name="Rectangle 14"/>
          <p:cNvSpPr>
            <a:spLocks noChangeArrowheads="1"/>
          </p:cNvSpPr>
          <p:nvPr/>
        </p:nvSpPr>
        <p:spPr bwMode="auto">
          <a:xfrm>
            <a:off x="76200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43" name="Rectangle 15"/>
          <p:cNvSpPr>
            <a:spLocks noChangeArrowheads="1"/>
          </p:cNvSpPr>
          <p:nvPr/>
        </p:nvSpPr>
        <p:spPr bwMode="auto">
          <a:xfrm>
            <a:off x="79248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44" name="Rectangle 16"/>
          <p:cNvSpPr>
            <a:spLocks noChangeArrowheads="1"/>
          </p:cNvSpPr>
          <p:nvPr/>
        </p:nvSpPr>
        <p:spPr bwMode="auto">
          <a:xfrm>
            <a:off x="82296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45" name="Rectangle 17"/>
          <p:cNvSpPr>
            <a:spLocks noChangeArrowheads="1"/>
          </p:cNvSpPr>
          <p:nvPr/>
        </p:nvSpPr>
        <p:spPr bwMode="auto">
          <a:xfrm>
            <a:off x="8534400" y="3574854"/>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r>
              <a:rPr lang="en-US" sz="1800"/>
              <a:t> </a:t>
            </a:r>
          </a:p>
        </p:txBody>
      </p:sp>
      <p:sp>
        <p:nvSpPr>
          <p:cNvPr id="150546" name="Text Box 18"/>
          <p:cNvSpPr txBox="1">
            <a:spLocks noChangeArrowheads="1"/>
          </p:cNvSpPr>
          <p:nvPr/>
        </p:nvSpPr>
        <p:spPr bwMode="auto">
          <a:xfrm>
            <a:off x="4879975" y="3841554"/>
            <a:ext cx="2984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0</a:t>
            </a:r>
          </a:p>
        </p:txBody>
      </p:sp>
      <p:sp>
        <p:nvSpPr>
          <p:cNvPr id="150547" name="Text Box 19"/>
          <p:cNvSpPr txBox="1">
            <a:spLocks noChangeArrowheads="1"/>
          </p:cNvSpPr>
          <p:nvPr/>
        </p:nvSpPr>
        <p:spPr bwMode="auto">
          <a:xfrm>
            <a:off x="5181600" y="3841554"/>
            <a:ext cx="2984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1</a:t>
            </a:r>
          </a:p>
        </p:txBody>
      </p:sp>
      <p:sp>
        <p:nvSpPr>
          <p:cNvPr id="150548" name="Text Box 20"/>
          <p:cNvSpPr txBox="1">
            <a:spLocks noChangeArrowheads="1"/>
          </p:cNvSpPr>
          <p:nvPr/>
        </p:nvSpPr>
        <p:spPr bwMode="auto">
          <a:xfrm>
            <a:off x="5483225" y="3841554"/>
            <a:ext cx="2984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2</a:t>
            </a:r>
          </a:p>
        </p:txBody>
      </p:sp>
      <p:sp>
        <p:nvSpPr>
          <p:cNvPr id="150549" name="Text Box 21"/>
          <p:cNvSpPr txBox="1">
            <a:spLocks noChangeArrowheads="1"/>
          </p:cNvSpPr>
          <p:nvPr/>
        </p:nvSpPr>
        <p:spPr bwMode="auto">
          <a:xfrm>
            <a:off x="5784850" y="3841554"/>
            <a:ext cx="2984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3</a:t>
            </a:r>
          </a:p>
        </p:txBody>
      </p:sp>
      <p:sp>
        <p:nvSpPr>
          <p:cNvPr id="150550" name="Text Box 22"/>
          <p:cNvSpPr txBox="1">
            <a:spLocks noChangeArrowheads="1"/>
          </p:cNvSpPr>
          <p:nvPr/>
        </p:nvSpPr>
        <p:spPr bwMode="auto">
          <a:xfrm>
            <a:off x="6086475" y="3841554"/>
            <a:ext cx="2984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4</a:t>
            </a:r>
          </a:p>
        </p:txBody>
      </p:sp>
      <p:sp>
        <p:nvSpPr>
          <p:cNvPr id="150551" name="Text Box 23"/>
          <p:cNvSpPr txBox="1">
            <a:spLocks noChangeArrowheads="1"/>
          </p:cNvSpPr>
          <p:nvPr/>
        </p:nvSpPr>
        <p:spPr bwMode="auto">
          <a:xfrm>
            <a:off x="6388100" y="3841554"/>
            <a:ext cx="2984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5</a:t>
            </a:r>
          </a:p>
        </p:txBody>
      </p:sp>
      <p:sp>
        <p:nvSpPr>
          <p:cNvPr id="150552" name="Text Box 24"/>
          <p:cNvSpPr txBox="1">
            <a:spLocks noChangeArrowheads="1"/>
          </p:cNvSpPr>
          <p:nvPr/>
        </p:nvSpPr>
        <p:spPr bwMode="auto">
          <a:xfrm>
            <a:off x="6689725" y="3841554"/>
            <a:ext cx="2984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6</a:t>
            </a:r>
          </a:p>
        </p:txBody>
      </p:sp>
      <p:sp>
        <p:nvSpPr>
          <p:cNvPr id="150553" name="Text Box 25"/>
          <p:cNvSpPr txBox="1">
            <a:spLocks noChangeArrowheads="1"/>
          </p:cNvSpPr>
          <p:nvPr/>
        </p:nvSpPr>
        <p:spPr bwMode="auto">
          <a:xfrm>
            <a:off x="6991350" y="3841554"/>
            <a:ext cx="2984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7</a:t>
            </a:r>
          </a:p>
        </p:txBody>
      </p:sp>
      <p:sp>
        <p:nvSpPr>
          <p:cNvPr id="150554" name="Text Box 26"/>
          <p:cNvSpPr txBox="1">
            <a:spLocks noChangeArrowheads="1"/>
          </p:cNvSpPr>
          <p:nvPr/>
        </p:nvSpPr>
        <p:spPr bwMode="auto">
          <a:xfrm>
            <a:off x="7292975" y="3841554"/>
            <a:ext cx="2984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8</a:t>
            </a:r>
          </a:p>
        </p:txBody>
      </p:sp>
      <p:sp>
        <p:nvSpPr>
          <p:cNvPr id="150555" name="Text Box 27"/>
          <p:cNvSpPr txBox="1">
            <a:spLocks noChangeArrowheads="1"/>
          </p:cNvSpPr>
          <p:nvPr/>
        </p:nvSpPr>
        <p:spPr bwMode="auto">
          <a:xfrm>
            <a:off x="7594600" y="3841554"/>
            <a:ext cx="2984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9</a:t>
            </a:r>
          </a:p>
        </p:txBody>
      </p:sp>
      <p:sp>
        <p:nvSpPr>
          <p:cNvPr id="150556" name="Text Box 28"/>
          <p:cNvSpPr txBox="1">
            <a:spLocks noChangeArrowheads="1"/>
          </p:cNvSpPr>
          <p:nvPr/>
        </p:nvSpPr>
        <p:spPr bwMode="auto">
          <a:xfrm>
            <a:off x="7839075" y="3841554"/>
            <a:ext cx="4127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10</a:t>
            </a:r>
          </a:p>
        </p:txBody>
      </p:sp>
      <p:sp>
        <p:nvSpPr>
          <p:cNvPr id="150557" name="Text Box 29"/>
          <p:cNvSpPr txBox="1">
            <a:spLocks noChangeArrowheads="1"/>
          </p:cNvSpPr>
          <p:nvPr/>
        </p:nvSpPr>
        <p:spPr bwMode="auto">
          <a:xfrm>
            <a:off x="8140700" y="3841554"/>
            <a:ext cx="4127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11</a:t>
            </a:r>
          </a:p>
        </p:txBody>
      </p:sp>
      <p:sp>
        <p:nvSpPr>
          <p:cNvPr id="150558" name="Text Box 30"/>
          <p:cNvSpPr txBox="1">
            <a:spLocks noChangeArrowheads="1"/>
          </p:cNvSpPr>
          <p:nvPr/>
        </p:nvSpPr>
        <p:spPr bwMode="auto">
          <a:xfrm>
            <a:off x="8442325" y="3841554"/>
            <a:ext cx="412750" cy="366713"/>
          </a:xfrm>
          <a:prstGeom prst="rect">
            <a:avLst/>
          </a:prstGeom>
          <a:noFill/>
          <a:ln w="19050">
            <a:noFill/>
            <a:miter lim="800000"/>
            <a:headEnd/>
            <a:tailEnd/>
          </a:ln>
          <a:effectLst/>
        </p:spPr>
        <p:txBody>
          <a:bodyPr wrap="none">
            <a:prstTxWarp prst="textNoShape">
              <a:avLst/>
            </a:prstTxWarp>
            <a:spAutoFit/>
          </a:bodyPr>
          <a:lstStyle/>
          <a:p>
            <a:r>
              <a:rPr lang="en-US" sz="1800">
                <a:latin typeface="Times New Roman" pitchFamily="38" charset="0"/>
              </a:rPr>
              <a:t>12</a:t>
            </a:r>
          </a:p>
        </p:txBody>
      </p:sp>
      <p:sp>
        <p:nvSpPr>
          <p:cNvPr id="150559" name="Rectangle 31"/>
          <p:cNvSpPr>
            <a:spLocks noChangeArrowheads="1"/>
          </p:cNvSpPr>
          <p:nvPr/>
        </p:nvSpPr>
        <p:spPr bwMode="auto">
          <a:xfrm>
            <a:off x="48768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a:solidFill>
                  <a:srgbClr val="FBEFD2"/>
                </a:solidFill>
              </a:rPr>
              <a:t> </a:t>
            </a:r>
          </a:p>
        </p:txBody>
      </p:sp>
      <p:sp>
        <p:nvSpPr>
          <p:cNvPr id="150560" name="Rectangle 32"/>
          <p:cNvSpPr>
            <a:spLocks noChangeArrowheads="1"/>
          </p:cNvSpPr>
          <p:nvPr/>
        </p:nvSpPr>
        <p:spPr bwMode="auto">
          <a:xfrm>
            <a:off x="51816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a:solidFill>
                  <a:srgbClr val="FBEFD2"/>
                </a:solidFill>
              </a:rPr>
              <a:t> </a:t>
            </a:r>
          </a:p>
        </p:txBody>
      </p:sp>
      <p:sp>
        <p:nvSpPr>
          <p:cNvPr id="150561" name="Rectangle 33"/>
          <p:cNvSpPr>
            <a:spLocks noChangeArrowheads="1"/>
          </p:cNvSpPr>
          <p:nvPr/>
        </p:nvSpPr>
        <p:spPr bwMode="auto">
          <a:xfrm>
            <a:off x="54864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dirty="0">
                <a:solidFill>
                  <a:srgbClr val="FBEFD2"/>
                </a:solidFill>
              </a:rPr>
              <a:t>41</a:t>
            </a:r>
          </a:p>
        </p:txBody>
      </p:sp>
      <p:sp>
        <p:nvSpPr>
          <p:cNvPr id="150562" name="Rectangle 34"/>
          <p:cNvSpPr>
            <a:spLocks noChangeArrowheads="1"/>
          </p:cNvSpPr>
          <p:nvPr/>
        </p:nvSpPr>
        <p:spPr bwMode="auto">
          <a:xfrm>
            <a:off x="57912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a:solidFill>
                  <a:srgbClr val="FBEFD2"/>
                </a:solidFill>
              </a:rPr>
              <a:t> </a:t>
            </a:r>
          </a:p>
        </p:txBody>
      </p:sp>
      <p:sp>
        <p:nvSpPr>
          <p:cNvPr id="150563" name="Rectangle 35"/>
          <p:cNvSpPr>
            <a:spLocks noChangeArrowheads="1"/>
          </p:cNvSpPr>
          <p:nvPr/>
        </p:nvSpPr>
        <p:spPr bwMode="auto">
          <a:xfrm>
            <a:off x="60960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a:solidFill>
                  <a:srgbClr val="FBEFD2"/>
                </a:solidFill>
              </a:rPr>
              <a:t> </a:t>
            </a:r>
          </a:p>
        </p:txBody>
      </p:sp>
      <p:sp>
        <p:nvSpPr>
          <p:cNvPr id="150564" name="Rectangle 36"/>
          <p:cNvSpPr>
            <a:spLocks noChangeArrowheads="1"/>
          </p:cNvSpPr>
          <p:nvPr/>
        </p:nvSpPr>
        <p:spPr bwMode="auto">
          <a:xfrm>
            <a:off x="64008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dirty="0">
                <a:solidFill>
                  <a:srgbClr val="FBEFD2"/>
                </a:solidFill>
              </a:rPr>
              <a:t>18</a:t>
            </a:r>
          </a:p>
        </p:txBody>
      </p:sp>
      <p:sp>
        <p:nvSpPr>
          <p:cNvPr id="150565" name="Rectangle 37"/>
          <p:cNvSpPr>
            <a:spLocks noChangeArrowheads="1"/>
          </p:cNvSpPr>
          <p:nvPr/>
        </p:nvSpPr>
        <p:spPr bwMode="auto">
          <a:xfrm>
            <a:off x="67056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a:solidFill>
                  <a:srgbClr val="FBEFD2"/>
                </a:solidFill>
              </a:rPr>
              <a:t>44</a:t>
            </a:r>
          </a:p>
        </p:txBody>
      </p:sp>
      <p:sp>
        <p:nvSpPr>
          <p:cNvPr id="150566" name="Rectangle 38"/>
          <p:cNvSpPr>
            <a:spLocks noChangeArrowheads="1"/>
          </p:cNvSpPr>
          <p:nvPr/>
        </p:nvSpPr>
        <p:spPr bwMode="auto">
          <a:xfrm>
            <a:off x="70104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a:solidFill>
                  <a:srgbClr val="FBEFD2"/>
                </a:solidFill>
              </a:rPr>
              <a:t>59</a:t>
            </a:r>
          </a:p>
        </p:txBody>
      </p:sp>
      <p:sp>
        <p:nvSpPr>
          <p:cNvPr id="150567" name="Rectangle 39"/>
          <p:cNvSpPr>
            <a:spLocks noChangeArrowheads="1"/>
          </p:cNvSpPr>
          <p:nvPr/>
        </p:nvSpPr>
        <p:spPr bwMode="auto">
          <a:xfrm>
            <a:off x="73152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a:solidFill>
                  <a:srgbClr val="FBEFD2"/>
                </a:solidFill>
              </a:rPr>
              <a:t>32</a:t>
            </a:r>
          </a:p>
        </p:txBody>
      </p:sp>
      <p:sp>
        <p:nvSpPr>
          <p:cNvPr id="150568" name="Rectangle 40"/>
          <p:cNvSpPr>
            <a:spLocks noChangeArrowheads="1"/>
          </p:cNvSpPr>
          <p:nvPr/>
        </p:nvSpPr>
        <p:spPr bwMode="auto">
          <a:xfrm>
            <a:off x="76200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a:solidFill>
                  <a:srgbClr val="FBEFD2"/>
                </a:solidFill>
              </a:rPr>
              <a:t>22</a:t>
            </a:r>
          </a:p>
        </p:txBody>
      </p:sp>
      <p:sp>
        <p:nvSpPr>
          <p:cNvPr id="150569" name="Rectangle 41"/>
          <p:cNvSpPr>
            <a:spLocks noChangeArrowheads="1"/>
          </p:cNvSpPr>
          <p:nvPr/>
        </p:nvSpPr>
        <p:spPr bwMode="auto">
          <a:xfrm>
            <a:off x="79248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a:solidFill>
                  <a:srgbClr val="FBEFD2"/>
                </a:solidFill>
              </a:rPr>
              <a:t>31</a:t>
            </a:r>
          </a:p>
        </p:txBody>
      </p:sp>
      <p:sp>
        <p:nvSpPr>
          <p:cNvPr id="150570" name="Rectangle 42"/>
          <p:cNvSpPr>
            <a:spLocks noChangeArrowheads="1"/>
          </p:cNvSpPr>
          <p:nvPr/>
        </p:nvSpPr>
        <p:spPr bwMode="auto">
          <a:xfrm>
            <a:off x="82296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a:solidFill>
                  <a:srgbClr val="FBEFD2"/>
                </a:solidFill>
              </a:rPr>
              <a:t>73</a:t>
            </a:r>
          </a:p>
        </p:txBody>
      </p:sp>
      <p:sp>
        <p:nvSpPr>
          <p:cNvPr id="150571" name="Rectangle 43"/>
          <p:cNvSpPr>
            <a:spLocks noChangeArrowheads="1"/>
          </p:cNvSpPr>
          <p:nvPr/>
        </p:nvSpPr>
        <p:spPr bwMode="auto">
          <a:xfrm>
            <a:off x="8534400" y="3577357"/>
            <a:ext cx="304800" cy="304800"/>
          </a:xfrm>
          <a:prstGeom prst="rect">
            <a:avLst/>
          </a:prstGeom>
          <a:solidFill>
            <a:schemeClr val="accent1"/>
          </a:solidFill>
          <a:ln w="19050">
            <a:solidFill>
              <a:schemeClr val="tx1"/>
            </a:solidFill>
            <a:miter lim="800000"/>
            <a:headEnd/>
            <a:tailEnd/>
          </a:ln>
          <a:effectLst/>
        </p:spPr>
        <p:txBody>
          <a:bodyPr wrap="none" anchor="ctr">
            <a:prstTxWarp prst="textNoShape">
              <a:avLst/>
            </a:prstTxWarp>
          </a:bodyPr>
          <a:lstStyle/>
          <a:p>
            <a:pPr algn="ctr"/>
            <a:r>
              <a:rPr lang="en-US" sz="1800">
                <a:solidFill>
                  <a:srgbClr val="FBEFD2"/>
                </a:solidFill>
              </a:rPr>
              <a:t> </a:t>
            </a:r>
          </a:p>
        </p:txBody>
      </p:sp>
    </p:spTree>
    <p:extLst>
      <p:ext uri="{BB962C8B-B14F-4D97-AF65-F5344CB8AC3E}">
        <p14:creationId xmlns:p14="http://schemas.microsoft.com/office/powerpoint/2010/main" val="172040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0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05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0532">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0532">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0532">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056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056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056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056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056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056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056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05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P spid="150532" grpId="0" build="p"/>
      <p:bldP spid="150561" grpId="0" animBg="1"/>
      <p:bldP spid="150564" grpId="0" animBg="1"/>
      <p:bldP spid="150565" grpId="0" animBg="1"/>
      <p:bldP spid="150566" grpId="0" animBg="1"/>
      <p:bldP spid="150567" grpId="0" animBg="1"/>
      <p:bldP spid="150568" grpId="0" animBg="1"/>
      <p:bldP spid="150569" grpId="0" animBg="1"/>
      <p:bldP spid="150570" grpId="0" animBg="1"/>
    </p:bld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457200" y="78744"/>
            <a:ext cx="8229600" cy="566447"/>
          </a:xfrm>
        </p:spPr>
        <p:txBody>
          <a:bodyPr/>
          <a:lstStyle/>
          <a:p>
            <a:r>
              <a:rPr lang="en-US" dirty="0" smtClean="0"/>
              <a:t>Open Addressing:  Double </a:t>
            </a:r>
            <a:r>
              <a:rPr lang="en-US" dirty="0"/>
              <a:t>Hashing</a:t>
            </a:r>
          </a:p>
        </p:txBody>
      </p:sp>
      <p:sp>
        <p:nvSpPr>
          <p:cNvPr id="155651" name="Rectangle 3" descr="Rectangle: Click to edit Master text styles&#10;Second level&#10;Third level&#10;Fourth level&#10;Fifth level"/>
          <p:cNvSpPr>
            <a:spLocks noGrp="1" noChangeArrowheads="1"/>
          </p:cNvSpPr>
          <p:nvPr>
            <p:ph idx="1"/>
          </p:nvPr>
        </p:nvSpPr>
        <p:spPr>
          <a:xfrm>
            <a:off x="457200" y="797585"/>
            <a:ext cx="8229600" cy="4957054"/>
          </a:xfrm>
        </p:spPr>
        <p:txBody>
          <a:bodyPr/>
          <a:lstStyle/>
          <a:p>
            <a:r>
              <a:rPr lang="en-US" sz="2000" dirty="0">
                <a:latin typeface="+mj-lt"/>
              </a:rPr>
              <a:t>Double hashing </a:t>
            </a:r>
            <a:r>
              <a:rPr lang="en-US" sz="2000" dirty="0" smtClean="0">
                <a:latin typeface="+mj-lt"/>
              </a:rPr>
              <a:t>is an alternative open addressing method that uses </a:t>
            </a:r>
            <a:r>
              <a:rPr lang="en-US" sz="2000" dirty="0">
                <a:latin typeface="+mj-lt"/>
              </a:rPr>
              <a:t>a </a:t>
            </a:r>
            <a:r>
              <a:rPr lang="en-US" sz="2000" b="1" dirty="0">
                <a:solidFill>
                  <a:srgbClr val="800000"/>
                </a:solidFill>
                <a:latin typeface="+mj-lt"/>
              </a:rPr>
              <a:t>secondary hash function</a:t>
            </a:r>
            <a:r>
              <a:rPr lang="en-US" sz="2000" b="1" dirty="0" smtClean="0">
                <a:solidFill>
                  <a:srgbClr val="800000"/>
                </a:solidFill>
                <a:latin typeface="+mj-lt"/>
              </a:rPr>
              <a:t> h’(</a:t>
            </a:r>
            <a:r>
              <a:rPr lang="en-US" sz="2000" b="1" dirty="0">
                <a:solidFill>
                  <a:srgbClr val="800000"/>
                </a:solidFill>
                <a:latin typeface="+mj-lt"/>
              </a:rPr>
              <a:t>k)</a:t>
            </a:r>
            <a:r>
              <a:rPr lang="en-US" sz="2000" b="1" dirty="0" smtClean="0">
                <a:solidFill>
                  <a:srgbClr val="800000"/>
                </a:solidFill>
                <a:latin typeface="+mj-lt"/>
              </a:rPr>
              <a:t> </a:t>
            </a:r>
            <a:r>
              <a:rPr lang="en-US" sz="2000" dirty="0" smtClean="0">
                <a:latin typeface="+mj-lt"/>
              </a:rPr>
              <a:t>in addition to the primary hash function h(x). </a:t>
            </a:r>
          </a:p>
          <a:p>
            <a:r>
              <a:rPr lang="en-US" sz="2000" dirty="0" smtClean="0">
                <a:latin typeface="+mj-lt"/>
              </a:rPr>
              <a:t>Suppose that the primary hashing </a:t>
            </a:r>
            <a:r>
              <a:rPr lang="en-US" sz="2000" dirty="0" err="1" smtClean="0">
                <a:latin typeface="+mj-lt"/>
              </a:rPr>
              <a:t>i</a:t>
            </a:r>
            <a:r>
              <a:rPr lang="en-US" sz="2000" dirty="0" smtClean="0">
                <a:latin typeface="+mj-lt"/>
              </a:rPr>
              <a:t>=</a:t>
            </a:r>
            <a:r>
              <a:rPr lang="en-US" sz="2000" dirty="0" err="1" smtClean="0">
                <a:latin typeface="+mj-lt"/>
              </a:rPr>
              <a:t>h(k</a:t>
            </a:r>
            <a:r>
              <a:rPr lang="en-US" sz="2000" dirty="0" smtClean="0">
                <a:latin typeface="+mj-lt"/>
              </a:rPr>
              <a:t>) leads to a collision.</a:t>
            </a:r>
          </a:p>
          <a:p>
            <a:r>
              <a:rPr lang="en-US" sz="2000" dirty="0" smtClean="0">
                <a:latin typeface="+mj-lt"/>
              </a:rPr>
              <a:t>We then iteratively probe the locations</a:t>
            </a:r>
            <a:r>
              <a:rPr lang="en-US" sz="2000" dirty="0" smtClean="0"/>
              <a:t/>
            </a:r>
            <a:br>
              <a:rPr lang="en-US" sz="2000" dirty="0" smtClean="0"/>
            </a:br>
            <a:r>
              <a:rPr lang="en-US" sz="2000" dirty="0">
                <a:latin typeface="Times New Roman" pitchFamily="38" charset="0"/>
              </a:rPr>
              <a:t>	</a:t>
            </a:r>
            <a:r>
              <a:rPr lang="en-US" sz="2000" dirty="0">
                <a:latin typeface="+mj-lt"/>
              </a:rPr>
              <a:t>(</a:t>
            </a:r>
            <a:r>
              <a:rPr lang="en-US" sz="2000" i="1" dirty="0" err="1">
                <a:latin typeface="+mj-lt"/>
              </a:rPr>
              <a:t>i</a:t>
            </a:r>
            <a:r>
              <a:rPr lang="en-US" sz="2000" i="1" dirty="0">
                <a:latin typeface="+mj-lt"/>
              </a:rPr>
              <a:t> </a:t>
            </a:r>
            <a:r>
              <a:rPr lang="en-US" sz="2000" dirty="0">
                <a:latin typeface="+mj-lt"/>
              </a:rPr>
              <a:t>+ </a:t>
            </a:r>
            <a:r>
              <a:rPr lang="en-US" sz="2000" i="1" dirty="0" err="1" smtClean="0">
                <a:latin typeface="+mj-lt"/>
              </a:rPr>
              <a:t>jh’</a:t>
            </a:r>
            <a:r>
              <a:rPr lang="en-US" sz="2000" dirty="0" err="1" smtClean="0">
                <a:latin typeface="+mj-lt"/>
              </a:rPr>
              <a:t>(</a:t>
            </a:r>
            <a:r>
              <a:rPr lang="en-US" sz="2000" i="1" dirty="0" err="1">
                <a:latin typeface="+mj-lt"/>
              </a:rPr>
              <a:t>k</a:t>
            </a:r>
            <a:r>
              <a:rPr lang="en-US" sz="2000" dirty="0">
                <a:latin typeface="+mj-lt"/>
              </a:rPr>
              <a:t>)) mod </a:t>
            </a:r>
            <a:r>
              <a:rPr lang="en-US" sz="2000" i="1" dirty="0" smtClean="0">
                <a:latin typeface="+mj-lt"/>
              </a:rPr>
              <a:t>N  </a:t>
            </a:r>
            <a:r>
              <a:rPr lang="en-US" sz="2000" dirty="0">
                <a:latin typeface="+mj-lt"/>
              </a:rPr>
              <a:t>for </a:t>
            </a:r>
            <a:r>
              <a:rPr lang="en-US" sz="2000" i="1" dirty="0" err="1">
                <a:latin typeface="+mj-lt"/>
              </a:rPr>
              <a:t>j</a:t>
            </a:r>
            <a:r>
              <a:rPr lang="en-US" sz="2000" i="1" dirty="0">
                <a:latin typeface="+mj-lt"/>
              </a:rPr>
              <a:t> </a:t>
            </a:r>
            <a:r>
              <a:rPr lang="en-US" sz="2000" dirty="0">
                <a:latin typeface="+mj-lt"/>
              </a:rPr>
              <a:t>= 0,  1, … , </a:t>
            </a:r>
            <a:r>
              <a:rPr lang="en-US" sz="2000" i="1" dirty="0">
                <a:latin typeface="+mj-lt"/>
              </a:rPr>
              <a:t>N </a:t>
            </a:r>
            <a:r>
              <a:rPr lang="en-US" sz="2000" dirty="0">
                <a:latin typeface="+mj-lt"/>
              </a:rPr>
              <a:t>- 1</a:t>
            </a:r>
          </a:p>
          <a:p>
            <a:r>
              <a:rPr lang="en-US" sz="2000" dirty="0"/>
              <a:t>The secondary hash function</a:t>
            </a:r>
            <a:r>
              <a:rPr lang="en-US" sz="2000" dirty="0" smtClean="0"/>
              <a:t> </a:t>
            </a:r>
            <a:r>
              <a:rPr lang="en-US" sz="2000" b="1" i="1" dirty="0" err="1" smtClean="0">
                <a:latin typeface="CMSY8" charset="0"/>
              </a:rPr>
              <a:t>h’</a:t>
            </a:r>
            <a:r>
              <a:rPr lang="en-US" sz="2000" dirty="0" err="1" smtClean="0">
                <a:latin typeface="Times New Roman" pitchFamily="38" charset="0"/>
              </a:rPr>
              <a:t>(</a:t>
            </a:r>
            <a:r>
              <a:rPr lang="en-US" sz="2000" b="1" i="1" dirty="0" err="1">
                <a:latin typeface="CMR10" charset="0"/>
              </a:rPr>
              <a:t>k</a:t>
            </a:r>
            <a:r>
              <a:rPr lang="en-US" sz="2000" dirty="0">
                <a:latin typeface="Times New Roman" pitchFamily="38" charset="0"/>
              </a:rPr>
              <a:t>)</a:t>
            </a:r>
            <a:r>
              <a:rPr lang="en-US" sz="2000" dirty="0"/>
              <a:t> cannot have zero values</a:t>
            </a:r>
          </a:p>
          <a:p>
            <a:r>
              <a:rPr lang="en-US" sz="2000" b="1" i="1" dirty="0" smtClean="0">
                <a:latin typeface="CMR10" charset="0"/>
              </a:rPr>
              <a:t>N</a:t>
            </a:r>
            <a:r>
              <a:rPr lang="en-US" sz="2000" dirty="0" smtClean="0"/>
              <a:t> is typically chosen to be prime.</a:t>
            </a:r>
          </a:p>
          <a:p>
            <a:r>
              <a:rPr lang="en-US" sz="2000" dirty="0" smtClean="0"/>
              <a:t>Common choice of secondary hash function </a:t>
            </a:r>
            <a:r>
              <a:rPr lang="en-US" sz="2000" dirty="0" err="1" smtClean="0"/>
              <a:t>h’(k</a:t>
            </a:r>
            <a:r>
              <a:rPr lang="en-US" sz="2000" dirty="0" smtClean="0"/>
              <a:t>): 	</a:t>
            </a:r>
          </a:p>
          <a:p>
            <a:pPr lvl="1"/>
            <a:r>
              <a:rPr lang="en-US" sz="1600" i="1" dirty="0" err="1" smtClean="0">
                <a:latin typeface="+mj-lt"/>
              </a:rPr>
              <a:t>h’(k</a:t>
            </a:r>
            <a:r>
              <a:rPr lang="en-US" sz="1600" dirty="0" smtClean="0">
                <a:latin typeface="+mj-lt"/>
              </a:rPr>
              <a:t>) = </a:t>
            </a:r>
            <a:r>
              <a:rPr lang="en-US" sz="1600" i="1" dirty="0" err="1" smtClean="0">
                <a:latin typeface="+mj-lt"/>
              </a:rPr>
              <a:t>q</a:t>
            </a:r>
            <a:r>
              <a:rPr lang="en-US" sz="1600" i="1" dirty="0" smtClean="0">
                <a:latin typeface="+mj-lt"/>
              </a:rPr>
              <a:t> </a:t>
            </a:r>
            <a:r>
              <a:rPr lang="en-US" sz="1600" dirty="0" smtClean="0">
                <a:latin typeface="+mj-lt"/>
              </a:rPr>
              <a:t>- </a:t>
            </a:r>
            <a:r>
              <a:rPr lang="en-US" sz="1600" i="1" dirty="0" err="1" smtClean="0">
                <a:latin typeface="+mj-lt"/>
              </a:rPr>
              <a:t>k</a:t>
            </a:r>
            <a:r>
              <a:rPr lang="en-US" sz="1600" dirty="0" smtClean="0">
                <a:latin typeface="+mj-lt"/>
              </a:rPr>
              <a:t> mod </a:t>
            </a:r>
            <a:r>
              <a:rPr lang="en-US" sz="1600" i="1" dirty="0" err="1" smtClean="0">
                <a:latin typeface="+mj-lt"/>
              </a:rPr>
              <a:t>q</a:t>
            </a:r>
            <a:r>
              <a:rPr lang="en-US" sz="1600" i="1" dirty="0" smtClean="0">
                <a:latin typeface="+mj-lt"/>
              </a:rPr>
              <a:t>, </a:t>
            </a:r>
            <a:r>
              <a:rPr lang="en-US" sz="1600" dirty="0" smtClean="0">
                <a:latin typeface="+mj-lt"/>
              </a:rPr>
              <a:t>where</a:t>
            </a:r>
          </a:p>
          <a:p>
            <a:pPr lvl="2"/>
            <a:r>
              <a:rPr lang="en-US" sz="1600" i="1" dirty="0" err="1" smtClean="0">
                <a:latin typeface="+mj-lt"/>
              </a:rPr>
              <a:t>q</a:t>
            </a:r>
            <a:r>
              <a:rPr lang="en-US" sz="1600" i="1" dirty="0" smtClean="0">
                <a:latin typeface="+mj-lt"/>
              </a:rPr>
              <a:t> </a:t>
            </a:r>
            <a:r>
              <a:rPr lang="en-US" sz="1600" dirty="0" smtClean="0">
                <a:latin typeface="+mj-lt"/>
              </a:rPr>
              <a:t>&lt; </a:t>
            </a:r>
            <a:r>
              <a:rPr lang="en-US" sz="1600" i="1" dirty="0" smtClean="0">
                <a:latin typeface="+mj-lt"/>
              </a:rPr>
              <a:t>N</a:t>
            </a:r>
          </a:p>
          <a:p>
            <a:pPr lvl="2"/>
            <a:r>
              <a:rPr lang="en-US" sz="1600" i="1" dirty="0" err="1" smtClean="0">
                <a:latin typeface="+mj-lt"/>
              </a:rPr>
              <a:t>q</a:t>
            </a:r>
            <a:r>
              <a:rPr lang="en-US" sz="1600" dirty="0" smtClean="0">
                <a:latin typeface="+mj-lt"/>
              </a:rPr>
              <a:t> is a prime</a:t>
            </a:r>
          </a:p>
          <a:p>
            <a:r>
              <a:rPr lang="en-US" sz="2000" dirty="0" smtClean="0"/>
              <a:t>The possible values for </a:t>
            </a:r>
            <a:r>
              <a:rPr lang="en-US" sz="2000" dirty="0" err="1" smtClean="0">
                <a:latin typeface="CMSY8" charset="0"/>
              </a:rPr>
              <a:t>h’</a:t>
            </a:r>
            <a:r>
              <a:rPr lang="en-US" sz="2000" dirty="0" err="1" smtClean="0">
                <a:latin typeface="Times New Roman" pitchFamily="38" charset="0"/>
              </a:rPr>
              <a:t>(</a:t>
            </a:r>
            <a:r>
              <a:rPr lang="en-US" sz="2000" dirty="0" err="1" smtClean="0">
                <a:latin typeface="CMR10" charset="0"/>
              </a:rPr>
              <a:t>k</a:t>
            </a:r>
            <a:r>
              <a:rPr lang="en-US" sz="2000" dirty="0" smtClean="0">
                <a:latin typeface="Times New Roman" pitchFamily="38" charset="0"/>
              </a:rPr>
              <a:t>)</a:t>
            </a:r>
            <a:r>
              <a:rPr lang="en-US" sz="2000" dirty="0" smtClean="0"/>
              <a:t> are</a:t>
            </a:r>
            <a:br>
              <a:rPr lang="en-US" sz="2000" dirty="0" smtClean="0"/>
            </a:br>
            <a:r>
              <a:rPr lang="en-US" sz="2000" dirty="0" smtClean="0"/>
              <a:t>	 </a:t>
            </a:r>
            <a:r>
              <a:rPr lang="en-US" sz="2000" dirty="0" smtClean="0">
                <a:latin typeface="Times New Roman" pitchFamily="38" charset="0"/>
              </a:rPr>
              <a:t>1, 2, … , </a:t>
            </a:r>
            <a:r>
              <a:rPr lang="en-US" sz="2000" b="1" i="1" dirty="0" err="1" smtClean="0">
                <a:latin typeface="Times New Roman" pitchFamily="38" charset="0"/>
              </a:rPr>
              <a:t>q</a:t>
            </a:r>
            <a:endParaRPr lang="en-US" sz="2000" b="1" i="1" dirty="0" smtClean="0">
              <a:latin typeface="Times New Roman" pitchFamily="38" charset="0"/>
            </a:endParaRPr>
          </a:p>
          <a:p>
            <a:endParaRPr lang="en-US" sz="2000" dirty="0"/>
          </a:p>
        </p:txBody>
      </p:sp>
    </p:spTree>
    <p:extLst>
      <p:ext uri="{BB962C8B-B14F-4D97-AF65-F5344CB8AC3E}">
        <p14:creationId xmlns:p14="http://schemas.microsoft.com/office/powerpoint/2010/main" val="163646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56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56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56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56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5651">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5651">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5651">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5651">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56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p:bld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050"/>
          <p:cNvSpPr>
            <a:spLocks noGrp="1" noChangeArrowheads="1"/>
          </p:cNvSpPr>
          <p:nvPr>
            <p:ph type="title"/>
          </p:nvPr>
        </p:nvSpPr>
        <p:spPr/>
        <p:txBody>
          <a:bodyPr/>
          <a:lstStyle/>
          <a:p>
            <a:r>
              <a:rPr lang="en-US" dirty="0"/>
              <a:t>Dictionary </a:t>
            </a:r>
            <a:r>
              <a:rPr lang="en-US" dirty="0" smtClean="0"/>
              <a:t>ADT</a:t>
            </a:r>
            <a:endParaRPr lang="en-US" dirty="0"/>
          </a:p>
        </p:txBody>
      </p:sp>
      <p:sp>
        <p:nvSpPr>
          <p:cNvPr id="130051" name="Rectangle 2051" descr="Rectangle: Click to edit Master text styles&#10;Second level&#10;Third level&#10;Fourth level&#10;Fifth level"/>
          <p:cNvSpPr>
            <a:spLocks noGrp="1" noChangeArrowheads="1"/>
          </p:cNvSpPr>
          <p:nvPr>
            <p:ph type="body" sz="half" idx="1"/>
          </p:nvPr>
        </p:nvSpPr>
        <p:spPr>
          <a:xfrm>
            <a:off x="457200" y="914400"/>
            <a:ext cx="4191000" cy="4495800"/>
          </a:xfrm>
        </p:spPr>
        <p:txBody>
          <a:bodyPr/>
          <a:lstStyle/>
          <a:p>
            <a:pPr>
              <a:lnSpc>
                <a:spcPct val="90000"/>
              </a:lnSpc>
            </a:pPr>
            <a:r>
              <a:rPr lang="en-US" sz="2000" dirty="0"/>
              <a:t>The dictionary ADT models a searchable collection of key-element entries</a:t>
            </a:r>
          </a:p>
          <a:p>
            <a:pPr>
              <a:lnSpc>
                <a:spcPct val="90000"/>
              </a:lnSpc>
            </a:pPr>
            <a:r>
              <a:rPr lang="en-US" sz="2000" dirty="0"/>
              <a:t>The main operations of a dictionary are searching, inserting, and deleting items</a:t>
            </a:r>
          </a:p>
          <a:p>
            <a:pPr>
              <a:lnSpc>
                <a:spcPct val="90000"/>
              </a:lnSpc>
            </a:pPr>
            <a:r>
              <a:rPr lang="en-US" sz="2000" dirty="0"/>
              <a:t>Multiple items with the same key </a:t>
            </a:r>
            <a:r>
              <a:rPr lang="en-US" sz="2000" b="1" dirty="0">
                <a:solidFill>
                  <a:schemeClr val="tx2"/>
                </a:solidFill>
              </a:rPr>
              <a:t>are</a:t>
            </a:r>
            <a:r>
              <a:rPr lang="en-US" sz="2000" dirty="0"/>
              <a:t> allowed</a:t>
            </a:r>
          </a:p>
          <a:p>
            <a:pPr>
              <a:lnSpc>
                <a:spcPct val="90000"/>
              </a:lnSpc>
            </a:pPr>
            <a:r>
              <a:rPr lang="en-US" sz="2000" dirty="0"/>
              <a:t>Applications:</a:t>
            </a:r>
          </a:p>
          <a:p>
            <a:pPr lvl="1">
              <a:lnSpc>
                <a:spcPct val="90000"/>
              </a:lnSpc>
            </a:pPr>
            <a:r>
              <a:rPr lang="en-US" sz="1800" dirty="0"/>
              <a:t>word-definition pairs</a:t>
            </a:r>
          </a:p>
          <a:p>
            <a:pPr lvl="1">
              <a:lnSpc>
                <a:spcPct val="90000"/>
              </a:lnSpc>
            </a:pPr>
            <a:r>
              <a:rPr lang="en-US" sz="1800" dirty="0"/>
              <a:t>credit card </a:t>
            </a:r>
            <a:r>
              <a:rPr lang="en-US" sz="1800" dirty="0" smtClean="0"/>
              <a:t>authorizations</a:t>
            </a:r>
          </a:p>
        </p:txBody>
      </p:sp>
      <p:sp>
        <p:nvSpPr>
          <p:cNvPr id="130052" name="Rectangle 2052" descr="Rectangle: Click to edit Master text styles&#10;Second level&#10;Third level&#10;Fourth level&#10;Fifth level"/>
          <p:cNvSpPr>
            <a:spLocks noGrp="1" noChangeArrowheads="1"/>
          </p:cNvSpPr>
          <p:nvPr>
            <p:ph type="body" sz="half" idx="2"/>
          </p:nvPr>
        </p:nvSpPr>
        <p:spPr>
          <a:xfrm>
            <a:off x="4758145" y="914400"/>
            <a:ext cx="4293062" cy="5257800"/>
          </a:xfrm>
        </p:spPr>
        <p:txBody>
          <a:bodyPr/>
          <a:lstStyle/>
          <a:p>
            <a:pPr>
              <a:lnSpc>
                <a:spcPct val="90000"/>
              </a:lnSpc>
            </a:pPr>
            <a:r>
              <a:rPr lang="en-US" sz="1800" dirty="0"/>
              <a:t>Dictionary ADT methods:</a:t>
            </a:r>
          </a:p>
          <a:p>
            <a:pPr lvl="1">
              <a:lnSpc>
                <a:spcPct val="90000"/>
              </a:lnSpc>
            </a:pPr>
            <a:r>
              <a:rPr lang="en-US" sz="1800" dirty="0" smtClean="0">
                <a:solidFill>
                  <a:schemeClr val="tx2"/>
                </a:solidFill>
              </a:rPr>
              <a:t>get</a:t>
            </a:r>
            <a:r>
              <a:rPr lang="en-US" sz="1800" dirty="0" smtClean="0"/>
              <a:t>(</a:t>
            </a:r>
            <a:r>
              <a:rPr lang="en-US" sz="1800" dirty="0"/>
              <a:t>k): if the dictionary has</a:t>
            </a:r>
            <a:r>
              <a:rPr lang="en-US" sz="1800" dirty="0" smtClean="0"/>
              <a:t> at least one entry </a:t>
            </a:r>
            <a:r>
              <a:rPr lang="en-US" sz="1800" dirty="0"/>
              <a:t>with key k, returns</a:t>
            </a:r>
            <a:r>
              <a:rPr lang="en-US" sz="1800" dirty="0" smtClean="0"/>
              <a:t> one of them, </a:t>
            </a:r>
            <a:r>
              <a:rPr lang="en-US" sz="1800" dirty="0"/>
              <a:t>else, returns null </a:t>
            </a:r>
          </a:p>
          <a:p>
            <a:pPr lvl="1">
              <a:lnSpc>
                <a:spcPct val="90000"/>
              </a:lnSpc>
            </a:pPr>
            <a:r>
              <a:rPr lang="en-US" sz="1800" dirty="0" err="1" smtClean="0">
                <a:solidFill>
                  <a:schemeClr val="tx2"/>
                </a:solidFill>
              </a:rPr>
              <a:t>getAll</a:t>
            </a:r>
            <a:r>
              <a:rPr lang="en-US" sz="1800" dirty="0"/>
              <a:t>(k): returns an </a:t>
            </a:r>
            <a:r>
              <a:rPr lang="en-US" sz="1800" dirty="0" err="1" smtClean="0"/>
              <a:t>iterable</a:t>
            </a:r>
            <a:r>
              <a:rPr lang="en-US" sz="1800" dirty="0" smtClean="0"/>
              <a:t> collection of </a:t>
            </a:r>
            <a:r>
              <a:rPr lang="en-US" sz="1800" dirty="0"/>
              <a:t>all entries with key k</a:t>
            </a:r>
          </a:p>
          <a:p>
            <a:pPr lvl="1">
              <a:lnSpc>
                <a:spcPct val="90000"/>
              </a:lnSpc>
            </a:pPr>
            <a:r>
              <a:rPr lang="en-US" sz="1800" dirty="0" smtClean="0">
                <a:solidFill>
                  <a:schemeClr val="tx2"/>
                </a:solidFill>
              </a:rPr>
              <a:t>put</a:t>
            </a:r>
            <a:r>
              <a:rPr lang="en-US" sz="1800" dirty="0" smtClean="0"/>
              <a:t>(</a:t>
            </a:r>
            <a:r>
              <a:rPr lang="en-US" sz="1800" dirty="0"/>
              <a:t>k, v</a:t>
            </a:r>
            <a:r>
              <a:rPr lang="en-US" sz="1800" dirty="0" smtClean="0"/>
              <a:t>)</a:t>
            </a:r>
            <a:r>
              <a:rPr lang="en-US" sz="1800" dirty="0"/>
              <a:t>: inserts and returns the entry (k, v</a:t>
            </a:r>
            <a:r>
              <a:rPr lang="en-US" sz="1800" dirty="0" smtClean="0"/>
              <a:t>) </a:t>
            </a:r>
            <a:endParaRPr lang="en-US" sz="1800" dirty="0"/>
          </a:p>
          <a:p>
            <a:pPr lvl="1">
              <a:lnSpc>
                <a:spcPct val="90000"/>
              </a:lnSpc>
            </a:pPr>
            <a:r>
              <a:rPr lang="en-US" sz="1800" dirty="0">
                <a:solidFill>
                  <a:schemeClr val="tx2"/>
                </a:solidFill>
              </a:rPr>
              <a:t>remove</a:t>
            </a:r>
            <a:r>
              <a:rPr lang="en-US" sz="1800" dirty="0"/>
              <a:t>(e): </a:t>
            </a:r>
            <a:r>
              <a:rPr lang="en-US" sz="1800" dirty="0" smtClean="0"/>
              <a:t>removes and returns the entry e. Throws an exception if the entry is not in the dictionary.</a:t>
            </a:r>
            <a:endParaRPr lang="en-US" sz="1800" dirty="0"/>
          </a:p>
          <a:p>
            <a:pPr lvl="1">
              <a:lnSpc>
                <a:spcPct val="90000"/>
              </a:lnSpc>
            </a:pPr>
            <a:r>
              <a:rPr lang="en-US" sz="1800" dirty="0" err="1" smtClean="0">
                <a:solidFill>
                  <a:schemeClr val="tx2"/>
                </a:solidFill>
              </a:rPr>
              <a:t>entrySet</a:t>
            </a:r>
            <a:r>
              <a:rPr lang="en-US" sz="1800" dirty="0" smtClean="0"/>
              <a:t>(</a:t>
            </a:r>
            <a:r>
              <a:rPr lang="en-US" sz="1800" dirty="0"/>
              <a:t>): returns </a:t>
            </a:r>
            <a:r>
              <a:rPr lang="en-US" sz="1800" dirty="0" smtClean="0"/>
              <a:t>an </a:t>
            </a:r>
            <a:r>
              <a:rPr lang="en-US" sz="1800" dirty="0" err="1" smtClean="0"/>
              <a:t>iterable</a:t>
            </a:r>
            <a:r>
              <a:rPr lang="en-US" sz="1800" dirty="0" smtClean="0"/>
              <a:t> collection of </a:t>
            </a:r>
            <a:r>
              <a:rPr lang="en-US" sz="1800" dirty="0"/>
              <a:t>the entries in the dictionary</a:t>
            </a:r>
          </a:p>
          <a:p>
            <a:pPr lvl="1">
              <a:lnSpc>
                <a:spcPct val="90000"/>
              </a:lnSpc>
            </a:pPr>
            <a:r>
              <a:rPr lang="en-US" sz="1800" dirty="0">
                <a:solidFill>
                  <a:schemeClr val="tx2"/>
                </a:solidFill>
              </a:rPr>
              <a:t>size</a:t>
            </a:r>
            <a:r>
              <a:rPr lang="en-US" sz="1800" dirty="0"/>
              <a:t>(), </a:t>
            </a:r>
            <a:r>
              <a:rPr lang="en-US" sz="1800" dirty="0" err="1">
                <a:solidFill>
                  <a:schemeClr val="tx2"/>
                </a:solidFill>
              </a:rPr>
              <a:t>isEmpty</a:t>
            </a:r>
            <a:r>
              <a:rPr lang="en-US" sz="1800" dirty="0"/>
              <a:t>()</a:t>
            </a:r>
          </a:p>
        </p:txBody>
      </p:sp>
    </p:spTree>
    <p:extLst>
      <p:ext uri="{BB962C8B-B14F-4D97-AF65-F5344CB8AC3E}">
        <p14:creationId xmlns:p14="http://schemas.microsoft.com/office/powerpoint/2010/main" val="1589968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0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0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0051">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0051">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005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0052">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0052">
                                            <p:txEl>
                                              <p:pRg st="1" end="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0052">
                                            <p:txEl>
                                              <p:pRg st="2" end="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0052">
                                            <p:txEl>
                                              <p:pRg st="3" end="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0052">
                                            <p:txEl>
                                              <p:pRg st="4" end="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0052">
                                            <p:txEl>
                                              <p:pRg st="5" end="5"/>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005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p:bldP spid="130052" grpId="0" build="p"/>
    </p:bld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a:t>A List-Based Dictionary</a:t>
            </a:r>
          </a:p>
        </p:txBody>
      </p:sp>
      <p:sp>
        <p:nvSpPr>
          <p:cNvPr id="131075" name="Rectangle 3" descr="Rectangle: Click to edit Master text styles&#10;Second level&#10;Third level&#10;Fourth level&#10;Fifth level"/>
          <p:cNvSpPr>
            <a:spLocks noGrp="1" noChangeArrowheads="1"/>
          </p:cNvSpPr>
          <p:nvPr>
            <p:ph type="body" sz="half" idx="1"/>
          </p:nvPr>
        </p:nvSpPr>
        <p:spPr>
          <a:xfrm>
            <a:off x="293748" y="1114560"/>
            <a:ext cx="8553264" cy="4343400"/>
          </a:xfrm>
        </p:spPr>
        <p:txBody>
          <a:bodyPr/>
          <a:lstStyle/>
          <a:p>
            <a:r>
              <a:rPr lang="en-US" sz="2000" dirty="0"/>
              <a:t>A log file or audit trail is a dictionary implemented by means of an unsorted sequence</a:t>
            </a:r>
          </a:p>
          <a:p>
            <a:pPr lvl="1"/>
            <a:r>
              <a:rPr lang="en-US" sz="1800" dirty="0"/>
              <a:t>We store the items of the dictionary in a sequence (based on a doubly-linked list or array), in arbitrary order</a:t>
            </a:r>
          </a:p>
          <a:p>
            <a:r>
              <a:rPr lang="en-US" sz="2000" dirty="0"/>
              <a:t>Performance:</a:t>
            </a:r>
          </a:p>
          <a:p>
            <a:pPr lvl="1"/>
            <a:r>
              <a:rPr lang="en-US" sz="1800" dirty="0">
                <a:solidFill>
                  <a:schemeClr val="tx2"/>
                </a:solidFill>
              </a:rPr>
              <a:t>insert</a:t>
            </a:r>
            <a:r>
              <a:rPr lang="en-US" sz="1800" dirty="0"/>
              <a:t> takes </a:t>
            </a:r>
            <a:r>
              <a:rPr lang="en-US" sz="1800" b="1" i="1" dirty="0">
                <a:latin typeface="Times New Roman" pitchFamily="38" charset="0"/>
              </a:rPr>
              <a:t>O</a:t>
            </a:r>
            <a:r>
              <a:rPr lang="en-US" sz="1800" dirty="0">
                <a:latin typeface="Times New Roman" pitchFamily="38" charset="0"/>
              </a:rPr>
              <a:t>(1)</a:t>
            </a:r>
            <a:r>
              <a:rPr lang="en-US" sz="1800" dirty="0"/>
              <a:t> time since we can insert the new item at the beginning or at the end of the sequence</a:t>
            </a:r>
            <a:endParaRPr lang="en-US" sz="2000" dirty="0"/>
          </a:p>
          <a:p>
            <a:pPr lvl="1"/>
            <a:r>
              <a:rPr lang="en-US" sz="1800" dirty="0">
                <a:solidFill>
                  <a:schemeClr val="tx2"/>
                </a:solidFill>
              </a:rPr>
              <a:t>find</a:t>
            </a:r>
            <a:r>
              <a:rPr lang="en-US" sz="1800" dirty="0"/>
              <a:t> and </a:t>
            </a:r>
            <a:r>
              <a:rPr lang="en-US" sz="1800" dirty="0">
                <a:solidFill>
                  <a:schemeClr val="tx2"/>
                </a:solidFill>
              </a:rPr>
              <a:t>remove </a:t>
            </a:r>
            <a:r>
              <a:rPr lang="en-US" sz="1800" dirty="0"/>
              <a:t>take </a:t>
            </a:r>
            <a:r>
              <a:rPr lang="en-US" sz="1800" b="1" i="1" dirty="0" err="1">
                <a:latin typeface="Times New Roman" pitchFamily="38" charset="0"/>
              </a:rPr>
              <a:t>O</a:t>
            </a:r>
            <a:r>
              <a:rPr lang="en-US" sz="1800" dirty="0" err="1">
                <a:latin typeface="Times New Roman" pitchFamily="38" charset="0"/>
              </a:rPr>
              <a:t>(</a:t>
            </a:r>
            <a:r>
              <a:rPr lang="en-US" sz="1800" b="1" i="1" dirty="0" err="1">
                <a:latin typeface="Times New Roman" pitchFamily="38" charset="0"/>
              </a:rPr>
              <a:t>n</a:t>
            </a:r>
            <a:r>
              <a:rPr lang="en-US" sz="1800" dirty="0">
                <a:latin typeface="Times New Roman" pitchFamily="38" charset="0"/>
              </a:rPr>
              <a:t>)</a:t>
            </a:r>
            <a:r>
              <a:rPr lang="en-US" sz="1800" dirty="0"/>
              <a:t> time since in the worst case (the item is not found) we traverse the entire sequence to look for an item with the given key</a:t>
            </a:r>
          </a:p>
          <a:p>
            <a:r>
              <a:rPr lang="en-US" sz="2000" dirty="0"/>
              <a:t>The log file is effective only for dictionaries of small size or for dictionaries on which insertions are the most common operations, while searches and removals are rarely performed (e.g., historical record of logins to a workstation)</a:t>
            </a:r>
          </a:p>
        </p:txBody>
      </p:sp>
    </p:spTree>
    <p:extLst>
      <p:ext uri="{BB962C8B-B14F-4D97-AF65-F5344CB8AC3E}">
        <p14:creationId xmlns:p14="http://schemas.microsoft.com/office/powerpoint/2010/main" val="2574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107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107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107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107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1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en-US"/>
              <a:t>Hash Table Implementation</a:t>
            </a:r>
          </a:p>
        </p:txBody>
      </p:sp>
      <p:sp>
        <p:nvSpPr>
          <p:cNvPr id="147459" name="Rectangle 3" descr="Rectangle: Click to edit Master text styles&#10;Second level&#10;Third level&#10;Fourth level&#10;Fifth level"/>
          <p:cNvSpPr>
            <a:spLocks noGrp="1" noChangeArrowheads="1"/>
          </p:cNvSpPr>
          <p:nvPr>
            <p:ph type="body" idx="1"/>
          </p:nvPr>
        </p:nvSpPr>
        <p:spPr/>
        <p:txBody>
          <a:bodyPr/>
          <a:lstStyle/>
          <a:p>
            <a:r>
              <a:rPr lang="en-US" dirty="0"/>
              <a:t>We can also create a hash-table dictionary implementation.</a:t>
            </a:r>
          </a:p>
          <a:p>
            <a:r>
              <a:rPr lang="en-US" dirty="0"/>
              <a:t>If we use separate chaining to handle collisions, then each operation can be delegated to a list-based dictionary stored at each hash table cell.</a:t>
            </a:r>
          </a:p>
        </p:txBody>
      </p:sp>
    </p:spTree>
    <p:extLst>
      <p:ext uri="{BB962C8B-B14F-4D97-AF65-F5344CB8AC3E}">
        <p14:creationId xmlns:p14="http://schemas.microsoft.com/office/powerpoint/2010/main" val="2258445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on the Midterm</a:t>
            </a:r>
            <a:endParaRPr lang="en-US" dirty="0"/>
          </a:p>
        </p:txBody>
      </p:sp>
      <p:sp>
        <p:nvSpPr>
          <p:cNvPr id="3" name="Content Placeholder 2"/>
          <p:cNvSpPr>
            <a:spLocks noGrp="1"/>
          </p:cNvSpPr>
          <p:nvPr>
            <p:ph idx="1"/>
          </p:nvPr>
        </p:nvSpPr>
        <p:spPr/>
        <p:txBody>
          <a:bodyPr/>
          <a:lstStyle/>
          <a:p>
            <a:r>
              <a:rPr lang="en-US" dirty="0" smtClean="0"/>
              <a:t>Data Structures &amp; Object-Oriented Design</a:t>
            </a:r>
          </a:p>
          <a:p>
            <a:r>
              <a:rPr lang="en-US" b="1" dirty="0" smtClean="0">
                <a:solidFill>
                  <a:srgbClr val="800000"/>
                </a:solidFill>
              </a:rPr>
              <a:t>Run-Time Analysis</a:t>
            </a:r>
          </a:p>
          <a:p>
            <a:r>
              <a:rPr lang="en-US" dirty="0" smtClean="0"/>
              <a:t>Linear Data Structures</a:t>
            </a:r>
          </a:p>
          <a:p>
            <a:r>
              <a:rPr lang="en-US" dirty="0" smtClean="0"/>
              <a:t>The Java Collections Framework</a:t>
            </a:r>
          </a:p>
          <a:p>
            <a:r>
              <a:rPr lang="en-US" dirty="0" smtClean="0"/>
              <a:t>Recursion</a:t>
            </a:r>
          </a:p>
          <a:p>
            <a:r>
              <a:rPr lang="en-US" dirty="0" smtClean="0"/>
              <a:t>Trees</a:t>
            </a:r>
          </a:p>
          <a:p>
            <a:r>
              <a:rPr lang="en-US" dirty="0" smtClean="0"/>
              <a:t>Priority Queues &amp; Heaps</a:t>
            </a:r>
          </a:p>
          <a:p>
            <a:r>
              <a:rPr lang="en-US" dirty="0" smtClean="0"/>
              <a:t>Maps, Hash Tables &amp; Dictionaries</a:t>
            </a:r>
          </a:p>
          <a:p>
            <a:r>
              <a:rPr lang="en-US" dirty="0" smtClean="0"/>
              <a:t>Iterative Algorithms &amp; Loop Invariants</a:t>
            </a:r>
          </a:p>
        </p:txBody>
      </p:sp>
    </p:spTree>
    <p:extLst>
      <p:ext uri="{BB962C8B-B14F-4D97-AF65-F5344CB8AC3E}">
        <p14:creationId xmlns:p14="http://schemas.microsoft.com/office/powerpoint/2010/main" val="299560916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dirty="0" smtClean="0"/>
              <a:t>Ordered Maps and Dictionaries</a:t>
            </a:r>
            <a:endParaRPr lang="en-US" dirty="0"/>
          </a:p>
        </p:txBody>
      </p:sp>
      <p:sp>
        <p:nvSpPr>
          <p:cNvPr id="132099" name="Rectangle 3" descr="Rectangle: Click to edit Master text styles&#10;Second level&#10;Third level&#10;Fourth level&#10;Fifth level"/>
          <p:cNvSpPr>
            <a:spLocks noGrp="1" noChangeArrowheads="1"/>
          </p:cNvSpPr>
          <p:nvPr>
            <p:ph type="body" idx="1"/>
          </p:nvPr>
        </p:nvSpPr>
        <p:spPr>
          <a:xfrm>
            <a:off x="704850" y="1002240"/>
            <a:ext cx="8001000" cy="2209800"/>
          </a:xfrm>
        </p:spPr>
        <p:txBody>
          <a:bodyPr/>
          <a:lstStyle/>
          <a:p>
            <a:r>
              <a:rPr lang="en-US" sz="2000" dirty="0" smtClean="0"/>
              <a:t>If keys obey a total order relation, can represent a map or dictionary as an ordered search table stored in an array.</a:t>
            </a:r>
          </a:p>
          <a:p>
            <a:r>
              <a:rPr lang="en-US" sz="2000" dirty="0" smtClean="0"/>
              <a:t> Can then support a fast </a:t>
            </a:r>
            <a:r>
              <a:rPr lang="en-US" sz="2000" dirty="0" err="1" smtClean="0">
                <a:solidFill>
                  <a:schemeClr val="tx2"/>
                </a:solidFill>
              </a:rPr>
              <a:t>find</a:t>
            </a:r>
            <a:r>
              <a:rPr lang="en-US" sz="2000" dirty="0" err="1"/>
              <a:t>(k</a:t>
            </a:r>
            <a:r>
              <a:rPr lang="en-US" sz="2000" dirty="0"/>
              <a:t>)</a:t>
            </a:r>
            <a:r>
              <a:rPr lang="en-US" sz="2000" dirty="0" smtClean="0"/>
              <a:t> using </a:t>
            </a:r>
            <a:r>
              <a:rPr lang="en-US" sz="2000" b="1" dirty="0" smtClean="0">
                <a:solidFill>
                  <a:schemeClr val="tx2"/>
                </a:solidFill>
              </a:rPr>
              <a:t>binary search.</a:t>
            </a:r>
          </a:p>
          <a:p>
            <a:pPr lvl="1"/>
            <a:r>
              <a:rPr lang="en-US" sz="1800" dirty="0" smtClean="0"/>
              <a:t>at </a:t>
            </a:r>
            <a:r>
              <a:rPr lang="en-US" sz="1800" dirty="0"/>
              <a:t>each step, the number of candidate items is halved</a:t>
            </a:r>
          </a:p>
          <a:p>
            <a:pPr lvl="1"/>
            <a:r>
              <a:rPr lang="en-US" sz="1800" dirty="0"/>
              <a:t>terminates after a logarithmic number of </a:t>
            </a:r>
            <a:r>
              <a:rPr lang="en-US" sz="1800" dirty="0" smtClean="0"/>
              <a:t>steps</a:t>
            </a:r>
          </a:p>
          <a:p>
            <a:pPr lvl="1"/>
            <a:r>
              <a:rPr lang="en-US" sz="1800" dirty="0" smtClean="0"/>
              <a:t>Example: </a:t>
            </a:r>
            <a:r>
              <a:rPr lang="en-US" sz="1800" dirty="0" smtClean="0">
                <a:solidFill>
                  <a:schemeClr val="tx2"/>
                </a:solidFill>
              </a:rPr>
              <a:t>find</a:t>
            </a:r>
            <a:r>
              <a:rPr lang="en-US" sz="1800" dirty="0" smtClean="0"/>
              <a:t>(7)</a:t>
            </a:r>
          </a:p>
          <a:p>
            <a:pPr lvl="1">
              <a:buNone/>
            </a:pPr>
            <a:endParaRPr lang="en-US" sz="1800" dirty="0"/>
          </a:p>
        </p:txBody>
      </p:sp>
      <p:sp>
        <p:nvSpPr>
          <p:cNvPr id="72" name="Line 5"/>
          <p:cNvSpPr>
            <a:spLocks noChangeShapeType="1"/>
          </p:cNvSpPr>
          <p:nvPr/>
        </p:nvSpPr>
        <p:spPr bwMode="auto">
          <a:xfrm>
            <a:off x="1379538" y="4162425"/>
            <a:ext cx="6991350" cy="0"/>
          </a:xfrm>
          <a:prstGeom prst="line">
            <a:avLst/>
          </a:prstGeom>
          <a:noFill/>
          <a:ln w="19050">
            <a:solidFill>
              <a:schemeClr val="tx1"/>
            </a:solidFill>
            <a:round/>
            <a:headEnd/>
            <a:tailEnd/>
          </a:ln>
          <a:effectLst/>
        </p:spPr>
        <p:txBody>
          <a:bodyPr wrap="none" anchor="ctr">
            <a:prstTxWarp prst="textNoShape">
              <a:avLst/>
            </a:prstTxWarp>
          </a:bodyPr>
          <a:lstStyle/>
          <a:p>
            <a:pPr algn="ctr"/>
            <a:endParaRPr lang="en-US">
              <a:solidFill>
                <a:schemeClr val="bg1"/>
              </a:solidFill>
            </a:endParaRPr>
          </a:p>
        </p:txBody>
      </p:sp>
      <p:sp>
        <p:nvSpPr>
          <p:cNvPr id="73" name="Oval 6"/>
          <p:cNvSpPr>
            <a:spLocks noChangeArrowheads="1"/>
          </p:cNvSpPr>
          <p:nvPr/>
        </p:nvSpPr>
        <p:spPr bwMode="auto">
          <a:xfrm>
            <a:off x="166528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a:t>
            </a:r>
          </a:p>
        </p:txBody>
      </p:sp>
      <p:sp>
        <p:nvSpPr>
          <p:cNvPr id="74" name="Oval 7"/>
          <p:cNvSpPr>
            <a:spLocks noChangeArrowheads="1"/>
          </p:cNvSpPr>
          <p:nvPr/>
        </p:nvSpPr>
        <p:spPr bwMode="auto">
          <a:xfrm>
            <a:off x="227488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3</a:t>
            </a:r>
          </a:p>
        </p:txBody>
      </p:sp>
      <p:sp>
        <p:nvSpPr>
          <p:cNvPr id="75" name="Oval 8"/>
          <p:cNvSpPr>
            <a:spLocks noChangeArrowheads="1"/>
          </p:cNvSpPr>
          <p:nvPr/>
        </p:nvSpPr>
        <p:spPr bwMode="auto">
          <a:xfrm>
            <a:off x="288448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4</a:t>
            </a:r>
          </a:p>
        </p:txBody>
      </p:sp>
      <p:sp>
        <p:nvSpPr>
          <p:cNvPr id="76" name="Oval 9"/>
          <p:cNvSpPr>
            <a:spLocks noChangeArrowheads="1"/>
          </p:cNvSpPr>
          <p:nvPr/>
        </p:nvSpPr>
        <p:spPr bwMode="auto">
          <a:xfrm>
            <a:off x="349408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5</a:t>
            </a:r>
          </a:p>
        </p:txBody>
      </p:sp>
      <p:sp>
        <p:nvSpPr>
          <p:cNvPr id="77" name="Oval 10"/>
          <p:cNvSpPr>
            <a:spLocks noChangeArrowheads="1"/>
          </p:cNvSpPr>
          <p:nvPr/>
        </p:nvSpPr>
        <p:spPr bwMode="auto">
          <a:xfrm>
            <a:off x="410368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7</a:t>
            </a:r>
          </a:p>
        </p:txBody>
      </p:sp>
      <p:sp>
        <p:nvSpPr>
          <p:cNvPr id="78" name="Oval 11"/>
          <p:cNvSpPr>
            <a:spLocks noChangeArrowheads="1"/>
          </p:cNvSpPr>
          <p:nvPr/>
        </p:nvSpPr>
        <p:spPr bwMode="auto">
          <a:xfrm>
            <a:off x="4713288" y="4010025"/>
            <a:ext cx="304800" cy="304800"/>
          </a:xfrm>
          <a:prstGeom prst="ellipse">
            <a:avLst/>
          </a:prstGeom>
          <a:solidFill>
            <a:schemeClr val="accent1"/>
          </a:solidFill>
          <a:ln w="57150">
            <a:solidFill>
              <a:schemeClr val="tx1"/>
            </a:solidFill>
            <a:round/>
            <a:headEnd/>
            <a:tailEnd/>
          </a:ln>
          <a:effectLst/>
        </p:spPr>
        <p:txBody>
          <a:bodyPr wrap="none" anchor="ctr">
            <a:prstTxWarp prst="textNoShape">
              <a:avLst/>
            </a:prstTxWarp>
          </a:bodyPr>
          <a:lstStyle/>
          <a:p>
            <a:pPr algn="ctr"/>
            <a:r>
              <a:rPr lang="en-US" sz="1400">
                <a:solidFill>
                  <a:schemeClr val="bg1"/>
                </a:solidFill>
              </a:rPr>
              <a:t>8</a:t>
            </a:r>
          </a:p>
        </p:txBody>
      </p:sp>
      <p:sp>
        <p:nvSpPr>
          <p:cNvPr id="79" name="Oval 12"/>
          <p:cNvSpPr>
            <a:spLocks noChangeArrowheads="1"/>
          </p:cNvSpPr>
          <p:nvPr/>
        </p:nvSpPr>
        <p:spPr bwMode="auto">
          <a:xfrm>
            <a:off x="532288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9</a:t>
            </a:r>
          </a:p>
        </p:txBody>
      </p:sp>
      <p:sp>
        <p:nvSpPr>
          <p:cNvPr id="80" name="Oval 13"/>
          <p:cNvSpPr>
            <a:spLocks noChangeArrowheads="1"/>
          </p:cNvSpPr>
          <p:nvPr/>
        </p:nvSpPr>
        <p:spPr bwMode="auto">
          <a:xfrm>
            <a:off x="593248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11</a:t>
            </a:r>
          </a:p>
        </p:txBody>
      </p:sp>
      <p:sp>
        <p:nvSpPr>
          <p:cNvPr id="81" name="Oval 14"/>
          <p:cNvSpPr>
            <a:spLocks noChangeArrowheads="1"/>
          </p:cNvSpPr>
          <p:nvPr/>
        </p:nvSpPr>
        <p:spPr bwMode="auto">
          <a:xfrm>
            <a:off x="654208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14</a:t>
            </a:r>
          </a:p>
        </p:txBody>
      </p:sp>
      <p:sp>
        <p:nvSpPr>
          <p:cNvPr id="82" name="Oval 15"/>
          <p:cNvSpPr>
            <a:spLocks noChangeArrowheads="1"/>
          </p:cNvSpPr>
          <p:nvPr/>
        </p:nvSpPr>
        <p:spPr bwMode="auto">
          <a:xfrm>
            <a:off x="715168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16</a:t>
            </a:r>
          </a:p>
        </p:txBody>
      </p:sp>
      <p:sp>
        <p:nvSpPr>
          <p:cNvPr id="83" name="Oval 16"/>
          <p:cNvSpPr>
            <a:spLocks noChangeArrowheads="1"/>
          </p:cNvSpPr>
          <p:nvPr/>
        </p:nvSpPr>
        <p:spPr bwMode="auto">
          <a:xfrm>
            <a:off x="776128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18</a:t>
            </a:r>
          </a:p>
        </p:txBody>
      </p:sp>
      <p:sp>
        <p:nvSpPr>
          <p:cNvPr id="84" name="Oval 17"/>
          <p:cNvSpPr>
            <a:spLocks noChangeArrowheads="1"/>
          </p:cNvSpPr>
          <p:nvPr/>
        </p:nvSpPr>
        <p:spPr bwMode="auto">
          <a:xfrm>
            <a:off x="837088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19</a:t>
            </a:r>
          </a:p>
        </p:txBody>
      </p:sp>
      <p:sp>
        <p:nvSpPr>
          <p:cNvPr id="85" name="Line 18"/>
          <p:cNvSpPr>
            <a:spLocks noChangeShapeType="1"/>
          </p:cNvSpPr>
          <p:nvPr/>
        </p:nvSpPr>
        <p:spPr bwMode="auto">
          <a:xfrm>
            <a:off x="1227138" y="4772025"/>
            <a:ext cx="7143750" cy="0"/>
          </a:xfrm>
          <a:prstGeom prst="line">
            <a:avLst/>
          </a:prstGeom>
          <a:noFill/>
          <a:ln w="19050">
            <a:solidFill>
              <a:schemeClr val="tx1"/>
            </a:solidFill>
            <a:round/>
            <a:headEnd/>
            <a:tailEnd/>
          </a:ln>
          <a:effectLst/>
        </p:spPr>
        <p:txBody>
          <a:bodyPr wrap="none" anchor="ctr">
            <a:prstTxWarp prst="textNoShape">
              <a:avLst/>
            </a:prstTxWarp>
          </a:bodyPr>
          <a:lstStyle/>
          <a:p>
            <a:pPr algn="ctr"/>
            <a:endParaRPr lang="en-US">
              <a:solidFill>
                <a:schemeClr val="bg1"/>
              </a:solidFill>
            </a:endParaRPr>
          </a:p>
        </p:txBody>
      </p:sp>
      <p:sp>
        <p:nvSpPr>
          <p:cNvPr id="86" name="Oval 19"/>
          <p:cNvSpPr>
            <a:spLocks noChangeArrowheads="1"/>
          </p:cNvSpPr>
          <p:nvPr/>
        </p:nvSpPr>
        <p:spPr bwMode="auto">
          <a:xfrm>
            <a:off x="1665288" y="46196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a:t>
            </a:r>
          </a:p>
        </p:txBody>
      </p:sp>
      <p:sp>
        <p:nvSpPr>
          <p:cNvPr id="87" name="Oval 20"/>
          <p:cNvSpPr>
            <a:spLocks noChangeArrowheads="1"/>
          </p:cNvSpPr>
          <p:nvPr/>
        </p:nvSpPr>
        <p:spPr bwMode="auto">
          <a:xfrm>
            <a:off x="2274888" y="4619625"/>
            <a:ext cx="304800" cy="304800"/>
          </a:xfrm>
          <a:prstGeom prst="ellipse">
            <a:avLst/>
          </a:prstGeom>
          <a:solidFill>
            <a:schemeClr val="accent1"/>
          </a:solidFill>
          <a:ln w="57150">
            <a:solidFill>
              <a:schemeClr val="tx1"/>
            </a:solidFill>
            <a:round/>
            <a:headEnd/>
            <a:tailEnd/>
          </a:ln>
          <a:effectLst/>
        </p:spPr>
        <p:txBody>
          <a:bodyPr wrap="none" anchor="ctr">
            <a:prstTxWarp prst="textNoShape">
              <a:avLst/>
            </a:prstTxWarp>
          </a:bodyPr>
          <a:lstStyle/>
          <a:p>
            <a:pPr algn="ctr"/>
            <a:r>
              <a:rPr lang="en-US" sz="1400">
                <a:solidFill>
                  <a:schemeClr val="bg1"/>
                </a:solidFill>
              </a:rPr>
              <a:t>3</a:t>
            </a:r>
          </a:p>
        </p:txBody>
      </p:sp>
      <p:sp>
        <p:nvSpPr>
          <p:cNvPr id="88" name="Oval 21"/>
          <p:cNvSpPr>
            <a:spLocks noChangeArrowheads="1"/>
          </p:cNvSpPr>
          <p:nvPr/>
        </p:nvSpPr>
        <p:spPr bwMode="auto">
          <a:xfrm>
            <a:off x="2884488" y="46196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4</a:t>
            </a:r>
          </a:p>
        </p:txBody>
      </p:sp>
      <p:sp>
        <p:nvSpPr>
          <p:cNvPr id="89" name="Oval 22"/>
          <p:cNvSpPr>
            <a:spLocks noChangeArrowheads="1"/>
          </p:cNvSpPr>
          <p:nvPr/>
        </p:nvSpPr>
        <p:spPr bwMode="auto">
          <a:xfrm>
            <a:off x="3494088" y="46196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5</a:t>
            </a:r>
          </a:p>
        </p:txBody>
      </p:sp>
      <p:sp>
        <p:nvSpPr>
          <p:cNvPr id="90" name="Oval 23"/>
          <p:cNvSpPr>
            <a:spLocks noChangeArrowheads="1"/>
          </p:cNvSpPr>
          <p:nvPr/>
        </p:nvSpPr>
        <p:spPr bwMode="auto">
          <a:xfrm>
            <a:off x="4103688" y="46196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7</a:t>
            </a:r>
          </a:p>
        </p:txBody>
      </p:sp>
      <p:sp>
        <p:nvSpPr>
          <p:cNvPr id="91" name="Oval 24"/>
          <p:cNvSpPr>
            <a:spLocks noChangeArrowheads="1"/>
          </p:cNvSpPr>
          <p:nvPr/>
        </p:nvSpPr>
        <p:spPr bwMode="auto">
          <a:xfrm>
            <a:off x="4713288" y="46196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8</a:t>
            </a:r>
          </a:p>
        </p:txBody>
      </p:sp>
      <p:sp>
        <p:nvSpPr>
          <p:cNvPr id="92" name="Oval 25"/>
          <p:cNvSpPr>
            <a:spLocks noChangeArrowheads="1"/>
          </p:cNvSpPr>
          <p:nvPr/>
        </p:nvSpPr>
        <p:spPr bwMode="auto">
          <a:xfrm>
            <a:off x="5322888" y="46196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9</a:t>
            </a:r>
          </a:p>
        </p:txBody>
      </p:sp>
      <p:sp>
        <p:nvSpPr>
          <p:cNvPr id="93" name="Oval 26"/>
          <p:cNvSpPr>
            <a:spLocks noChangeArrowheads="1"/>
          </p:cNvSpPr>
          <p:nvPr/>
        </p:nvSpPr>
        <p:spPr bwMode="auto">
          <a:xfrm>
            <a:off x="5932488" y="46196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11</a:t>
            </a:r>
          </a:p>
        </p:txBody>
      </p:sp>
      <p:sp>
        <p:nvSpPr>
          <p:cNvPr id="94" name="Oval 27"/>
          <p:cNvSpPr>
            <a:spLocks noChangeArrowheads="1"/>
          </p:cNvSpPr>
          <p:nvPr/>
        </p:nvSpPr>
        <p:spPr bwMode="auto">
          <a:xfrm>
            <a:off x="6542088" y="46196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14</a:t>
            </a:r>
          </a:p>
        </p:txBody>
      </p:sp>
      <p:sp>
        <p:nvSpPr>
          <p:cNvPr id="95" name="Oval 28"/>
          <p:cNvSpPr>
            <a:spLocks noChangeArrowheads="1"/>
          </p:cNvSpPr>
          <p:nvPr/>
        </p:nvSpPr>
        <p:spPr bwMode="auto">
          <a:xfrm>
            <a:off x="7151688" y="46196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16</a:t>
            </a:r>
          </a:p>
        </p:txBody>
      </p:sp>
      <p:sp>
        <p:nvSpPr>
          <p:cNvPr id="96" name="Oval 29"/>
          <p:cNvSpPr>
            <a:spLocks noChangeArrowheads="1"/>
          </p:cNvSpPr>
          <p:nvPr/>
        </p:nvSpPr>
        <p:spPr bwMode="auto">
          <a:xfrm>
            <a:off x="7761288" y="46196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18</a:t>
            </a:r>
          </a:p>
        </p:txBody>
      </p:sp>
      <p:sp>
        <p:nvSpPr>
          <p:cNvPr id="97" name="Oval 30"/>
          <p:cNvSpPr>
            <a:spLocks noChangeArrowheads="1"/>
          </p:cNvSpPr>
          <p:nvPr/>
        </p:nvSpPr>
        <p:spPr bwMode="auto">
          <a:xfrm>
            <a:off x="8370888" y="46196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19</a:t>
            </a:r>
          </a:p>
        </p:txBody>
      </p:sp>
      <p:sp>
        <p:nvSpPr>
          <p:cNvPr id="98" name="Line 31"/>
          <p:cNvSpPr>
            <a:spLocks noChangeShapeType="1"/>
          </p:cNvSpPr>
          <p:nvPr/>
        </p:nvSpPr>
        <p:spPr bwMode="auto">
          <a:xfrm>
            <a:off x="1303338" y="5381625"/>
            <a:ext cx="7067550" cy="0"/>
          </a:xfrm>
          <a:prstGeom prst="line">
            <a:avLst/>
          </a:prstGeom>
          <a:noFill/>
          <a:ln w="19050">
            <a:solidFill>
              <a:schemeClr val="tx1"/>
            </a:solidFill>
            <a:round/>
            <a:headEnd/>
            <a:tailEnd/>
          </a:ln>
          <a:effectLst/>
        </p:spPr>
        <p:txBody>
          <a:bodyPr wrap="none" anchor="ctr">
            <a:prstTxWarp prst="textNoShape">
              <a:avLst/>
            </a:prstTxWarp>
          </a:bodyPr>
          <a:lstStyle/>
          <a:p>
            <a:pPr algn="ctr"/>
            <a:endParaRPr lang="en-US">
              <a:solidFill>
                <a:schemeClr val="bg1"/>
              </a:solidFill>
            </a:endParaRPr>
          </a:p>
        </p:txBody>
      </p:sp>
      <p:sp>
        <p:nvSpPr>
          <p:cNvPr id="99" name="Oval 32"/>
          <p:cNvSpPr>
            <a:spLocks noChangeArrowheads="1"/>
          </p:cNvSpPr>
          <p:nvPr/>
        </p:nvSpPr>
        <p:spPr bwMode="auto">
          <a:xfrm>
            <a:off x="1665288" y="52292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a:t>
            </a:r>
          </a:p>
        </p:txBody>
      </p:sp>
      <p:sp>
        <p:nvSpPr>
          <p:cNvPr id="100" name="Oval 33"/>
          <p:cNvSpPr>
            <a:spLocks noChangeArrowheads="1"/>
          </p:cNvSpPr>
          <p:nvPr/>
        </p:nvSpPr>
        <p:spPr bwMode="auto">
          <a:xfrm>
            <a:off x="2274888" y="52292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3</a:t>
            </a:r>
          </a:p>
        </p:txBody>
      </p:sp>
      <p:sp>
        <p:nvSpPr>
          <p:cNvPr id="101" name="Oval 34"/>
          <p:cNvSpPr>
            <a:spLocks noChangeArrowheads="1"/>
          </p:cNvSpPr>
          <p:nvPr/>
        </p:nvSpPr>
        <p:spPr bwMode="auto">
          <a:xfrm>
            <a:off x="2884488" y="52292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4</a:t>
            </a:r>
          </a:p>
        </p:txBody>
      </p:sp>
      <p:sp>
        <p:nvSpPr>
          <p:cNvPr id="102" name="Oval 35"/>
          <p:cNvSpPr>
            <a:spLocks noChangeArrowheads="1"/>
          </p:cNvSpPr>
          <p:nvPr/>
        </p:nvSpPr>
        <p:spPr bwMode="auto">
          <a:xfrm>
            <a:off x="3494088" y="5229225"/>
            <a:ext cx="304800" cy="304800"/>
          </a:xfrm>
          <a:prstGeom prst="ellipse">
            <a:avLst/>
          </a:prstGeom>
          <a:solidFill>
            <a:schemeClr val="accent1"/>
          </a:solidFill>
          <a:ln w="57150">
            <a:solidFill>
              <a:schemeClr val="tx1"/>
            </a:solidFill>
            <a:round/>
            <a:headEnd/>
            <a:tailEnd/>
          </a:ln>
          <a:effectLst/>
        </p:spPr>
        <p:txBody>
          <a:bodyPr wrap="none" anchor="ctr">
            <a:prstTxWarp prst="textNoShape">
              <a:avLst/>
            </a:prstTxWarp>
          </a:bodyPr>
          <a:lstStyle/>
          <a:p>
            <a:pPr algn="ctr"/>
            <a:r>
              <a:rPr lang="en-US" sz="1400">
                <a:solidFill>
                  <a:schemeClr val="bg1"/>
                </a:solidFill>
              </a:rPr>
              <a:t>5</a:t>
            </a:r>
          </a:p>
        </p:txBody>
      </p:sp>
      <p:sp>
        <p:nvSpPr>
          <p:cNvPr id="103" name="Oval 36"/>
          <p:cNvSpPr>
            <a:spLocks noChangeArrowheads="1"/>
          </p:cNvSpPr>
          <p:nvPr/>
        </p:nvSpPr>
        <p:spPr bwMode="auto">
          <a:xfrm>
            <a:off x="4103688" y="52292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7</a:t>
            </a:r>
          </a:p>
        </p:txBody>
      </p:sp>
      <p:sp>
        <p:nvSpPr>
          <p:cNvPr id="104" name="Oval 37"/>
          <p:cNvSpPr>
            <a:spLocks noChangeArrowheads="1"/>
          </p:cNvSpPr>
          <p:nvPr/>
        </p:nvSpPr>
        <p:spPr bwMode="auto">
          <a:xfrm>
            <a:off x="4713288" y="52292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8</a:t>
            </a:r>
          </a:p>
        </p:txBody>
      </p:sp>
      <p:sp>
        <p:nvSpPr>
          <p:cNvPr id="105" name="Oval 38"/>
          <p:cNvSpPr>
            <a:spLocks noChangeArrowheads="1"/>
          </p:cNvSpPr>
          <p:nvPr/>
        </p:nvSpPr>
        <p:spPr bwMode="auto">
          <a:xfrm>
            <a:off x="5322888" y="52292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9</a:t>
            </a:r>
          </a:p>
        </p:txBody>
      </p:sp>
      <p:sp>
        <p:nvSpPr>
          <p:cNvPr id="106" name="Oval 39"/>
          <p:cNvSpPr>
            <a:spLocks noChangeArrowheads="1"/>
          </p:cNvSpPr>
          <p:nvPr/>
        </p:nvSpPr>
        <p:spPr bwMode="auto">
          <a:xfrm>
            <a:off x="5932488" y="52292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11</a:t>
            </a:r>
          </a:p>
        </p:txBody>
      </p:sp>
      <p:sp>
        <p:nvSpPr>
          <p:cNvPr id="107" name="Oval 40"/>
          <p:cNvSpPr>
            <a:spLocks noChangeArrowheads="1"/>
          </p:cNvSpPr>
          <p:nvPr/>
        </p:nvSpPr>
        <p:spPr bwMode="auto">
          <a:xfrm>
            <a:off x="6542088" y="52292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14</a:t>
            </a:r>
          </a:p>
        </p:txBody>
      </p:sp>
      <p:sp>
        <p:nvSpPr>
          <p:cNvPr id="108" name="Oval 41"/>
          <p:cNvSpPr>
            <a:spLocks noChangeArrowheads="1"/>
          </p:cNvSpPr>
          <p:nvPr/>
        </p:nvSpPr>
        <p:spPr bwMode="auto">
          <a:xfrm>
            <a:off x="7151688" y="52292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16</a:t>
            </a:r>
          </a:p>
        </p:txBody>
      </p:sp>
      <p:sp>
        <p:nvSpPr>
          <p:cNvPr id="109" name="Oval 42"/>
          <p:cNvSpPr>
            <a:spLocks noChangeArrowheads="1"/>
          </p:cNvSpPr>
          <p:nvPr/>
        </p:nvSpPr>
        <p:spPr bwMode="auto">
          <a:xfrm>
            <a:off x="7761288" y="52292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18</a:t>
            </a:r>
          </a:p>
        </p:txBody>
      </p:sp>
      <p:sp>
        <p:nvSpPr>
          <p:cNvPr id="110" name="Oval 43"/>
          <p:cNvSpPr>
            <a:spLocks noChangeArrowheads="1"/>
          </p:cNvSpPr>
          <p:nvPr/>
        </p:nvSpPr>
        <p:spPr bwMode="auto">
          <a:xfrm>
            <a:off x="8370888" y="52292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19</a:t>
            </a:r>
          </a:p>
        </p:txBody>
      </p:sp>
      <p:sp>
        <p:nvSpPr>
          <p:cNvPr id="111" name="Line 44"/>
          <p:cNvSpPr>
            <a:spLocks noChangeShapeType="1"/>
          </p:cNvSpPr>
          <p:nvPr/>
        </p:nvSpPr>
        <p:spPr bwMode="auto">
          <a:xfrm>
            <a:off x="1379538" y="5991225"/>
            <a:ext cx="6991350" cy="0"/>
          </a:xfrm>
          <a:prstGeom prst="line">
            <a:avLst/>
          </a:prstGeom>
          <a:noFill/>
          <a:ln w="19050">
            <a:solidFill>
              <a:schemeClr val="tx1"/>
            </a:solidFill>
            <a:round/>
            <a:headEnd/>
            <a:tailEnd/>
          </a:ln>
          <a:effectLst/>
        </p:spPr>
        <p:txBody>
          <a:bodyPr wrap="none" anchor="ctr">
            <a:prstTxWarp prst="textNoShape">
              <a:avLst/>
            </a:prstTxWarp>
          </a:bodyPr>
          <a:lstStyle/>
          <a:p>
            <a:pPr algn="ctr"/>
            <a:endParaRPr lang="en-US">
              <a:solidFill>
                <a:schemeClr val="bg1"/>
              </a:solidFill>
            </a:endParaRPr>
          </a:p>
        </p:txBody>
      </p:sp>
      <p:sp>
        <p:nvSpPr>
          <p:cNvPr id="112" name="Oval 45"/>
          <p:cNvSpPr>
            <a:spLocks noChangeArrowheads="1"/>
          </p:cNvSpPr>
          <p:nvPr/>
        </p:nvSpPr>
        <p:spPr bwMode="auto">
          <a:xfrm>
            <a:off x="1665288"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a:t>
            </a:r>
          </a:p>
        </p:txBody>
      </p:sp>
      <p:sp>
        <p:nvSpPr>
          <p:cNvPr id="113" name="Oval 46"/>
          <p:cNvSpPr>
            <a:spLocks noChangeArrowheads="1"/>
          </p:cNvSpPr>
          <p:nvPr/>
        </p:nvSpPr>
        <p:spPr bwMode="auto">
          <a:xfrm>
            <a:off x="2274888"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3</a:t>
            </a:r>
          </a:p>
        </p:txBody>
      </p:sp>
      <p:sp>
        <p:nvSpPr>
          <p:cNvPr id="114" name="Oval 47"/>
          <p:cNvSpPr>
            <a:spLocks noChangeArrowheads="1"/>
          </p:cNvSpPr>
          <p:nvPr/>
        </p:nvSpPr>
        <p:spPr bwMode="auto">
          <a:xfrm>
            <a:off x="2884488"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4</a:t>
            </a:r>
          </a:p>
        </p:txBody>
      </p:sp>
      <p:sp>
        <p:nvSpPr>
          <p:cNvPr id="115" name="Oval 48"/>
          <p:cNvSpPr>
            <a:spLocks noChangeArrowheads="1"/>
          </p:cNvSpPr>
          <p:nvPr/>
        </p:nvSpPr>
        <p:spPr bwMode="auto">
          <a:xfrm>
            <a:off x="3494088"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5</a:t>
            </a:r>
          </a:p>
        </p:txBody>
      </p:sp>
      <p:sp>
        <p:nvSpPr>
          <p:cNvPr id="116" name="Oval 49"/>
          <p:cNvSpPr>
            <a:spLocks noChangeArrowheads="1"/>
          </p:cNvSpPr>
          <p:nvPr/>
        </p:nvSpPr>
        <p:spPr bwMode="auto">
          <a:xfrm>
            <a:off x="4103688" y="5838825"/>
            <a:ext cx="304800" cy="304800"/>
          </a:xfrm>
          <a:prstGeom prst="ellipse">
            <a:avLst/>
          </a:prstGeom>
          <a:solidFill>
            <a:schemeClr val="accent1"/>
          </a:solidFill>
          <a:ln w="57150">
            <a:solidFill>
              <a:schemeClr val="tx1"/>
            </a:solidFill>
            <a:round/>
            <a:headEnd/>
            <a:tailEnd/>
          </a:ln>
          <a:effectLst/>
        </p:spPr>
        <p:txBody>
          <a:bodyPr wrap="none" anchor="ctr">
            <a:prstTxWarp prst="textNoShape">
              <a:avLst/>
            </a:prstTxWarp>
          </a:bodyPr>
          <a:lstStyle/>
          <a:p>
            <a:pPr algn="ctr"/>
            <a:r>
              <a:rPr lang="en-US" sz="1400">
                <a:solidFill>
                  <a:schemeClr val="bg1"/>
                </a:solidFill>
              </a:rPr>
              <a:t>7</a:t>
            </a:r>
          </a:p>
        </p:txBody>
      </p:sp>
      <p:sp>
        <p:nvSpPr>
          <p:cNvPr id="117" name="Oval 50"/>
          <p:cNvSpPr>
            <a:spLocks noChangeArrowheads="1"/>
          </p:cNvSpPr>
          <p:nvPr/>
        </p:nvSpPr>
        <p:spPr bwMode="auto">
          <a:xfrm>
            <a:off x="4713288"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8</a:t>
            </a:r>
          </a:p>
        </p:txBody>
      </p:sp>
      <p:sp>
        <p:nvSpPr>
          <p:cNvPr id="118" name="Oval 51"/>
          <p:cNvSpPr>
            <a:spLocks noChangeArrowheads="1"/>
          </p:cNvSpPr>
          <p:nvPr/>
        </p:nvSpPr>
        <p:spPr bwMode="auto">
          <a:xfrm>
            <a:off x="5322888"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9</a:t>
            </a:r>
          </a:p>
        </p:txBody>
      </p:sp>
      <p:sp>
        <p:nvSpPr>
          <p:cNvPr id="119" name="Oval 52"/>
          <p:cNvSpPr>
            <a:spLocks noChangeArrowheads="1"/>
          </p:cNvSpPr>
          <p:nvPr/>
        </p:nvSpPr>
        <p:spPr bwMode="auto">
          <a:xfrm>
            <a:off x="5932488"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11</a:t>
            </a:r>
          </a:p>
        </p:txBody>
      </p:sp>
      <p:sp>
        <p:nvSpPr>
          <p:cNvPr id="120" name="Oval 53"/>
          <p:cNvSpPr>
            <a:spLocks noChangeArrowheads="1"/>
          </p:cNvSpPr>
          <p:nvPr/>
        </p:nvSpPr>
        <p:spPr bwMode="auto">
          <a:xfrm>
            <a:off x="6542088"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14</a:t>
            </a:r>
          </a:p>
        </p:txBody>
      </p:sp>
      <p:sp>
        <p:nvSpPr>
          <p:cNvPr id="121" name="Oval 54"/>
          <p:cNvSpPr>
            <a:spLocks noChangeArrowheads="1"/>
          </p:cNvSpPr>
          <p:nvPr/>
        </p:nvSpPr>
        <p:spPr bwMode="auto">
          <a:xfrm>
            <a:off x="7151688"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16</a:t>
            </a:r>
          </a:p>
        </p:txBody>
      </p:sp>
      <p:sp>
        <p:nvSpPr>
          <p:cNvPr id="122" name="Oval 55"/>
          <p:cNvSpPr>
            <a:spLocks noChangeArrowheads="1"/>
          </p:cNvSpPr>
          <p:nvPr/>
        </p:nvSpPr>
        <p:spPr bwMode="auto">
          <a:xfrm>
            <a:off x="7761288"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18</a:t>
            </a:r>
          </a:p>
        </p:txBody>
      </p:sp>
      <p:sp>
        <p:nvSpPr>
          <p:cNvPr id="123" name="Oval 56"/>
          <p:cNvSpPr>
            <a:spLocks noChangeArrowheads="1"/>
          </p:cNvSpPr>
          <p:nvPr/>
        </p:nvSpPr>
        <p:spPr bwMode="auto">
          <a:xfrm>
            <a:off x="8370888"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19</a:t>
            </a:r>
          </a:p>
        </p:txBody>
      </p:sp>
      <p:sp>
        <p:nvSpPr>
          <p:cNvPr id="124" name="Oval 57"/>
          <p:cNvSpPr>
            <a:spLocks noChangeArrowheads="1"/>
          </p:cNvSpPr>
          <p:nvPr/>
        </p:nvSpPr>
        <p:spPr bwMode="auto">
          <a:xfrm>
            <a:off x="1074738" y="40100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0</a:t>
            </a:r>
          </a:p>
        </p:txBody>
      </p:sp>
      <p:sp>
        <p:nvSpPr>
          <p:cNvPr id="125" name="Oval 58"/>
          <p:cNvSpPr>
            <a:spLocks noChangeArrowheads="1"/>
          </p:cNvSpPr>
          <p:nvPr/>
        </p:nvSpPr>
        <p:spPr bwMode="auto">
          <a:xfrm>
            <a:off x="1074738" y="4619625"/>
            <a:ext cx="304800" cy="304800"/>
          </a:xfrm>
          <a:prstGeom prst="ellipse">
            <a:avLst/>
          </a:prstGeom>
          <a:solidFill>
            <a:schemeClr val="accent1"/>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0</a:t>
            </a:r>
          </a:p>
        </p:txBody>
      </p:sp>
      <p:sp>
        <p:nvSpPr>
          <p:cNvPr id="126" name="Oval 59"/>
          <p:cNvSpPr>
            <a:spLocks noChangeArrowheads="1"/>
          </p:cNvSpPr>
          <p:nvPr/>
        </p:nvSpPr>
        <p:spPr bwMode="auto">
          <a:xfrm>
            <a:off x="1074738" y="52292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0</a:t>
            </a:r>
          </a:p>
        </p:txBody>
      </p:sp>
      <p:sp>
        <p:nvSpPr>
          <p:cNvPr id="127" name="Oval 60"/>
          <p:cNvSpPr>
            <a:spLocks noChangeArrowheads="1"/>
          </p:cNvSpPr>
          <p:nvPr/>
        </p:nvSpPr>
        <p:spPr bwMode="auto">
          <a:xfrm>
            <a:off x="1084263" y="5838825"/>
            <a:ext cx="304800" cy="304800"/>
          </a:xfrm>
          <a:prstGeom prst="ellipse">
            <a:avLst/>
          </a:prstGeom>
          <a:solidFill>
            <a:schemeClr val="bg2"/>
          </a:solidFill>
          <a:ln w="19050">
            <a:solidFill>
              <a:schemeClr val="tx1"/>
            </a:solidFill>
            <a:round/>
            <a:headEnd/>
            <a:tailEnd/>
          </a:ln>
          <a:effectLst/>
        </p:spPr>
        <p:txBody>
          <a:bodyPr wrap="none" anchor="ctr">
            <a:prstTxWarp prst="textNoShape">
              <a:avLst/>
            </a:prstTxWarp>
          </a:bodyPr>
          <a:lstStyle/>
          <a:p>
            <a:pPr algn="ctr"/>
            <a:r>
              <a:rPr lang="en-US" sz="1400">
                <a:solidFill>
                  <a:schemeClr val="bg1"/>
                </a:solidFill>
              </a:rPr>
              <a:t>0</a:t>
            </a:r>
          </a:p>
        </p:txBody>
      </p:sp>
      <p:sp>
        <p:nvSpPr>
          <p:cNvPr id="128" name="Text Box 61"/>
          <p:cNvSpPr txBox="1">
            <a:spLocks noChangeArrowheads="1"/>
          </p:cNvSpPr>
          <p:nvPr/>
        </p:nvSpPr>
        <p:spPr bwMode="auto">
          <a:xfrm>
            <a:off x="4655130" y="4256088"/>
            <a:ext cx="411591" cy="338554"/>
          </a:xfrm>
          <a:prstGeom prst="rect">
            <a:avLst/>
          </a:prstGeom>
          <a:noFill/>
          <a:ln w="19050">
            <a:noFill/>
            <a:miter lim="800000"/>
            <a:headEnd/>
            <a:tailEnd/>
          </a:ln>
          <a:effectLst/>
        </p:spPr>
        <p:txBody>
          <a:bodyPr wrap="none">
            <a:prstTxWarp prst="textNoShape">
              <a:avLst/>
            </a:prstTxWarp>
            <a:spAutoFit/>
          </a:bodyPr>
          <a:lstStyle/>
          <a:p>
            <a:pPr algn="ctr"/>
            <a:r>
              <a:rPr lang="en-US" sz="1600" b="1" i="1">
                <a:solidFill>
                  <a:schemeClr val="bg1"/>
                </a:solidFill>
                <a:latin typeface="Times New Roman" pitchFamily="38" charset="0"/>
              </a:rPr>
              <a:t>m</a:t>
            </a:r>
          </a:p>
        </p:txBody>
      </p:sp>
      <p:sp>
        <p:nvSpPr>
          <p:cNvPr id="129" name="Text Box 62"/>
          <p:cNvSpPr txBox="1">
            <a:spLocks noChangeArrowheads="1"/>
          </p:cNvSpPr>
          <p:nvPr/>
        </p:nvSpPr>
        <p:spPr bwMode="auto">
          <a:xfrm>
            <a:off x="1040889" y="4257675"/>
            <a:ext cx="308999" cy="338554"/>
          </a:xfrm>
          <a:prstGeom prst="rect">
            <a:avLst/>
          </a:prstGeom>
          <a:noFill/>
          <a:ln w="19050">
            <a:noFill/>
            <a:miter lim="800000"/>
            <a:headEnd/>
            <a:tailEnd/>
          </a:ln>
          <a:effectLst/>
        </p:spPr>
        <p:txBody>
          <a:bodyPr wrap="none">
            <a:prstTxWarp prst="textNoShape">
              <a:avLst/>
            </a:prstTxWarp>
            <a:spAutoFit/>
          </a:bodyPr>
          <a:lstStyle/>
          <a:p>
            <a:pPr algn="ctr"/>
            <a:r>
              <a:rPr lang="en-US" sz="1600" b="1" i="1">
                <a:solidFill>
                  <a:schemeClr val="bg1"/>
                </a:solidFill>
                <a:latin typeface="Times New Roman" pitchFamily="38" charset="0"/>
              </a:rPr>
              <a:t>l</a:t>
            </a:r>
          </a:p>
        </p:txBody>
      </p:sp>
      <p:sp>
        <p:nvSpPr>
          <p:cNvPr id="130" name="Text Box 63"/>
          <p:cNvSpPr txBox="1">
            <a:spLocks noChangeArrowheads="1"/>
          </p:cNvSpPr>
          <p:nvPr/>
        </p:nvSpPr>
        <p:spPr bwMode="auto">
          <a:xfrm>
            <a:off x="8355316" y="4256088"/>
            <a:ext cx="366106" cy="338554"/>
          </a:xfrm>
          <a:prstGeom prst="rect">
            <a:avLst/>
          </a:prstGeom>
          <a:noFill/>
          <a:ln w="19050">
            <a:noFill/>
            <a:miter lim="800000"/>
            <a:headEnd/>
            <a:tailEnd/>
          </a:ln>
          <a:effectLst/>
        </p:spPr>
        <p:txBody>
          <a:bodyPr wrap="none">
            <a:prstTxWarp prst="textNoShape">
              <a:avLst/>
            </a:prstTxWarp>
            <a:spAutoFit/>
          </a:bodyPr>
          <a:lstStyle/>
          <a:p>
            <a:pPr algn="ctr"/>
            <a:r>
              <a:rPr lang="en-US" sz="1600" b="1" i="1">
                <a:solidFill>
                  <a:schemeClr val="bg1"/>
                </a:solidFill>
                <a:latin typeface="Times New Roman" pitchFamily="38" charset="0"/>
              </a:rPr>
              <a:t>h</a:t>
            </a:r>
          </a:p>
        </p:txBody>
      </p:sp>
      <p:sp>
        <p:nvSpPr>
          <p:cNvPr id="131" name="Text Box 64"/>
          <p:cNvSpPr txBox="1">
            <a:spLocks noChangeArrowheads="1"/>
          </p:cNvSpPr>
          <p:nvPr/>
        </p:nvSpPr>
        <p:spPr bwMode="auto">
          <a:xfrm>
            <a:off x="2211968" y="4876800"/>
            <a:ext cx="411591" cy="338554"/>
          </a:xfrm>
          <a:prstGeom prst="rect">
            <a:avLst/>
          </a:prstGeom>
          <a:noFill/>
          <a:ln w="19050">
            <a:noFill/>
            <a:miter lim="800000"/>
            <a:headEnd/>
            <a:tailEnd/>
          </a:ln>
          <a:effectLst/>
        </p:spPr>
        <p:txBody>
          <a:bodyPr wrap="none">
            <a:prstTxWarp prst="textNoShape">
              <a:avLst/>
            </a:prstTxWarp>
            <a:spAutoFit/>
          </a:bodyPr>
          <a:lstStyle/>
          <a:p>
            <a:pPr algn="ctr"/>
            <a:r>
              <a:rPr lang="en-US" sz="1600" b="1" i="1">
                <a:solidFill>
                  <a:schemeClr val="bg1"/>
                </a:solidFill>
                <a:latin typeface="Times New Roman" pitchFamily="38" charset="0"/>
              </a:rPr>
              <a:t>m</a:t>
            </a:r>
          </a:p>
        </p:txBody>
      </p:sp>
      <p:sp>
        <p:nvSpPr>
          <p:cNvPr id="132" name="Text Box 65"/>
          <p:cNvSpPr txBox="1">
            <a:spLocks noChangeArrowheads="1"/>
          </p:cNvSpPr>
          <p:nvPr/>
        </p:nvSpPr>
        <p:spPr bwMode="auto">
          <a:xfrm>
            <a:off x="1040889" y="4878388"/>
            <a:ext cx="308999" cy="338554"/>
          </a:xfrm>
          <a:prstGeom prst="rect">
            <a:avLst/>
          </a:prstGeom>
          <a:noFill/>
          <a:ln w="19050">
            <a:noFill/>
            <a:miter lim="800000"/>
            <a:headEnd/>
            <a:tailEnd/>
          </a:ln>
          <a:effectLst/>
        </p:spPr>
        <p:txBody>
          <a:bodyPr wrap="none">
            <a:prstTxWarp prst="textNoShape">
              <a:avLst/>
            </a:prstTxWarp>
            <a:spAutoFit/>
          </a:bodyPr>
          <a:lstStyle/>
          <a:p>
            <a:pPr algn="ctr"/>
            <a:r>
              <a:rPr lang="en-US" sz="1600" b="1" i="1">
                <a:solidFill>
                  <a:schemeClr val="bg1"/>
                </a:solidFill>
                <a:latin typeface="Times New Roman" pitchFamily="38" charset="0"/>
              </a:rPr>
              <a:t>l</a:t>
            </a:r>
          </a:p>
        </p:txBody>
      </p:sp>
      <p:sp>
        <p:nvSpPr>
          <p:cNvPr id="133" name="Text Box 66"/>
          <p:cNvSpPr txBox="1">
            <a:spLocks noChangeArrowheads="1"/>
          </p:cNvSpPr>
          <p:nvPr/>
        </p:nvSpPr>
        <p:spPr bwMode="auto">
          <a:xfrm>
            <a:off x="4069066" y="4876800"/>
            <a:ext cx="366106" cy="338554"/>
          </a:xfrm>
          <a:prstGeom prst="rect">
            <a:avLst/>
          </a:prstGeom>
          <a:noFill/>
          <a:ln w="19050">
            <a:noFill/>
            <a:miter lim="800000"/>
            <a:headEnd/>
            <a:tailEnd/>
          </a:ln>
          <a:effectLst/>
        </p:spPr>
        <p:txBody>
          <a:bodyPr wrap="none">
            <a:prstTxWarp prst="textNoShape">
              <a:avLst/>
            </a:prstTxWarp>
            <a:spAutoFit/>
          </a:bodyPr>
          <a:lstStyle/>
          <a:p>
            <a:pPr algn="ctr"/>
            <a:r>
              <a:rPr lang="en-US" sz="1600" b="1" i="1">
                <a:solidFill>
                  <a:schemeClr val="bg1"/>
                </a:solidFill>
                <a:latin typeface="Times New Roman" pitchFamily="38" charset="0"/>
              </a:rPr>
              <a:t>h</a:t>
            </a:r>
          </a:p>
        </p:txBody>
      </p:sp>
      <p:sp>
        <p:nvSpPr>
          <p:cNvPr id="134" name="Text Box 67"/>
          <p:cNvSpPr txBox="1">
            <a:spLocks noChangeArrowheads="1"/>
          </p:cNvSpPr>
          <p:nvPr/>
        </p:nvSpPr>
        <p:spPr bwMode="auto">
          <a:xfrm>
            <a:off x="3450218" y="5497513"/>
            <a:ext cx="411591" cy="338554"/>
          </a:xfrm>
          <a:prstGeom prst="rect">
            <a:avLst/>
          </a:prstGeom>
          <a:noFill/>
          <a:ln w="19050">
            <a:noFill/>
            <a:miter lim="800000"/>
            <a:headEnd/>
            <a:tailEnd/>
          </a:ln>
          <a:effectLst/>
        </p:spPr>
        <p:txBody>
          <a:bodyPr wrap="none">
            <a:prstTxWarp prst="textNoShape">
              <a:avLst/>
            </a:prstTxWarp>
            <a:spAutoFit/>
          </a:bodyPr>
          <a:lstStyle/>
          <a:p>
            <a:pPr algn="ctr"/>
            <a:r>
              <a:rPr lang="en-US" sz="1600" b="1" i="1">
                <a:solidFill>
                  <a:schemeClr val="bg1"/>
                </a:solidFill>
                <a:latin typeface="Times New Roman" pitchFamily="38" charset="0"/>
              </a:rPr>
              <a:t>m</a:t>
            </a:r>
          </a:p>
        </p:txBody>
      </p:sp>
      <p:sp>
        <p:nvSpPr>
          <p:cNvPr id="135" name="Text Box 68"/>
          <p:cNvSpPr txBox="1">
            <a:spLocks noChangeArrowheads="1"/>
          </p:cNvSpPr>
          <p:nvPr/>
        </p:nvSpPr>
        <p:spPr bwMode="auto">
          <a:xfrm>
            <a:off x="2869689" y="5499100"/>
            <a:ext cx="308999" cy="338554"/>
          </a:xfrm>
          <a:prstGeom prst="rect">
            <a:avLst/>
          </a:prstGeom>
          <a:noFill/>
          <a:ln w="19050">
            <a:noFill/>
            <a:miter lim="800000"/>
            <a:headEnd/>
            <a:tailEnd/>
          </a:ln>
          <a:effectLst/>
        </p:spPr>
        <p:txBody>
          <a:bodyPr wrap="none">
            <a:prstTxWarp prst="textNoShape">
              <a:avLst/>
            </a:prstTxWarp>
            <a:spAutoFit/>
          </a:bodyPr>
          <a:lstStyle/>
          <a:p>
            <a:pPr algn="ctr"/>
            <a:r>
              <a:rPr lang="en-US" sz="1600" b="1" i="1">
                <a:solidFill>
                  <a:schemeClr val="bg1"/>
                </a:solidFill>
                <a:latin typeface="Times New Roman" pitchFamily="38" charset="0"/>
              </a:rPr>
              <a:t>l</a:t>
            </a:r>
          </a:p>
        </p:txBody>
      </p:sp>
      <p:sp>
        <p:nvSpPr>
          <p:cNvPr id="136" name="Text Box 69"/>
          <p:cNvSpPr txBox="1">
            <a:spLocks noChangeArrowheads="1"/>
          </p:cNvSpPr>
          <p:nvPr/>
        </p:nvSpPr>
        <p:spPr bwMode="auto">
          <a:xfrm>
            <a:off x="4103688" y="5497513"/>
            <a:ext cx="304800" cy="336550"/>
          </a:xfrm>
          <a:prstGeom prst="rect">
            <a:avLst/>
          </a:prstGeom>
          <a:noFill/>
          <a:ln w="19050">
            <a:noFill/>
            <a:miter lim="800000"/>
            <a:headEnd/>
            <a:tailEnd/>
          </a:ln>
          <a:effectLst/>
        </p:spPr>
        <p:txBody>
          <a:bodyPr>
            <a:prstTxWarp prst="textNoShape">
              <a:avLst/>
            </a:prstTxWarp>
            <a:spAutoFit/>
          </a:bodyPr>
          <a:lstStyle/>
          <a:p>
            <a:pPr algn="ctr"/>
            <a:r>
              <a:rPr lang="en-US" sz="1600" b="1" i="1">
                <a:solidFill>
                  <a:schemeClr val="bg1"/>
                </a:solidFill>
                <a:latin typeface="Times New Roman" pitchFamily="38" charset="0"/>
              </a:rPr>
              <a:t>h</a:t>
            </a:r>
          </a:p>
        </p:txBody>
      </p:sp>
      <p:sp>
        <p:nvSpPr>
          <p:cNvPr id="137" name="Text Box 70"/>
          <p:cNvSpPr txBox="1">
            <a:spLocks noChangeArrowheads="1"/>
          </p:cNvSpPr>
          <p:nvPr/>
        </p:nvSpPr>
        <p:spPr bwMode="auto">
          <a:xfrm>
            <a:off x="3813719" y="6113463"/>
            <a:ext cx="870451" cy="338554"/>
          </a:xfrm>
          <a:prstGeom prst="rect">
            <a:avLst/>
          </a:prstGeom>
          <a:noFill/>
          <a:ln w="19050">
            <a:noFill/>
            <a:miter lim="800000"/>
            <a:headEnd/>
            <a:tailEnd/>
          </a:ln>
          <a:effectLst/>
        </p:spPr>
        <p:txBody>
          <a:bodyPr wrap="none">
            <a:prstTxWarp prst="textNoShape">
              <a:avLst/>
            </a:prstTxWarp>
            <a:spAutoFit/>
          </a:bodyPr>
          <a:lstStyle/>
          <a:p>
            <a:pPr algn="ctr"/>
            <a:r>
              <a:rPr lang="en-US" sz="1600" b="1" i="1">
                <a:solidFill>
                  <a:schemeClr val="bg1"/>
                </a:solidFill>
                <a:latin typeface="Times New Roman" pitchFamily="38" charset="0"/>
              </a:rPr>
              <a:t>l</a:t>
            </a:r>
            <a:r>
              <a:rPr lang="en-US" sz="1600">
                <a:solidFill>
                  <a:schemeClr val="bg1"/>
                </a:solidFill>
                <a:latin typeface="Symbol" pitchFamily="38" charset="2"/>
              </a:rPr>
              <a:t>=</a:t>
            </a:r>
            <a:r>
              <a:rPr lang="en-US" sz="1600" b="1" i="1">
                <a:solidFill>
                  <a:schemeClr val="bg1"/>
                </a:solidFill>
                <a:latin typeface="Times New Roman" pitchFamily="38" charset="0"/>
              </a:rPr>
              <a:t>m </a:t>
            </a:r>
            <a:r>
              <a:rPr lang="en-US" sz="1600">
                <a:solidFill>
                  <a:schemeClr val="bg1"/>
                </a:solidFill>
                <a:latin typeface="Symbol" pitchFamily="38" charset="2"/>
              </a:rPr>
              <a:t>=</a:t>
            </a:r>
            <a:r>
              <a:rPr lang="en-US" sz="1600" b="1" i="1">
                <a:solidFill>
                  <a:schemeClr val="bg1"/>
                </a:solidFill>
                <a:latin typeface="Times New Roman" pitchFamily="38" charset="0"/>
              </a:rPr>
              <a:t>h</a:t>
            </a:r>
          </a:p>
        </p:txBody>
      </p:sp>
    </p:spTree>
    <p:extLst>
      <p:ext uri="{BB962C8B-B14F-4D97-AF65-F5344CB8AC3E}">
        <p14:creationId xmlns:p14="http://schemas.microsoft.com/office/powerpoint/2010/main" val="4175114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209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20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209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2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p:bld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on the Midterm</a:t>
            </a:r>
            <a:endParaRPr lang="en-US" dirty="0"/>
          </a:p>
        </p:txBody>
      </p:sp>
      <p:sp>
        <p:nvSpPr>
          <p:cNvPr id="3" name="Content Placeholder 2"/>
          <p:cNvSpPr>
            <a:spLocks noGrp="1"/>
          </p:cNvSpPr>
          <p:nvPr>
            <p:ph idx="1"/>
          </p:nvPr>
        </p:nvSpPr>
        <p:spPr/>
        <p:txBody>
          <a:bodyPr/>
          <a:lstStyle/>
          <a:p>
            <a:r>
              <a:rPr lang="en-US" dirty="0" smtClean="0"/>
              <a:t>Data Structures &amp; Object-Oriented Design</a:t>
            </a:r>
          </a:p>
          <a:p>
            <a:r>
              <a:rPr lang="en-US" dirty="0" smtClean="0"/>
              <a:t>Run-Time Analysis</a:t>
            </a:r>
          </a:p>
          <a:p>
            <a:r>
              <a:rPr lang="en-US" dirty="0" smtClean="0"/>
              <a:t>Linear Data Structures</a:t>
            </a:r>
          </a:p>
          <a:p>
            <a:r>
              <a:rPr lang="en-US" dirty="0" smtClean="0"/>
              <a:t>The Java Collections Framework</a:t>
            </a:r>
          </a:p>
          <a:p>
            <a:r>
              <a:rPr lang="en-US" dirty="0" smtClean="0"/>
              <a:t>Recursion</a:t>
            </a:r>
          </a:p>
          <a:p>
            <a:r>
              <a:rPr lang="en-US" dirty="0" smtClean="0"/>
              <a:t>Trees</a:t>
            </a:r>
          </a:p>
          <a:p>
            <a:r>
              <a:rPr lang="en-US" dirty="0" smtClean="0"/>
              <a:t>Priority Queues &amp; Heaps</a:t>
            </a:r>
          </a:p>
          <a:p>
            <a:r>
              <a:rPr lang="en-US" dirty="0" smtClean="0"/>
              <a:t>Maps, Hash Tables &amp; Dictionaries</a:t>
            </a:r>
          </a:p>
          <a:p>
            <a:r>
              <a:rPr lang="en-US" b="1" dirty="0" smtClean="0">
                <a:solidFill>
                  <a:srgbClr val="800000"/>
                </a:solidFill>
              </a:rPr>
              <a:t>Iterative Algorithms &amp; Loop Invariants</a:t>
            </a:r>
          </a:p>
        </p:txBody>
      </p:sp>
    </p:spTree>
    <p:extLst>
      <p:ext uri="{BB962C8B-B14F-4D97-AF65-F5344CB8AC3E}">
        <p14:creationId xmlns:p14="http://schemas.microsoft.com/office/powerpoint/2010/main" val="352276447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566447"/>
          </a:xfrm>
        </p:spPr>
        <p:txBody>
          <a:bodyPr/>
          <a:lstStyle/>
          <a:p>
            <a:r>
              <a:rPr lang="en-US" sz="3600" dirty="0" smtClean="0"/>
              <a:t>Loop Invariants</a:t>
            </a:r>
            <a:endParaRPr lang="en-US" sz="3600" dirty="0"/>
          </a:p>
        </p:txBody>
      </p:sp>
      <p:sp>
        <p:nvSpPr>
          <p:cNvPr id="3" name="Content Placeholder 2"/>
          <p:cNvSpPr>
            <a:spLocks noGrp="1"/>
          </p:cNvSpPr>
          <p:nvPr>
            <p:ph idx="1"/>
          </p:nvPr>
        </p:nvSpPr>
        <p:spPr/>
        <p:txBody>
          <a:bodyPr/>
          <a:lstStyle/>
          <a:p>
            <a:r>
              <a:rPr lang="en-US" dirty="0" smtClean="0"/>
              <a:t>Binary search can be implemented as an </a:t>
            </a:r>
            <a:r>
              <a:rPr lang="en-US" b="1" dirty="0" smtClean="0">
                <a:solidFill>
                  <a:srgbClr val="800000"/>
                </a:solidFill>
              </a:rPr>
              <a:t>iterative algorithm </a:t>
            </a:r>
            <a:r>
              <a:rPr lang="en-US" dirty="0" smtClean="0"/>
              <a:t>(it could also be done recursively).</a:t>
            </a:r>
          </a:p>
          <a:p>
            <a:r>
              <a:rPr lang="en-US" b="1" dirty="0" smtClean="0">
                <a:solidFill>
                  <a:srgbClr val="008000"/>
                </a:solidFill>
              </a:rPr>
              <a:t>Loop Invariant:  </a:t>
            </a:r>
            <a:r>
              <a:rPr lang="en-US" dirty="0" smtClean="0"/>
              <a:t>An </a:t>
            </a:r>
            <a:r>
              <a:rPr lang="en-US" b="1" dirty="0" smtClean="0">
                <a:solidFill>
                  <a:srgbClr val="008000"/>
                </a:solidFill>
              </a:rPr>
              <a:t>assertion</a:t>
            </a:r>
            <a:r>
              <a:rPr lang="en-US" dirty="0" smtClean="0">
                <a:solidFill>
                  <a:srgbClr val="008000"/>
                </a:solidFill>
              </a:rPr>
              <a:t> </a:t>
            </a:r>
            <a:r>
              <a:rPr lang="en-US" dirty="0" smtClean="0"/>
              <a:t>about the current state useful for designing, analyzing and proving the correctness of iterative algorithms.</a:t>
            </a:r>
          </a:p>
        </p:txBody>
      </p:sp>
    </p:spTree>
    <p:extLst>
      <p:ext uri="{BB962C8B-B14F-4D97-AF65-F5344CB8AC3E}">
        <p14:creationId xmlns:p14="http://schemas.microsoft.com/office/powerpoint/2010/main" val="322547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0450" name="Rectangle 2"/>
          <p:cNvSpPr>
            <a:spLocks noChangeArrowheads="1"/>
          </p:cNvSpPr>
          <p:nvPr/>
        </p:nvSpPr>
        <p:spPr bwMode="auto">
          <a:xfrm>
            <a:off x="990600" y="1660525"/>
            <a:ext cx="7696200"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3000" b="0">
                <a:latin typeface="Times New Roman" charset="0"/>
              </a:rPr>
              <a:t>From the Pre-Conditions on the input instance we must establish the loop invariant.</a:t>
            </a:r>
          </a:p>
        </p:txBody>
      </p:sp>
      <p:sp>
        <p:nvSpPr>
          <p:cNvPr id="1000451" name="Rectangle 3"/>
          <p:cNvSpPr>
            <a:spLocks noChangeArrowheads="1"/>
          </p:cNvSpPr>
          <p:nvPr/>
        </p:nvSpPr>
        <p:spPr bwMode="auto">
          <a:xfrm>
            <a:off x="381000" y="1447800"/>
            <a:ext cx="8550275" cy="434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9276" tIns="49638" rIns="99276" bIns="49638"/>
          <a:lstStyle/>
          <a:p>
            <a:pPr marL="742950" lvl="1" indent="-285750">
              <a:spcBef>
                <a:spcPct val="20000"/>
              </a:spcBef>
              <a:buFontTx/>
              <a:buChar char="–"/>
            </a:pPr>
            <a:endParaRPr lang="en-US" sz="3000" b="0">
              <a:latin typeface="Times New Roman" charset="0"/>
            </a:endParaRPr>
          </a:p>
        </p:txBody>
      </p:sp>
      <p:sp>
        <p:nvSpPr>
          <p:cNvPr id="1000452" name="Text Box 4"/>
          <p:cNvSpPr txBox="1">
            <a:spLocks noChangeArrowheads="1"/>
          </p:cNvSpPr>
          <p:nvPr/>
        </p:nvSpPr>
        <p:spPr bwMode="auto">
          <a:xfrm>
            <a:off x="4803775" y="58738"/>
            <a:ext cx="18415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endParaRPr lang="en-US" sz="4400" b="0" u="sng">
              <a:solidFill>
                <a:schemeClr val="tx2"/>
              </a:solidFill>
              <a:latin typeface="Times New Roman" charset="0"/>
            </a:endParaRPr>
          </a:p>
        </p:txBody>
      </p:sp>
      <p:sp>
        <p:nvSpPr>
          <p:cNvPr id="1000453" name="Rectangle 5"/>
          <p:cNvSpPr>
            <a:spLocks noChangeArrowheads="1"/>
          </p:cNvSpPr>
          <p:nvPr/>
        </p:nvSpPr>
        <p:spPr bwMode="auto">
          <a:xfrm>
            <a:off x="1379538" y="152400"/>
            <a:ext cx="6423025" cy="762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chemeClr val="hlink"/>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spAutoFit/>
          </a:bodyPr>
          <a:lstStyle/>
          <a:p>
            <a:pPr algn="ctr"/>
            <a:r>
              <a:rPr lang="en-US" sz="4400" b="0" u="sng">
                <a:solidFill>
                  <a:schemeClr val="tx2"/>
                </a:solidFill>
                <a:latin typeface="Times New Roman" charset="0"/>
              </a:rPr>
              <a:t>Establishing Loop Invariant</a:t>
            </a:r>
          </a:p>
        </p:txBody>
      </p:sp>
      <p:grpSp>
        <p:nvGrpSpPr>
          <p:cNvPr id="1000454" name="Group 6"/>
          <p:cNvGrpSpPr>
            <a:grpSpLocks/>
          </p:cNvGrpSpPr>
          <p:nvPr/>
        </p:nvGrpSpPr>
        <p:grpSpPr bwMode="auto">
          <a:xfrm>
            <a:off x="3505200" y="3810000"/>
            <a:ext cx="2590800" cy="2590800"/>
            <a:chOff x="3077" y="2352"/>
            <a:chExt cx="907" cy="907"/>
          </a:xfrm>
        </p:grpSpPr>
        <p:grpSp>
          <p:nvGrpSpPr>
            <p:cNvPr id="1000455" name="Group 7"/>
            <p:cNvGrpSpPr>
              <a:grpSpLocks/>
            </p:cNvGrpSpPr>
            <p:nvPr/>
          </p:nvGrpSpPr>
          <p:grpSpPr bwMode="auto">
            <a:xfrm>
              <a:off x="3077" y="2352"/>
              <a:ext cx="907" cy="907"/>
              <a:chOff x="2976" y="2352"/>
              <a:chExt cx="907" cy="907"/>
            </a:xfrm>
          </p:grpSpPr>
          <p:sp>
            <p:nvSpPr>
              <p:cNvPr id="1000456" name="Freeform 8" descr="Green marble"/>
              <p:cNvSpPr>
                <a:spLocks noChangeAspect="1"/>
              </p:cNvSpPr>
              <p:nvPr/>
            </p:nvSpPr>
            <p:spPr bwMode="auto">
              <a:xfrm rot="2360341">
                <a:off x="3403" y="2606"/>
                <a:ext cx="480" cy="380"/>
              </a:xfrm>
              <a:custGeom>
                <a:avLst/>
                <a:gdLst>
                  <a:gd name="T0" fmla="*/ 748 w 2280"/>
                  <a:gd name="T1" fmla="*/ 30 h 1785"/>
                  <a:gd name="T2" fmla="*/ 1224 w 2280"/>
                  <a:gd name="T3" fmla="*/ 305 h 1785"/>
                  <a:gd name="T4" fmla="*/ 2184 w 2280"/>
                  <a:gd name="T5" fmla="*/ 257 h 1785"/>
                  <a:gd name="T6" fmla="*/ 1800 w 2280"/>
                  <a:gd name="T7" fmla="*/ 1121 h 1785"/>
                  <a:gd name="T8" fmla="*/ 1743 w 2280"/>
                  <a:gd name="T9" fmla="*/ 1313 h 1785"/>
                  <a:gd name="T10" fmla="*/ 1717 w 2280"/>
                  <a:gd name="T11" fmla="*/ 1479 h 1785"/>
                  <a:gd name="T12" fmla="*/ 1560 w 2280"/>
                  <a:gd name="T13" fmla="*/ 1549 h 1785"/>
                  <a:gd name="T14" fmla="*/ 1272 w 2280"/>
                  <a:gd name="T15" fmla="*/ 1553 h 1785"/>
                  <a:gd name="T16" fmla="*/ 168 w 2280"/>
                  <a:gd name="T17" fmla="*/ 1649 h 1785"/>
                  <a:gd name="T18" fmla="*/ 264 w 2280"/>
                  <a:gd name="T19" fmla="*/ 737 h 1785"/>
                  <a:gd name="T20" fmla="*/ 425 w 2280"/>
                  <a:gd name="T21" fmla="*/ 126 h 1785"/>
                  <a:gd name="T22" fmla="*/ 748 w 2280"/>
                  <a:gd name="T23" fmla="*/ 30 h 1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80" h="1785">
                    <a:moveTo>
                      <a:pt x="748" y="30"/>
                    </a:moveTo>
                    <a:cubicBezTo>
                      <a:pt x="881" y="60"/>
                      <a:pt x="985" y="267"/>
                      <a:pt x="1224" y="305"/>
                    </a:cubicBezTo>
                    <a:cubicBezTo>
                      <a:pt x="1463" y="343"/>
                      <a:pt x="2088" y="121"/>
                      <a:pt x="2184" y="257"/>
                    </a:cubicBezTo>
                    <a:cubicBezTo>
                      <a:pt x="2280" y="393"/>
                      <a:pt x="1873" y="945"/>
                      <a:pt x="1800" y="1121"/>
                    </a:cubicBezTo>
                    <a:cubicBezTo>
                      <a:pt x="1727" y="1297"/>
                      <a:pt x="1757" y="1253"/>
                      <a:pt x="1743" y="1313"/>
                    </a:cubicBezTo>
                    <a:cubicBezTo>
                      <a:pt x="1729" y="1373"/>
                      <a:pt x="1747" y="1440"/>
                      <a:pt x="1717" y="1479"/>
                    </a:cubicBezTo>
                    <a:cubicBezTo>
                      <a:pt x="1687" y="1518"/>
                      <a:pt x="1634" y="1537"/>
                      <a:pt x="1560" y="1549"/>
                    </a:cubicBezTo>
                    <a:cubicBezTo>
                      <a:pt x="1486" y="1561"/>
                      <a:pt x="1504" y="1536"/>
                      <a:pt x="1272" y="1553"/>
                    </a:cubicBezTo>
                    <a:cubicBezTo>
                      <a:pt x="1040" y="1570"/>
                      <a:pt x="336" y="1785"/>
                      <a:pt x="168" y="1649"/>
                    </a:cubicBezTo>
                    <a:cubicBezTo>
                      <a:pt x="0" y="1513"/>
                      <a:pt x="221" y="991"/>
                      <a:pt x="264" y="737"/>
                    </a:cubicBezTo>
                    <a:cubicBezTo>
                      <a:pt x="307" y="483"/>
                      <a:pt x="344" y="244"/>
                      <a:pt x="425" y="126"/>
                    </a:cubicBezTo>
                    <a:cubicBezTo>
                      <a:pt x="506" y="8"/>
                      <a:pt x="615" y="0"/>
                      <a:pt x="748" y="30"/>
                    </a:cubicBezTo>
                    <a:close/>
                  </a:path>
                </a:pathLst>
              </a:custGeom>
              <a:blipFill dpi="0" rotWithShape="0">
                <a:blip r:embed="rId2"/>
                <a:srcRect/>
                <a:tile tx="0" ty="0" sx="100000" sy="100000" flip="none" algn="tl"/>
              </a:blipFill>
              <a:ln w="9525" cap="flat" cmpd="sng">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a:lstStyle/>
              <a:p>
                <a:endParaRPr lang="en-US"/>
              </a:p>
            </p:txBody>
          </p:sp>
          <p:sp>
            <p:nvSpPr>
              <p:cNvPr id="1000457" name="Oval 9"/>
              <p:cNvSpPr>
                <a:spLocks noChangeAspect="1" noChangeArrowheads="1"/>
              </p:cNvSpPr>
              <p:nvPr/>
            </p:nvSpPr>
            <p:spPr bwMode="auto">
              <a:xfrm>
                <a:off x="2976" y="2352"/>
                <a:ext cx="907" cy="907"/>
              </a:xfrm>
              <a:prstGeom prst="ellipse">
                <a:avLst/>
              </a:prstGeom>
              <a:noFill/>
              <a:ln w="63500">
                <a:solidFill>
                  <a:srgbClr val="339966"/>
                </a:solidFill>
                <a:round/>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pic>
            <p:nvPicPr>
              <p:cNvPr id="1000458"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2" y="2621"/>
                <a:ext cx="263" cy="3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grpSp>
        <p:grpSp>
          <p:nvGrpSpPr>
            <p:cNvPr id="1000459" name="Group 11"/>
            <p:cNvGrpSpPr>
              <a:grpSpLocks noChangeAspect="1"/>
            </p:cNvGrpSpPr>
            <p:nvPr/>
          </p:nvGrpSpPr>
          <p:grpSpPr bwMode="auto">
            <a:xfrm rot="2360341">
              <a:off x="3360" y="2401"/>
              <a:ext cx="421" cy="527"/>
              <a:chOff x="2227" y="1194"/>
              <a:chExt cx="1944" cy="2413"/>
            </a:xfrm>
          </p:grpSpPr>
          <p:sp>
            <p:nvSpPr>
              <p:cNvPr id="1000460" name="Freeform 12"/>
              <p:cNvSpPr>
                <a:spLocks noChangeAspect="1"/>
              </p:cNvSpPr>
              <p:nvPr/>
            </p:nvSpPr>
            <p:spPr bwMode="auto">
              <a:xfrm rot="-2705309">
                <a:off x="2708" y="1513"/>
                <a:ext cx="406" cy="340"/>
              </a:xfrm>
              <a:custGeom>
                <a:avLst/>
                <a:gdLst>
                  <a:gd name="T0" fmla="*/ 388 w 600"/>
                  <a:gd name="T1" fmla="*/ 289 h 608"/>
                  <a:gd name="T2" fmla="*/ 372 w 600"/>
                  <a:gd name="T3" fmla="*/ 177 h 608"/>
                  <a:gd name="T4" fmla="*/ 341 w 600"/>
                  <a:gd name="T5" fmla="*/ 78 h 608"/>
                  <a:gd name="T6" fmla="*/ 284 w 600"/>
                  <a:gd name="T7" fmla="*/ 24 h 608"/>
                  <a:gd name="T8" fmla="*/ 185 w 600"/>
                  <a:gd name="T9" fmla="*/ 0 h 608"/>
                  <a:gd name="T10" fmla="*/ 100 w 600"/>
                  <a:gd name="T11" fmla="*/ 24 h 608"/>
                  <a:gd name="T12" fmla="*/ 19 w 600"/>
                  <a:gd name="T13" fmla="*/ 123 h 608"/>
                  <a:gd name="T14" fmla="*/ 0 w 600"/>
                  <a:gd name="T15" fmla="*/ 243 h 608"/>
                  <a:gd name="T16" fmla="*/ 19 w 600"/>
                  <a:gd name="T17" fmla="*/ 370 h 608"/>
                  <a:gd name="T18" fmla="*/ 50 w 600"/>
                  <a:gd name="T19" fmla="*/ 447 h 608"/>
                  <a:gd name="T20" fmla="*/ 88 w 600"/>
                  <a:gd name="T21" fmla="*/ 528 h 608"/>
                  <a:gd name="T22" fmla="*/ 130 w 600"/>
                  <a:gd name="T23" fmla="*/ 582 h 608"/>
                  <a:gd name="T24" fmla="*/ 177 w 600"/>
                  <a:gd name="T25" fmla="*/ 608 h 608"/>
                  <a:gd name="T26" fmla="*/ 242 w 600"/>
                  <a:gd name="T27" fmla="*/ 585 h 608"/>
                  <a:gd name="T28" fmla="*/ 307 w 600"/>
                  <a:gd name="T29" fmla="*/ 531 h 608"/>
                  <a:gd name="T30" fmla="*/ 349 w 600"/>
                  <a:gd name="T31" fmla="*/ 455 h 608"/>
                  <a:gd name="T32" fmla="*/ 388 w 600"/>
                  <a:gd name="T33" fmla="*/ 390 h 608"/>
                  <a:gd name="T34" fmla="*/ 400 w 600"/>
                  <a:gd name="T35" fmla="*/ 351 h 608"/>
                  <a:gd name="T36" fmla="*/ 565 w 600"/>
                  <a:gd name="T37" fmla="*/ 293 h 608"/>
                  <a:gd name="T38" fmla="*/ 600 w 600"/>
                  <a:gd name="T39" fmla="*/ 270 h 608"/>
                  <a:gd name="T40" fmla="*/ 580 w 600"/>
                  <a:gd name="T41" fmla="*/ 235 h 608"/>
                  <a:gd name="T42" fmla="*/ 388 w 600"/>
                  <a:gd name="T43" fmla="*/ 289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0" h="608">
                    <a:moveTo>
                      <a:pt x="388" y="289"/>
                    </a:moveTo>
                    <a:lnTo>
                      <a:pt x="372" y="177"/>
                    </a:lnTo>
                    <a:lnTo>
                      <a:pt x="341" y="78"/>
                    </a:lnTo>
                    <a:lnTo>
                      <a:pt x="284" y="24"/>
                    </a:lnTo>
                    <a:lnTo>
                      <a:pt x="185" y="0"/>
                    </a:lnTo>
                    <a:lnTo>
                      <a:pt x="100" y="24"/>
                    </a:lnTo>
                    <a:lnTo>
                      <a:pt x="19" y="123"/>
                    </a:lnTo>
                    <a:lnTo>
                      <a:pt x="0" y="243"/>
                    </a:lnTo>
                    <a:lnTo>
                      <a:pt x="19" y="370"/>
                    </a:lnTo>
                    <a:lnTo>
                      <a:pt x="50" y="447"/>
                    </a:lnTo>
                    <a:lnTo>
                      <a:pt x="88" y="528"/>
                    </a:lnTo>
                    <a:lnTo>
                      <a:pt x="130" y="582"/>
                    </a:lnTo>
                    <a:lnTo>
                      <a:pt x="177" y="608"/>
                    </a:lnTo>
                    <a:lnTo>
                      <a:pt x="242" y="585"/>
                    </a:lnTo>
                    <a:lnTo>
                      <a:pt x="307" y="531"/>
                    </a:lnTo>
                    <a:lnTo>
                      <a:pt x="349" y="455"/>
                    </a:lnTo>
                    <a:lnTo>
                      <a:pt x="388" y="390"/>
                    </a:lnTo>
                    <a:lnTo>
                      <a:pt x="400" y="351"/>
                    </a:lnTo>
                    <a:lnTo>
                      <a:pt x="565" y="293"/>
                    </a:lnTo>
                    <a:lnTo>
                      <a:pt x="600" y="270"/>
                    </a:lnTo>
                    <a:lnTo>
                      <a:pt x="580" y="235"/>
                    </a:lnTo>
                    <a:lnTo>
                      <a:pt x="388" y="289"/>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0461" name="Freeform 13"/>
              <p:cNvSpPr>
                <a:spLocks noChangeAspect="1"/>
              </p:cNvSpPr>
              <p:nvPr/>
            </p:nvSpPr>
            <p:spPr bwMode="auto">
              <a:xfrm rot="-2705309">
                <a:off x="2999" y="1873"/>
                <a:ext cx="418" cy="758"/>
              </a:xfrm>
              <a:custGeom>
                <a:avLst/>
                <a:gdLst>
                  <a:gd name="T0" fmla="*/ 208 w 619"/>
                  <a:gd name="T1" fmla="*/ 161 h 1085"/>
                  <a:gd name="T2" fmla="*/ 284 w 619"/>
                  <a:gd name="T3" fmla="*/ 80 h 1085"/>
                  <a:gd name="T4" fmla="*/ 411 w 619"/>
                  <a:gd name="T5" fmla="*/ 3 h 1085"/>
                  <a:gd name="T6" fmla="*/ 469 w 619"/>
                  <a:gd name="T7" fmla="*/ 0 h 1085"/>
                  <a:gd name="T8" fmla="*/ 573 w 619"/>
                  <a:gd name="T9" fmla="*/ 34 h 1085"/>
                  <a:gd name="T10" fmla="*/ 619 w 619"/>
                  <a:gd name="T11" fmla="*/ 85 h 1085"/>
                  <a:gd name="T12" fmla="*/ 619 w 619"/>
                  <a:gd name="T13" fmla="*/ 161 h 1085"/>
                  <a:gd name="T14" fmla="*/ 542 w 619"/>
                  <a:gd name="T15" fmla="*/ 304 h 1085"/>
                  <a:gd name="T16" fmla="*/ 458 w 619"/>
                  <a:gd name="T17" fmla="*/ 415 h 1085"/>
                  <a:gd name="T18" fmla="*/ 422 w 619"/>
                  <a:gd name="T19" fmla="*/ 508 h 1085"/>
                  <a:gd name="T20" fmla="*/ 399 w 619"/>
                  <a:gd name="T21" fmla="*/ 615 h 1085"/>
                  <a:gd name="T22" fmla="*/ 422 w 619"/>
                  <a:gd name="T23" fmla="*/ 719 h 1085"/>
                  <a:gd name="T24" fmla="*/ 445 w 619"/>
                  <a:gd name="T25" fmla="*/ 820 h 1085"/>
                  <a:gd name="T26" fmla="*/ 445 w 619"/>
                  <a:gd name="T27" fmla="*/ 935 h 1085"/>
                  <a:gd name="T28" fmla="*/ 411 w 619"/>
                  <a:gd name="T29" fmla="*/ 1005 h 1085"/>
                  <a:gd name="T30" fmla="*/ 334 w 619"/>
                  <a:gd name="T31" fmla="*/ 1043 h 1085"/>
                  <a:gd name="T32" fmla="*/ 242 w 619"/>
                  <a:gd name="T33" fmla="*/ 1085 h 1085"/>
                  <a:gd name="T34" fmla="*/ 157 w 619"/>
                  <a:gd name="T35" fmla="*/ 1085 h 1085"/>
                  <a:gd name="T36" fmla="*/ 100 w 619"/>
                  <a:gd name="T37" fmla="*/ 1054 h 1085"/>
                  <a:gd name="T38" fmla="*/ 23 w 619"/>
                  <a:gd name="T39" fmla="*/ 927 h 1085"/>
                  <a:gd name="T40" fmla="*/ 0 w 619"/>
                  <a:gd name="T41" fmla="*/ 797 h 1085"/>
                  <a:gd name="T42" fmla="*/ 8 w 619"/>
                  <a:gd name="T43" fmla="*/ 628 h 1085"/>
                  <a:gd name="T44" fmla="*/ 65 w 619"/>
                  <a:gd name="T45" fmla="*/ 415 h 1085"/>
                  <a:gd name="T46" fmla="*/ 123 w 619"/>
                  <a:gd name="T47" fmla="*/ 277 h 1085"/>
                  <a:gd name="T48" fmla="*/ 208 w 619"/>
                  <a:gd name="T49" fmla="*/ 161 h 1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19" h="1085">
                    <a:moveTo>
                      <a:pt x="208" y="161"/>
                    </a:moveTo>
                    <a:lnTo>
                      <a:pt x="284" y="80"/>
                    </a:lnTo>
                    <a:lnTo>
                      <a:pt x="411" y="3"/>
                    </a:lnTo>
                    <a:lnTo>
                      <a:pt x="469" y="0"/>
                    </a:lnTo>
                    <a:lnTo>
                      <a:pt x="573" y="34"/>
                    </a:lnTo>
                    <a:lnTo>
                      <a:pt x="619" y="85"/>
                    </a:lnTo>
                    <a:lnTo>
                      <a:pt x="619" y="161"/>
                    </a:lnTo>
                    <a:lnTo>
                      <a:pt x="542" y="304"/>
                    </a:lnTo>
                    <a:lnTo>
                      <a:pt x="458" y="415"/>
                    </a:lnTo>
                    <a:lnTo>
                      <a:pt x="422" y="508"/>
                    </a:lnTo>
                    <a:lnTo>
                      <a:pt x="399" y="615"/>
                    </a:lnTo>
                    <a:lnTo>
                      <a:pt x="422" y="719"/>
                    </a:lnTo>
                    <a:lnTo>
                      <a:pt x="445" y="820"/>
                    </a:lnTo>
                    <a:lnTo>
                      <a:pt x="445" y="935"/>
                    </a:lnTo>
                    <a:lnTo>
                      <a:pt x="411" y="1005"/>
                    </a:lnTo>
                    <a:lnTo>
                      <a:pt x="334" y="1043"/>
                    </a:lnTo>
                    <a:lnTo>
                      <a:pt x="242" y="1085"/>
                    </a:lnTo>
                    <a:lnTo>
                      <a:pt x="157" y="1085"/>
                    </a:lnTo>
                    <a:lnTo>
                      <a:pt x="100" y="1054"/>
                    </a:lnTo>
                    <a:lnTo>
                      <a:pt x="23" y="927"/>
                    </a:lnTo>
                    <a:lnTo>
                      <a:pt x="0" y="797"/>
                    </a:lnTo>
                    <a:lnTo>
                      <a:pt x="8" y="628"/>
                    </a:lnTo>
                    <a:lnTo>
                      <a:pt x="65" y="415"/>
                    </a:lnTo>
                    <a:lnTo>
                      <a:pt x="123" y="277"/>
                    </a:lnTo>
                    <a:lnTo>
                      <a:pt x="208" y="161"/>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0462" name="Freeform 14"/>
              <p:cNvSpPr>
                <a:spLocks noChangeAspect="1"/>
              </p:cNvSpPr>
              <p:nvPr/>
            </p:nvSpPr>
            <p:spPr bwMode="auto">
              <a:xfrm rot="-2705309">
                <a:off x="3504" y="2064"/>
                <a:ext cx="812" cy="523"/>
              </a:xfrm>
              <a:custGeom>
                <a:avLst/>
                <a:gdLst>
                  <a:gd name="T0" fmla="*/ 0 w 782"/>
                  <a:gd name="T1" fmla="*/ 76 h 808"/>
                  <a:gd name="T2" fmla="*/ 66 w 782"/>
                  <a:gd name="T3" fmla="*/ 0 h 808"/>
                  <a:gd name="T4" fmla="*/ 163 w 782"/>
                  <a:gd name="T5" fmla="*/ 0 h 808"/>
                  <a:gd name="T6" fmla="*/ 343 w 782"/>
                  <a:gd name="T7" fmla="*/ 19 h 808"/>
                  <a:gd name="T8" fmla="*/ 555 w 782"/>
                  <a:gd name="T9" fmla="*/ 30 h 808"/>
                  <a:gd name="T10" fmla="*/ 636 w 782"/>
                  <a:gd name="T11" fmla="*/ 65 h 808"/>
                  <a:gd name="T12" fmla="*/ 670 w 782"/>
                  <a:gd name="T13" fmla="*/ 110 h 808"/>
                  <a:gd name="T14" fmla="*/ 678 w 782"/>
                  <a:gd name="T15" fmla="*/ 180 h 808"/>
                  <a:gd name="T16" fmla="*/ 654 w 782"/>
                  <a:gd name="T17" fmla="*/ 253 h 808"/>
                  <a:gd name="T18" fmla="*/ 589 w 782"/>
                  <a:gd name="T19" fmla="*/ 365 h 808"/>
                  <a:gd name="T20" fmla="*/ 504 w 782"/>
                  <a:gd name="T21" fmla="*/ 457 h 808"/>
                  <a:gd name="T22" fmla="*/ 439 w 782"/>
                  <a:gd name="T23" fmla="*/ 541 h 808"/>
                  <a:gd name="T24" fmla="*/ 412 w 782"/>
                  <a:gd name="T25" fmla="*/ 607 h 808"/>
                  <a:gd name="T26" fmla="*/ 393 w 782"/>
                  <a:gd name="T27" fmla="*/ 653 h 808"/>
                  <a:gd name="T28" fmla="*/ 400 w 782"/>
                  <a:gd name="T29" fmla="*/ 689 h 808"/>
                  <a:gd name="T30" fmla="*/ 405 w 782"/>
                  <a:gd name="T31" fmla="*/ 711 h 808"/>
                  <a:gd name="T32" fmla="*/ 482 w 782"/>
                  <a:gd name="T33" fmla="*/ 711 h 808"/>
                  <a:gd name="T34" fmla="*/ 601 w 782"/>
                  <a:gd name="T35" fmla="*/ 692 h 808"/>
                  <a:gd name="T36" fmla="*/ 678 w 782"/>
                  <a:gd name="T37" fmla="*/ 692 h 808"/>
                  <a:gd name="T38" fmla="*/ 758 w 782"/>
                  <a:gd name="T39" fmla="*/ 723 h 808"/>
                  <a:gd name="T40" fmla="*/ 782 w 782"/>
                  <a:gd name="T41" fmla="*/ 761 h 808"/>
                  <a:gd name="T42" fmla="*/ 758 w 782"/>
                  <a:gd name="T43" fmla="*/ 796 h 808"/>
                  <a:gd name="T44" fmla="*/ 724 w 782"/>
                  <a:gd name="T45" fmla="*/ 808 h 808"/>
                  <a:gd name="T46" fmla="*/ 670 w 782"/>
                  <a:gd name="T47" fmla="*/ 792 h 808"/>
                  <a:gd name="T48" fmla="*/ 597 w 782"/>
                  <a:gd name="T49" fmla="*/ 749 h 808"/>
                  <a:gd name="T50" fmla="*/ 520 w 782"/>
                  <a:gd name="T51" fmla="*/ 757 h 808"/>
                  <a:gd name="T52" fmla="*/ 393 w 782"/>
                  <a:gd name="T53" fmla="*/ 780 h 808"/>
                  <a:gd name="T54" fmla="*/ 355 w 782"/>
                  <a:gd name="T55" fmla="*/ 773 h 808"/>
                  <a:gd name="T56" fmla="*/ 335 w 782"/>
                  <a:gd name="T57" fmla="*/ 746 h 808"/>
                  <a:gd name="T58" fmla="*/ 335 w 782"/>
                  <a:gd name="T59" fmla="*/ 681 h 808"/>
                  <a:gd name="T60" fmla="*/ 335 w 782"/>
                  <a:gd name="T61" fmla="*/ 588 h 808"/>
                  <a:gd name="T62" fmla="*/ 389 w 782"/>
                  <a:gd name="T63" fmla="*/ 518 h 808"/>
                  <a:gd name="T64" fmla="*/ 470 w 782"/>
                  <a:gd name="T65" fmla="*/ 414 h 808"/>
                  <a:gd name="T66" fmla="*/ 540 w 782"/>
                  <a:gd name="T67" fmla="*/ 323 h 808"/>
                  <a:gd name="T68" fmla="*/ 586 w 782"/>
                  <a:gd name="T69" fmla="*/ 253 h 808"/>
                  <a:gd name="T70" fmla="*/ 609 w 782"/>
                  <a:gd name="T71" fmla="*/ 192 h 808"/>
                  <a:gd name="T72" fmla="*/ 597 w 782"/>
                  <a:gd name="T73" fmla="*/ 157 h 808"/>
                  <a:gd name="T74" fmla="*/ 566 w 782"/>
                  <a:gd name="T75" fmla="*/ 115 h 808"/>
                  <a:gd name="T76" fmla="*/ 520 w 782"/>
                  <a:gd name="T77" fmla="*/ 103 h 808"/>
                  <a:gd name="T78" fmla="*/ 470 w 782"/>
                  <a:gd name="T79" fmla="*/ 103 h 808"/>
                  <a:gd name="T80" fmla="*/ 358 w 782"/>
                  <a:gd name="T81" fmla="*/ 103 h 808"/>
                  <a:gd name="T82" fmla="*/ 193 w 782"/>
                  <a:gd name="T83" fmla="*/ 134 h 808"/>
                  <a:gd name="T84" fmla="*/ 70 w 782"/>
                  <a:gd name="T85" fmla="*/ 146 h 808"/>
                  <a:gd name="T86" fmla="*/ 20 w 782"/>
                  <a:gd name="T87" fmla="*/ 134 h 808"/>
                  <a:gd name="T88" fmla="*/ 0 w 782"/>
                  <a:gd name="T89" fmla="*/ 115 h 808"/>
                  <a:gd name="T90" fmla="*/ 0 w 782"/>
                  <a:gd name="T91" fmla="*/ 76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82" h="808">
                    <a:moveTo>
                      <a:pt x="0" y="76"/>
                    </a:moveTo>
                    <a:lnTo>
                      <a:pt x="66" y="0"/>
                    </a:lnTo>
                    <a:lnTo>
                      <a:pt x="163" y="0"/>
                    </a:lnTo>
                    <a:lnTo>
                      <a:pt x="343" y="19"/>
                    </a:lnTo>
                    <a:lnTo>
                      <a:pt x="555" y="30"/>
                    </a:lnTo>
                    <a:lnTo>
                      <a:pt x="636" y="65"/>
                    </a:lnTo>
                    <a:lnTo>
                      <a:pt x="670" y="110"/>
                    </a:lnTo>
                    <a:lnTo>
                      <a:pt x="678" y="180"/>
                    </a:lnTo>
                    <a:lnTo>
                      <a:pt x="654" y="253"/>
                    </a:lnTo>
                    <a:lnTo>
                      <a:pt x="589" y="365"/>
                    </a:lnTo>
                    <a:lnTo>
                      <a:pt x="504" y="457"/>
                    </a:lnTo>
                    <a:lnTo>
                      <a:pt x="439" y="541"/>
                    </a:lnTo>
                    <a:lnTo>
                      <a:pt x="412" y="607"/>
                    </a:lnTo>
                    <a:lnTo>
                      <a:pt x="393" y="653"/>
                    </a:lnTo>
                    <a:lnTo>
                      <a:pt x="400" y="689"/>
                    </a:lnTo>
                    <a:lnTo>
                      <a:pt x="405" y="711"/>
                    </a:lnTo>
                    <a:lnTo>
                      <a:pt x="482" y="711"/>
                    </a:lnTo>
                    <a:lnTo>
                      <a:pt x="601" y="692"/>
                    </a:lnTo>
                    <a:lnTo>
                      <a:pt x="678" y="692"/>
                    </a:lnTo>
                    <a:lnTo>
                      <a:pt x="758" y="723"/>
                    </a:lnTo>
                    <a:lnTo>
                      <a:pt x="782" y="761"/>
                    </a:lnTo>
                    <a:lnTo>
                      <a:pt x="758" y="796"/>
                    </a:lnTo>
                    <a:lnTo>
                      <a:pt x="724" y="808"/>
                    </a:lnTo>
                    <a:lnTo>
                      <a:pt x="670" y="792"/>
                    </a:lnTo>
                    <a:lnTo>
                      <a:pt x="597" y="749"/>
                    </a:lnTo>
                    <a:lnTo>
                      <a:pt x="520" y="757"/>
                    </a:lnTo>
                    <a:lnTo>
                      <a:pt x="393" y="780"/>
                    </a:lnTo>
                    <a:lnTo>
                      <a:pt x="355" y="773"/>
                    </a:lnTo>
                    <a:lnTo>
                      <a:pt x="335" y="746"/>
                    </a:lnTo>
                    <a:lnTo>
                      <a:pt x="335" y="681"/>
                    </a:lnTo>
                    <a:lnTo>
                      <a:pt x="335" y="588"/>
                    </a:lnTo>
                    <a:lnTo>
                      <a:pt x="389" y="518"/>
                    </a:lnTo>
                    <a:lnTo>
                      <a:pt x="470" y="414"/>
                    </a:lnTo>
                    <a:lnTo>
                      <a:pt x="540" y="323"/>
                    </a:lnTo>
                    <a:lnTo>
                      <a:pt x="586" y="253"/>
                    </a:lnTo>
                    <a:lnTo>
                      <a:pt x="609" y="192"/>
                    </a:lnTo>
                    <a:lnTo>
                      <a:pt x="597" y="157"/>
                    </a:lnTo>
                    <a:lnTo>
                      <a:pt x="566" y="115"/>
                    </a:lnTo>
                    <a:lnTo>
                      <a:pt x="520" y="103"/>
                    </a:lnTo>
                    <a:lnTo>
                      <a:pt x="470" y="103"/>
                    </a:lnTo>
                    <a:lnTo>
                      <a:pt x="358" y="103"/>
                    </a:lnTo>
                    <a:lnTo>
                      <a:pt x="193" y="134"/>
                    </a:lnTo>
                    <a:lnTo>
                      <a:pt x="70" y="146"/>
                    </a:lnTo>
                    <a:lnTo>
                      <a:pt x="20" y="134"/>
                    </a:lnTo>
                    <a:lnTo>
                      <a:pt x="0" y="115"/>
                    </a:lnTo>
                    <a:lnTo>
                      <a:pt x="0" y="76"/>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0463" name="Freeform 15"/>
              <p:cNvSpPr>
                <a:spLocks noChangeAspect="1"/>
              </p:cNvSpPr>
              <p:nvPr/>
            </p:nvSpPr>
            <p:spPr bwMode="auto">
              <a:xfrm rot="-4121048">
                <a:off x="2675" y="2797"/>
                <a:ext cx="1159" cy="461"/>
              </a:xfrm>
              <a:custGeom>
                <a:avLst/>
                <a:gdLst>
                  <a:gd name="T0" fmla="*/ 808 w 992"/>
                  <a:gd name="T1" fmla="*/ 320 h 770"/>
                  <a:gd name="T2" fmla="*/ 823 w 992"/>
                  <a:gd name="T3" fmla="*/ 219 h 770"/>
                  <a:gd name="T4" fmla="*/ 881 w 992"/>
                  <a:gd name="T5" fmla="*/ 181 h 770"/>
                  <a:gd name="T6" fmla="*/ 950 w 992"/>
                  <a:gd name="T7" fmla="*/ 174 h 770"/>
                  <a:gd name="T8" fmla="*/ 992 w 992"/>
                  <a:gd name="T9" fmla="*/ 219 h 770"/>
                  <a:gd name="T10" fmla="*/ 973 w 992"/>
                  <a:gd name="T11" fmla="*/ 308 h 770"/>
                  <a:gd name="T12" fmla="*/ 935 w 992"/>
                  <a:gd name="T13" fmla="*/ 427 h 770"/>
                  <a:gd name="T14" fmla="*/ 857 w 992"/>
                  <a:gd name="T15" fmla="*/ 562 h 770"/>
                  <a:gd name="T16" fmla="*/ 761 w 992"/>
                  <a:gd name="T17" fmla="*/ 677 h 770"/>
                  <a:gd name="T18" fmla="*/ 681 w 992"/>
                  <a:gd name="T19" fmla="*/ 739 h 770"/>
                  <a:gd name="T20" fmla="*/ 592 w 992"/>
                  <a:gd name="T21" fmla="*/ 770 h 770"/>
                  <a:gd name="T22" fmla="*/ 507 w 992"/>
                  <a:gd name="T23" fmla="*/ 759 h 770"/>
                  <a:gd name="T24" fmla="*/ 442 w 992"/>
                  <a:gd name="T25" fmla="*/ 723 h 770"/>
                  <a:gd name="T26" fmla="*/ 419 w 992"/>
                  <a:gd name="T27" fmla="*/ 666 h 770"/>
                  <a:gd name="T28" fmla="*/ 392 w 992"/>
                  <a:gd name="T29" fmla="*/ 566 h 770"/>
                  <a:gd name="T30" fmla="*/ 361 w 992"/>
                  <a:gd name="T31" fmla="*/ 382 h 770"/>
                  <a:gd name="T32" fmla="*/ 338 w 992"/>
                  <a:gd name="T33" fmla="*/ 254 h 770"/>
                  <a:gd name="T34" fmla="*/ 338 w 992"/>
                  <a:gd name="T35" fmla="*/ 104 h 770"/>
                  <a:gd name="T36" fmla="*/ 323 w 992"/>
                  <a:gd name="T37" fmla="*/ 78 h 770"/>
                  <a:gd name="T38" fmla="*/ 277 w 992"/>
                  <a:gd name="T39" fmla="*/ 70 h 770"/>
                  <a:gd name="T40" fmla="*/ 223 w 992"/>
                  <a:gd name="T41" fmla="*/ 112 h 770"/>
                  <a:gd name="T42" fmla="*/ 173 w 992"/>
                  <a:gd name="T43" fmla="*/ 181 h 770"/>
                  <a:gd name="T44" fmla="*/ 115 w 992"/>
                  <a:gd name="T45" fmla="*/ 219 h 770"/>
                  <a:gd name="T46" fmla="*/ 27 w 992"/>
                  <a:gd name="T47" fmla="*/ 219 h 770"/>
                  <a:gd name="T48" fmla="*/ 0 w 992"/>
                  <a:gd name="T49" fmla="*/ 196 h 770"/>
                  <a:gd name="T50" fmla="*/ 0 w 992"/>
                  <a:gd name="T51" fmla="*/ 158 h 770"/>
                  <a:gd name="T52" fmla="*/ 39 w 992"/>
                  <a:gd name="T53" fmla="*/ 123 h 770"/>
                  <a:gd name="T54" fmla="*/ 81 w 992"/>
                  <a:gd name="T55" fmla="*/ 135 h 770"/>
                  <a:gd name="T56" fmla="*/ 119 w 992"/>
                  <a:gd name="T57" fmla="*/ 127 h 770"/>
                  <a:gd name="T58" fmla="*/ 189 w 992"/>
                  <a:gd name="T59" fmla="*/ 78 h 770"/>
                  <a:gd name="T60" fmla="*/ 257 w 992"/>
                  <a:gd name="T61" fmla="*/ 23 h 770"/>
                  <a:gd name="T62" fmla="*/ 323 w 992"/>
                  <a:gd name="T63" fmla="*/ 8 h 770"/>
                  <a:gd name="T64" fmla="*/ 415 w 992"/>
                  <a:gd name="T65" fmla="*/ 0 h 770"/>
                  <a:gd name="T66" fmla="*/ 419 w 992"/>
                  <a:gd name="T67" fmla="*/ 42 h 770"/>
                  <a:gd name="T68" fmla="*/ 397 w 992"/>
                  <a:gd name="T69" fmla="*/ 89 h 770"/>
                  <a:gd name="T70" fmla="*/ 392 w 992"/>
                  <a:gd name="T71" fmla="*/ 208 h 770"/>
                  <a:gd name="T72" fmla="*/ 419 w 992"/>
                  <a:gd name="T73" fmla="*/ 366 h 770"/>
                  <a:gd name="T74" fmla="*/ 462 w 992"/>
                  <a:gd name="T75" fmla="*/ 520 h 770"/>
                  <a:gd name="T76" fmla="*/ 499 w 992"/>
                  <a:gd name="T77" fmla="*/ 612 h 770"/>
                  <a:gd name="T78" fmla="*/ 558 w 992"/>
                  <a:gd name="T79" fmla="*/ 655 h 770"/>
                  <a:gd name="T80" fmla="*/ 615 w 992"/>
                  <a:gd name="T81" fmla="*/ 655 h 770"/>
                  <a:gd name="T82" fmla="*/ 673 w 992"/>
                  <a:gd name="T83" fmla="*/ 612 h 770"/>
                  <a:gd name="T84" fmla="*/ 750 w 992"/>
                  <a:gd name="T85" fmla="*/ 515 h 770"/>
                  <a:gd name="T86" fmla="*/ 800 w 992"/>
                  <a:gd name="T87" fmla="*/ 377 h 770"/>
                  <a:gd name="T88" fmla="*/ 808 w 992"/>
                  <a:gd name="T89" fmla="*/ 320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92" h="770">
                    <a:moveTo>
                      <a:pt x="808" y="320"/>
                    </a:moveTo>
                    <a:lnTo>
                      <a:pt x="823" y="219"/>
                    </a:lnTo>
                    <a:lnTo>
                      <a:pt x="881" y="181"/>
                    </a:lnTo>
                    <a:lnTo>
                      <a:pt x="950" y="174"/>
                    </a:lnTo>
                    <a:lnTo>
                      <a:pt x="992" y="219"/>
                    </a:lnTo>
                    <a:lnTo>
                      <a:pt x="973" y="308"/>
                    </a:lnTo>
                    <a:lnTo>
                      <a:pt x="935" y="427"/>
                    </a:lnTo>
                    <a:lnTo>
                      <a:pt x="857" y="562"/>
                    </a:lnTo>
                    <a:lnTo>
                      <a:pt x="761" y="677"/>
                    </a:lnTo>
                    <a:lnTo>
                      <a:pt x="681" y="739"/>
                    </a:lnTo>
                    <a:lnTo>
                      <a:pt x="592" y="770"/>
                    </a:lnTo>
                    <a:lnTo>
                      <a:pt x="507" y="759"/>
                    </a:lnTo>
                    <a:lnTo>
                      <a:pt x="442" y="723"/>
                    </a:lnTo>
                    <a:lnTo>
                      <a:pt x="419" y="666"/>
                    </a:lnTo>
                    <a:lnTo>
                      <a:pt x="392" y="566"/>
                    </a:lnTo>
                    <a:lnTo>
                      <a:pt x="361" y="382"/>
                    </a:lnTo>
                    <a:lnTo>
                      <a:pt x="338" y="254"/>
                    </a:lnTo>
                    <a:lnTo>
                      <a:pt x="338" y="104"/>
                    </a:lnTo>
                    <a:lnTo>
                      <a:pt x="323" y="78"/>
                    </a:lnTo>
                    <a:lnTo>
                      <a:pt x="277" y="70"/>
                    </a:lnTo>
                    <a:lnTo>
                      <a:pt x="223" y="112"/>
                    </a:lnTo>
                    <a:lnTo>
                      <a:pt x="173" y="181"/>
                    </a:lnTo>
                    <a:lnTo>
                      <a:pt x="115" y="219"/>
                    </a:lnTo>
                    <a:lnTo>
                      <a:pt x="27" y="219"/>
                    </a:lnTo>
                    <a:lnTo>
                      <a:pt x="0" y="196"/>
                    </a:lnTo>
                    <a:lnTo>
                      <a:pt x="0" y="158"/>
                    </a:lnTo>
                    <a:lnTo>
                      <a:pt x="39" y="123"/>
                    </a:lnTo>
                    <a:lnTo>
                      <a:pt x="81" y="135"/>
                    </a:lnTo>
                    <a:lnTo>
                      <a:pt x="119" y="127"/>
                    </a:lnTo>
                    <a:lnTo>
                      <a:pt x="189" y="78"/>
                    </a:lnTo>
                    <a:lnTo>
                      <a:pt x="257" y="23"/>
                    </a:lnTo>
                    <a:lnTo>
                      <a:pt x="323" y="8"/>
                    </a:lnTo>
                    <a:lnTo>
                      <a:pt x="415" y="0"/>
                    </a:lnTo>
                    <a:lnTo>
                      <a:pt x="419" y="42"/>
                    </a:lnTo>
                    <a:lnTo>
                      <a:pt x="397" y="89"/>
                    </a:lnTo>
                    <a:lnTo>
                      <a:pt x="392" y="208"/>
                    </a:lnTo>
                    <a:lnTo>
                      <a:pt x="419" y="366"/>
                    </a:lnTo>
                    <a:lnTo>
                      <a:pt x="462" y="520"/>
                    </a:lnTo>
                    <a:lnTo>
                      <a:pt x="499" y="612"/>
                    </a:lnTo>
                    <a:lnTo>
                      <a:pt x="558" y="655"/>
                    </a:lnTo>
                    <a:lnTo>
                      <a:pt x="615" y="655"/>
                    </a:lnTo>
                    <a:lnTo>
                      <a:pt x="673" y="612"/>
                    </a:lnTo>
                    <a:lnTo>
                      <a:pt x="750" y="515"/>
                    </a:lnTo>
                    <a:lnTo>
                      <a:pt x="800" y="377"/>
                    </a:lnTo>
                    <a:lnTo>
                      <a:pt x="808" y="32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0464" name="Freeform 16"/>
              <p:cNvSpPr>
                <a:spLocks noChangeAspect="1"/>
              </p:cNvSpPr>
              <p:nvPr/>
            </p:nvSpPr>
            <p:spPr bwMode="auto">
              <a:xfrm rot="-2705309">
                <a:off x="2414" y="1540"/>
                <a:ext cx="474" cy="848"/>
              </a:xfrm>
              <a:custGeom>
                <a:avLst/>
                <a:gdLst>
                  <a:gd name="T0" fmla="*/ 445 w 699"/>
                  <a:gd name="T1" fmla="*/ 923 h 1216"/>
                  <a:gd name="T2" fmla="*/ 560 w 699"/>
                  <a:gd name="T3" fmla="*/ 1039 h 1216"/>
                  <a:gd name="T4" fmla="*/ 606 w 699"/>
                  <a:gd name="T5" fmla="*/ 1039 h 1216"/>
                  <a:gd name="T6" fmla="*/ 684 w 699"/>
                  <a:gd name="T7" fmla="*/ 1086 h 1216"/>
                  <a:gd name="T8" fmla="*/ 699 w 699"/>
                  <a:gd name="T9" fmla="*/ 1139 h 1216"/>
                  <a:gd name="T10" fmla="*/ 676 w 699"/>
                  <a:gd name="T11" fmla="*/ 1208 h 1216"/>
                  <a:gd name="T12" fmla="*/ 614 w 699"/>
                  <a:gd name="T13" fmla="*/ 1216 h 1216"/>
                  <a:gd name="T14" fmla="*/ 537 w 699"/>
                  <a:gd name="T15" fmla="*/ 1162 h 1216"/>
                  <a:gd name="T16" fmla="*/ 383 w 699"/>
                  <a:gd name="T17" fmla="*/ 1016 h 1216"/>
                  <a:gd name="T18" fmla="*/ 284 w 699"/>
                  <a:gd name="T19" fmla="*/ 878 h 1216"/>
                  <a:gd name="T20" fmla="*/ 237 w 699"/>
                  <a:gd name="T21" fmla="*/ 769 h 1216"/>
                  <a:gd name="T22" fmla="*/ 206 w 699"/>
                  <a:gd name="T23" fmla="*/ 585 h 1216"/>
                  <a:gd name="T24" fmla="*/ 206 w 699"/>
                  <a:gd name="T25" fmla="*/ 346 h 1216"/>
                  <a:gd name="T26" fmla="*/ 198 w 699"/>
                  <a:gd name="T27" fmla="*/ 285 h 1216"/>
                  <a:gd name="T28" fmla="*/ 153 w 699"/>
                  <a:gd name="T29" fmla="*/ 239 h 1216"/>
                  <a:gd name="T30" fmla="*/ 22 w 699"/>
                  <a:gd name="T31" fmla="*/ 247 h 1216"/>
                  <a:gd name="T32" fmla="*/ 0 w 699"/>
                  <a:gd name="T33" fmla="*/ 223 h 1216"/>
                  <a:gd name="T34" fmla="*/ 29 w 699"/>
                  <a:gd name="T35" fmla="*/ 208 h 1216"/>
                  <a:gd name="T36" fmla="*/ 122 w 699"/>
                  <a:gd name="T37" fmla="*/ 200 h 1216"/>
                  <a:gd name="T38" fmla="*/ 138 w 699"/>
                  <a:gd name="T39" fmla="*/ 185 h 1216"/>
                  <a:gd name="T40" fmla="*/ 6 w 699"/>
                  <a:gd name="T41" fmla="*/ 107 h 1216"/>
                  <a:gd name="T42" fmla="*/ 6 w 699"/>
                  <a:gd name="T43" fmla="*/ 77 h 1216"/>
                  <a:gd name="T44" fmla="*/ 29 w 699"/>
                  <a:gd name="T45" fmla="*/ 70 h 1216"/>
                  <a:gd name="T46" fmla="*/ 138 w 699"/>
                  <a:gd name="T47" fmla="*/ 130 h 1216"/>
                  <a:gd name="T48" fmla="*/ 161 w 699"/>
                  <a:gd name="T49" fmla="*/ 123 h 1216"/>
                  <a:gd name="T50" fmla="*/ 138 w 699"/>
                  <a:gd name="T51" fmla="*/ 8 h 1216"/>
                  <a:gd name="T52" fmla="*/ 153 w 699"/>
                  <a:gd name="T53" fmla="*/ 0 h 1216"/>
                  <a:gd name="T54" fmla="*/ 169 w 699"/>
                  <a:gd name="T55" fmla="*/ 8 h 1216"/>
                  <a:gd name="T56" fmla="*/ 198 w 699"/>
                  <a:gd name="T57" fmla="*/ 123 h 1216"/>
                  <a:gd name="T58" fmla="*/ 222 w 699"/>
                  <a:gd name="T59" fmla="*/ 130 h 1216"/>
                  <a:gd name="T60" fmla="*/ 284 w 699"/>
                  <a:gd name="T61" fmla="*/ 8 h 1216"/>
                  <a:gd name="T62" fmla="*/ 299 w 699"/>
                  <a:gd name="T63" fmla="*/ 8 h 1216"/>
                  <a:gd name="T64" fmla="*/ 299 w 699"/>
                  <a:gd name="T65" fmla="*/ 46 h 1216"/>
                  <a:gd name="T66" fmla="*/ 260 w 699"/>
                  <a:gd name="T67" fmla="*/ 146 h 1216"/>
                  <a:gd name="T68" fmla="*/ 260 w 699"/>
                  <a:gd name="T69" fmla="*/ 200 h 1216"/>
                  <a:gd name="T70" fmla="*/ 276 w 699"/>
                  <a:gd name="T71" fmla="*/ 270 h 1216"/>
                  <a:gd name="T72" fmla="*/ 268 w 699"/>
                  <a:gd name="T73" fmla="*/ 361 h 1216"/>
                  <a:gd name="T74" fmla="*/ 276 w 699"/>
                  <a:gd name="T75" fmla="*/ 531 h 1216"/>
                  <a:gd name="T76" fmla="*/ 291 w 699"/>
                  <a:gd name="T77" fmla="*/ 639 h 1216"/>
                  <a:gd name="T78" fmla="*/ 330 w 699"/>
                  <a:gd name="T79" fmla="*/ 762 h 1216"/>
                  <a:gd name="T80" fmla="*/ 383 w 699"/>
                  <a:gd name="T81" fmla="*/ 855 h 1216"/>
                  <a:gd name="T82" fmla="*/ 445 w 699"/>
                  <a:gd name="T83" fmla="*/ 923 h 1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9" h="1216">
                    <a:moveTo>
                      <a:pt x="445" y="923"/>
                    </a:moveTo>
                    <a:lnTo>
                      <a:pt x="560" y="1039"/>
                    </a:lnTo>
                    <a:lnTo>
                      <a:pt x="606" y="1039"/>
                    </a:lnTo>
                    <a:lnTo>
                      <a:pt x="684" y="1086"/>
                    </a:lnTo>
                    <a:lnTo>
                      <a:pt x="699" y="1139"/>
                    </a:lnTo>
                    <a:lnTo>
                      <a:pt x="676" y="1208"/>
                    </a:lnTo>
                    <a:lnTo>
                      <a:pt x="614" y="1216"/>
                    </a:lnTo>
                    <a:lnTo>
                      <a:pt x="537" y="1162"/>
                    </a:lnTo>
                    <a:lnTo>
                      <a:pt x="383" y="1016"/>
                    </a:lnTo>
                    <a:lnTo>
                      <a:pt x="284" y="878"/>
                    </a:lnTo>
                    <a:lnTo>
                      <a:pt x="237" y="769"/>
                    </a:lnTo>
                    <a:lnTo>
                      <a:pt x="206" y="585"/>
                    </a:lnTo>
                    <a:lnTo>
                      <a:pt x="206" y="346"/>
                    </a:lnTo>
                    <a:lnTo>
                      <a:pt x="198" y="285"/>
                    </a:lnTo>
                    <a:lnTo>
                      <a:pt x="153" y="239"/>
                    </a:lnTo>
                    <a:lnTo>
                      <a:pt x="22" y="247"/>
                    </a:lnTo>
                    <a:lnTo>
                      <a:pt x="0" y="223"/>
                    </a:lnTo>
                    <a:lnTo>
                      <a:pt x="29" y="208"/>
                    </a:lnTo>
                    <a:lnTo>
                      <a:pt x="122" y="200"/>
                    </a:lnTo>
                    <a:lnTo>
                      <a:pt x="138" y="185"/>
                    </a:lnTo>
                    <a:lnTo>
                      <a:pt x="6" y="107"/>
                    </a:lnTo>
                    <a:lnTo>
                      <a:pt x="6" y="77"/>
                    </a:lnTo>
                    <a:lnTo>
                      <a:pt x="29" y="70"/>
                    </a:lnTo>
                    <a:lnTo>
                      <a:pt x="138" y="130"/>
                    </a:lnTo>
                    <a:lnTo>
                      <a:pt x="161" y="123"/>
                    </a:lnTo>
                    <a:lnTo>
                      <a:pt x="138" y="8"/>
                    </a:lnTo>
                    <a:lnTo>
                      <a:pt x="153" y="0"/>
                    </a:lnTo>
                    <a:lnTo>
                      <a:pt x="169" y="8"/>
                    </a:lnTo>
                    <a:lnTo>
                      <a:pt x="198" y="123"/>
                    </a:lnTo>
                    <a:lnTo>
                      <a:pt x="222" y="130"/>
                    </a:lnTo>
                    <a:lnTo>
                      <a:pt x="284" y="8"/>
                    </a:lnTo>
                    <a:lnTo>
                      <a:pt x="299" y="8"/>
                    </a:lnTo>
                    <a:lnTo>
                      <a:pt x="299" y="46"/>
                    </a:lnTo>
                    <a:lnTo>
                      <a:pt x="260" y="146"/>
                    </a:lnTo>
                    <a:lnTo>
                      <a:pt x="260" y="200"/>
                    </a:lnTo>
                    <a:lnTo>
                      <a:pt x="276" y="270"/>
                    </a:lnTo>
                    <a:lnTo>
                      <a:pt x="268" y="361"/>
                    </a:lnTo>
                    <a:lnTo>
                      <a:pt x="276" y="531"/>
                    </a:lnTo>
                    <a:lnTo>
                      <a:pt x="291" y="639"/>
                    </a:lnTo>
                    <a:lnTo>
                      <a:pt x="330" y="762"/>
                    </a:lnTo>
                    <a:lnTo>
                      <a:pt x="383" y="855"/>
                    </a:lnTo>
                    <a:lnTo>
                      <a:pt x="445" y="923"/>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0465" name="Freeform 17"/>
              <p:cNvSpPr>
                <a:spLocks noChangeAspect="1"/>
              </p:cNvSpPr>
              <p:nvPr/>
            </p:nvSpPr>
            <p:spPr bwMode="auto">
              <a:xfrm rot="-2705309">
                <a:off x="2793" y="1150"/>
                <a:ext cx="620" cy="708"/>
              </a:xfrm>
              <a:custGeom>
                <a:avLst/>
                <a:gdLst>
                  <a:gd name="T0" fmla="*/ 15 w 915"/>
                  <a:gd name="T1" fmla="*/ 1008 h 1139"/>
                  <a:gd name="T2" fmla="*/ 0 w 915"/>
                  <a:gd name="T3" fmla="*/ 1061 h 1139"/>
                  <a:gd name="T4" fmla="*/ 15 w 915"/>
                  <a:gd name="T5" fmla="*/ 1139 h 1139"/>
                  <a:gd name="T6" fmla="*/ 70 w 915"/>
                  <a:gd name="T7" fmla="*/ 1139 h 1139"/>
                  <a:gd name="T8" fmla="*/ 231 w 915"/>
                  <a:gd name="T9" fmla="*/ 1108 h 1139"/>
                  <a:gd name="T10" fmla="*/ 408 w 915"/>
                  <a:gd name="T11" fmla="*/ 1046 h 1139"/>
                  <a:gd name="T12" fmla="*/ 554 w 915"/>
                  <a:gd name="T13" fmla="*/ 946 h 1139"/>
                  <a:gd name="T14" fmla="*/ 639 w 915"/>
                  <a:gd name="T15" fmla="*/ 816 h 1139"/>
                  <a:gd name="T16" fmla="*/ 715 w 915"/>
                  <a:gd name="T17" fmla="*/ 593 h 1139"/>
                  <a:gd name="T18" fmla="*/ 738 w 915"/>
                  <a:gd name="T19" fmla="*/ 385 h 1139"/>
                  <a:gd name="T20" fmla="*/ 738 w 915"/>
                  <a:gd name="T21" fmla="*/ 285 h 1139"/>
                  <a:gd name="T22" fmla="*/ 777 w 915"/>
                  <a:gd name="T23" fmla="*/ 224 h 1139"/>
                  <a:gd name="T24" fmla="*/ 845 w 915"/>
                  <a:gd name="T25" fmla="*/ 200 h 1139"/>
                  <a:gd name="T26" fmla="*/ 907 w 915"/>
                  <a:gd name="T27" fmla="*/ 200 h 1139"/>
                  <a:gd name="T28" fmla="*/ 915 w 915"/>
                  <a:gd name="T29" fmla="*/ 169 h 1139"/>
                  <a:gd name="T30" fmla="*/ 823 w 915"/>
                  <a:gd name="T31" fmla="*/ 177 h 1139"/>
                  <a:gd name="T32" fmla="*/ 808 w 915"/>
                  <a:gd name="T33" fmla="*/ 154 h 1139"/>
                  <a:gd name="T34" fmla="*/ 884 w 915"/>
                  <a:gd name="T35" fmla="*/ 70 h 1139"/>
                  <a:gd name="T36" fmla="*/ 868 w 915"/>
                  <a:gd name="T37" fmla="*/ 47 h 1139"/>
                  <a:gd name="T38" fmla="*/ 853 w 915"/>
                  <a:gd name="T39" fmla="*/ 62 h 1139"/>
                  <a:gd name="T40" fmla="*/ 792 w 915"/>
                  <a:gd name="T41" fmla="*/ 123 h 1139"/>
                  <a:gd name="T42" fmla="*/ 777 w 915"/>
                  <a:gd name="T43" fmla="*/ 123 h 1139"/>
                  <a:gd name="T44" fmla="*/ 777 w 915"/>
                  <a:gd name="T45" fmla="*/ 16 h 1139"/>
                  <a:gd name="T46" fmla="*/ 761 w 915"/>
                  <a:gd name="T47" fmla="*/ 0 h 1139"/>
                  <a:gd name="T48" fmla="*/ 738 w 915"/>
                  <a:gd name="T49" fmla="*/ 8 h 1139"/>
                  <a:gd name="T50" fmla="*/ 746 w 915"/>
                  <a:gd name="T51" fmla="*/ 123 h 1139"/>
                  <a:gd name="T52" fmla="*/ 730 w 915"/>
                  <a:gd name="T53" fmla="*/ 131 h 1139"/>
                  <a:gd name="T54" fmla="*/ 668 w 915"/>
                  <a:gd name="T55" fmla="*/ 70 h 1139"/>
                  <a:gd name="T56" fmla="*/ 623 w 915"/>
                  <a:gd name="T57" fmla="*/ 62 h 1139"/>
                  <a:gd name="T58" fmla="*/ 631 w 915"/>
                  <a:gd name="T59" fmla="*/ 93 h 1139"/>
                  <a:gd name="T60" fmla="*/ 699 w 915"/>
                  <a:gd name="T61" fmla="*/ 162 h 1139"/>
                  <a:gd name="T62" fmla="*/ 699 w 915"/>
                  <a:gd name="T63" fmla="*/ 200 h 1139"/>
                  <a:gd name="T64" fmla="*/ 676 w 915"/>
                  <a:gd name="T65" fmla="*/ 278 h 1139"/>
                  <a:gd name="T66" fmla="*/ 676 w 915"/>
                  <a:gd name="T67" fmla="*/ 346 h 1139"/>
                  <a:gd name="T68" fmla="*/ 676 w 915"/>
                  <a:gd name="T69" fmla="*/ 462 h 1139"/>
                  <a:gd name="T70" fmla="*/ 645 w 915"/>
                  <a:gd name="T71" fmla="*/ 608 h 1139"/>
                  <a:gd name="T72" fmla="*/ 615 w 915"/>
                  <a:gd name="T73" fmla="*/ 700 h 1139"/>
                  <a:gd name="T74" fmla="*/ 561 w 915"/>
                  <a:gd name="T75" fmla="*/ 816 h 1139"/>
                  <a:gd name="T76" fmla="*/ 499 w 915"/>
                  <a:gd name="T77" fmla="*/ 908 h 1139"/>
                  <a:gd name="T78" fmla="*/ 454 w 915"/>
                  <a:gd name="T79" fmla="*/ 954 h 1139"/>
                  <a:gd name="T80" fmla="*/ 330 w 915"/>
                  <a:gd name="T81" fmla="*/ 993 h 1139"/>
                  <a:gd name="T82" fmla="*/ 215 w 915"/>
                  <a:gd name="T83" fmla="*/ 1008 h 1139"/>
                  <a:gd name="T84" fmla="*/ 99 w 915"/>
                  <a:gd name="T85" fmla="*/ 1024 h 1139"/>
                  <a:gd name="T86" fmla="*/ 15 w 915"/>
                  <a:gd name="T87" fmla="*/ 1008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15" h="1139">
                    <a:moveTo>
                      <a:pt x="15" y="1008"/>
                    </a:moveTo>
                    <a:lnTo>
                      <a:pt x="0" y="1061"/>
                    </a:lnTo>
                    <a:lnTo>
                      <a:pt x="15" y="1139"/>
                    </a:lnTo>
                    <a:lnTo>
                      <a:pt x="70" y="1139"/>
                    </a:lnTo>
                    <a:lnTo>
                      <a:pt x="231" y="1108"/>
                    </a:lnTo>
                    <a:lnTo>
                      <a:pt x="408" y="1046"/>
                    </a:lnTo>
                    <a:lnTo>
                      <a:pt x="554" y="946"/>
                    </a:lnTo>
                    <a:lnTo>
                      <a:pt x="639" y="816"/>
                    </a:lnTo>
                    <a:lnTo>
                      <a:pt x="715" y="593"/>
                    </a:lnTo>
                    <a:lnTo>
                      <a:pt x="738" y="385"/>
                    </a:lnTo>
                    <a:lnTo>
                      <a:pt x="738" y="285"/>
                    </a:lnTo>
                    <a:lnTo>
                      <a:pt x="777" y="224"/>
                    </a:lnTo>
                    <a:lnTo>
                      <a:pt x="845" y="200"/>
                    </a:lnTo>
                    <a:lnTo>
                      <a:pt x="907" y="200"/>
                    </a:lnTo>
                    <a:lnTo>
                      <a:pt x="915" y="169"/>
                    </a:lnTo>
                    <a:lnTo>
                      <a:pt x="823" y="177"/>
                    </a:lnTo>
                    <a:lnTo>
                      <a:pt x="808" y="154"/>
                    </a:lnTo>
                    <a:lnTo>
                      <a:pt x="884" y="70"/>
                    </a:lnTo>
                    <a:lnTo>
                      <a:pt x="868" y="47"/>
                    </a:lnTo>
                    <a:lnTo>
                      <a:pt x="853" y="62"/>
                    </a:lnTo>
                    <a:lnTo>
                      <a:pt x="792" y="123"/>
                    </a:lnTo>
                    <a:lnTo>
                      <a:pt x="777" y="123"/>
                    </a:lnTo>
                    <a:lnTo>
                      <a:pt x="777" y="16"/>
                    </a:lnTo>
                    <a:lnTo>
                      <a:pt x="761" y="0"/>
                    </a:lnTo>
                    <a:lnTo>
                      <a:pt x="738" y="8"/>
                    </a:lnTo>
                    <a:lnTo>
                      <a:pt x="746" y="123"/>
                    </a:lnTo>
                    <a:lnTo>
                      <a:pt x="730" y="131"/>
                    </a:lnTo>
                    <a:lnTo>
                      <a:pt x="668" y="70"/>
                    </a:lnTo>
                    <a:lnTo>
                      <a:pt x="623" y="62"/>
                    </a:lnTo>
                    <a:lnTo>
                      <a:pt x="631" y="93"/>
                    </a:lnTo>
                    <a:lnTo>
                      <a:pt x="699" y="162"/>
                    </a:lnTo>
                    <a:lnTo>
                      <a:pt x="699" y="200"/>
                    </a:lnTo>
                    <a:lnTo>
                      <a:pt x="676" y="278"/>
                    </a:lnTo>
                    <a:lnTo>
                      <a:pt x="676" y="346"/>
                    </a:lnTo>
                    <a:lnTo>
                      <a:pt x="676" y="462"/>
                    </a:lnTo>
                    <a:lnTo>
                      <a:pt x="645" y="608"/>
                    </a:lnTo>
                    <a:lnTo>
                      <a:pt x="615" y="700"/>
                    </a:lnTo>
                    <a:lnTo>
                      <a:pt x="561" y="816"/>
                    </a:lnTo>
                    <a:lnTo>
                      <a:pt x="499" y="908"/>
                    </a:lnTo>
                    <a:lnTo>
                      <a:pt x="454" y="954"/>
                    </a:lnTo>
                    <a:lnTo>
                      <a:pt x="330" y="993"/>
                    </a:lnTo>
                    <a:lnTo>
                      <a:pt x="215" y="1008"/>
                    </a:lnTo>
                    <a:lnTo>
                      <a:pt x="99" y="1024"/>
                    </a:lnTo>
                    <a:lnTo>
                      <a:pt x="15" y="1008"/>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spTree>
    <p:extLst>
      <p:ext uri="{BB962C8B-B14F-4D97-AF65-F5344CB8AC3E}">
        <p14:creationId xmlns:p14="http://schemas.microsoft.com/office/powerpoint/2010/main" val="98938219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2498" name="Rectangle 2"/>
          <p:cNvSpPr>
            <a:spLocks noChangeArrowheads="1"/>
          </p:cNvSpPr>
          <p:nvPr/>
        </p:nvSpPr>
        <p:spPr bwMode="auto">
          <a:xfrm>
            <a:off x="381000" y="1447800"/>
            <a:ext cx="8550275" cy="4343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9276" tIns="49638" rIns="99276" bIns="49638"/>
          <a:lstStyle/>
          <a:p>
            <a:pPr marL="742950" lvl="1" indent="-285750">
              <a:spcBef>
                <a:spcPct val="20000"/>
              </a:spcBef>
              <a:buFontTx/>
              <a:buChar char="–"/>
            </a:pPr>
            <a:endParaRPr lang="en-US" sz="3000" b="0">
              <a:latin typeface="Times New Roman" charset="0"/>
            </a:endParaRPr>
          </a:p>
        </p:txBody>
      </p:sp>
      <p:sp>
        <p:nvSpPr>
          <p:cNvPr id="1002499" name="Text Box 3"/>
          <p:cNvSpPr txBox="1">
            <a:spLocks noChangeArrowheads="1"/>
          </p:cNvSpPr>
          <p:nvPr/>
        </p:nvSpPr>
        <p:spPr bwMode="auto">
          <a:xfrm>
            <a:off x="4803775" y="58738"/>
            <a:ext cx="184150" cy="76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endParaRPr lang="en-US" sz="4400" b="0" u="sng">
              <a:solidFill>
                <a:schemeClr val="tx2"/>
              </a:solidFill>
              <a:latin typeface="Times New Roman" charset="0"/>
            </a:endParaRPr>
          </a:p>
        </p:txBody>
      </p:sp>
      <p:sp>
        <p:nvSpPr>
          <p:cNvPr id="1002500" name="Rectangle 4"/>
          <p:cNvSpPr>
            <a:spLocks noChangeArrowheads="1"/>
          </p:cNvSpPr>
          <p:nvPr/>
        </p:nvSpPr>
        <p:spPr bwMode="auto">
          <a:xfrm>
            <a:off x="1751013" y="152400"/>
            <a:ext cx="5676900" cy="762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chemeClr val="hlink"/>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spAutoFit/>
          </a:bodyPr>
          <a:lstStyle/>
          <a:p>
            <a:pPr algn="ctr"/>
            <a:r>
              <a:rPr lang="en-US" sz="4400" b="0" u="sng">
                <a:solidFill>
                  <a:schemeClr val="tx2"/>
                </a:solidFill>
                <a:latin typeface="Times New Roman" charset="0"/>
              </a:rPr>
              <a:t>Maintain Loop Invariant</a:t>
            </a:r>
          </a:p>
        </p:txBody>
      </p:sp>
      <p:sp>
        <p:nvSpPr>
          <p:cNvPr id="1002501" name="Rectangle 5"/>
          <p:cNvSpPr>
            <a:spLocks noChangeArrowheads="1"/>
          </p:cNvSpPr>
          <p:nvPr/>
        </p:nvSpPr>
        <p:spPr bwMode="auto">
          <a:xfrm>
            <a:off x="914400" y="838200"/>
            <a:ext cx="6629400"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pPr>
            <a:r>
              <a:rPr lang="en-US" sz="3000" b="0">
                <a:latin typeface="Times New Roman" charset="0"/>
              </a:rPr>
              <a:t> By </a:t>
            </a:r>
            <a:r>
              <a:rPr lang="en-US" sz="3000" b="0" u="sng">
                <a:solidFill>
                  <a:schemeClr val="hlink"/>
                </a:solidFill>
                <a:latin typeface="Times New Roman" charset="0"/>
              </a:rPr>
              <a:t>Induction</a:t>
            </a:r>
            <a:r>
              <a:rPr lang="en-US" sz="3000" b="0">
                <a:latin typeface="Times New Roman" charset="0"/>
              </a:rPr>
              <a:t> the computation will always be in a safe location.</a:t>
            </a:r>
          </a:p>
        </p:txBody>
      </p:sp>
      <p:grpSp>
        <p:nvGrpSpPr>
          <p:cNvPr id="1002502" name="Group 6"/>
          <p:cNvGrpSpPr>
            <a:grpSpLocks/>
          </p:cNvGrpSpPr>
          <p:nvPr/>
        </p:nvGrpSpPr>
        <p:grpSpPr bwMode="auto">
          <a:xfrm>
            <a:off x="304800" y="3962400"/>
            <a:ext cx="1447800" cy="1447800"/>
            <a:chOff x="2496" y="1104"/>
            <a:chExt cx="912" cy="912"/>
          </a:xfrm>
        </p:grpSpPr>
        <p:grpSp>
          <p:nvGrpSpPr>
            <p:cNvPr id="1002503" name="Group 7"/>
            <p:cNvGrpSpPr>
              <a:grpSpLocks noChangeAspect="1"/>
            </p:cNvGrpSpPr>
            <p:nvPr/>
          </p:nvGrpSpPr>
          <p:grpSpPr bwMode="auto">
            <a:xfrm rot="2360341">
              <a:off x="2592" y="1248"/>
              <a:ext cx="680" cy="680"/>
              <a:chOff x="1224" y="1212"/>
              <a:chExt cx="3144" cy="3112"/>
            </a:xfrm>
          </p:grpSpPr>
          <p:sp>
            <p:nvSpPr>
              <p:cNvPr id="1002504" name="Freeform 8" descr="Green marble"/>
              <p:cNvSpPr>
                <a:spLocks noChangeAspect="1"/>
              </p:cNvSpPr>
              <p:nvPr/>
            </p:nvSpPr>
            <p:spPr bwMode="auto">
              <a:xfrm>
                <a:off x="1224" y="2539"/>
                <a:ext cx="2280" cy="1785"/>
              </a:xfrm>
              <a:custGeom>
                <a:avLst/>
                <a:gdLst>
                  <a:gd name="T0" fmla="*/ 748 w 2280"/>
                  <a:gd name="T1" fmla="*/ 30 h 1785"/>
                  <a:gd name="T2" fmla="*/ 1224 w 2280"/>
                  <a:gd name="T3" fmla="*/ 305 h 1785"/>
                  <a:gd name="T4" fmla="*/ 2184 w 2280"/>
                  <a:gd name="T5" fmla="*/ 257 h 1785"/>
                  <a:gd name="T6" fmla="*/ 1800 w 2280"/>
                  <a:gd name="T7" fmla="*/ 1121 h 1785"/>
                  <a:gd name="T8" fmla="*/ 1743 w 2280"/>
                  <a:gd name="T9" fmla="*/ 1313 h 1785"/>
                  <a:gd name="T10" fmla="*/ 1717 w 2280"/>
                  <a:gd name="T11" fmla="*/ 1479 h 1785"/>
                  <a:gd name="T12" fmla="*/ 1560 w 2280"/>
                  <a:gd name="T13" fmla="*/ 1549 h 1785"/>
                  <a:gd name="T14" fmla="*/ 1272 w 2280"/>
                  <a:gd name="T15" fmla="*/ 1553 h 1785"/>
                  <a:gd name="T16" fmla="*/ 168 w 2280"/>
                  <a:gd name="T17" fmla="*/ 1649 h 1785"/>
                  <a:gd name="T18" fmla="*/ 264 w 2280"/>
                  <a:gd name="T19" fmla="*/ 737 h 1785"/>
                  <a:gd name="T20" fmla="*/ 425 w 2280"/>
                  <a:gd name="T21" fmla="*/ 126 h 1785"/>
                  <a:gd name="T22" fmla="*/ 748 w 2280"/>
                  <a:gd name="T23" fmla="*/ 30 h 1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80" h="1785">
                    <a:moveTo>
                      <a:pt x="748" y="30"/>
                    </a:moveTo>
                    <a:cubicBezTo>
                      <a:pt x="881" y="60"/>
                      <a:pt x="985" y="267"/>
                      <a:pt x="1224" y="305"/>
                    </a:cubicBezTo>
                    <a:cubicBezTo>
                      <a:pt x="1463" y="343"/>
                      <a:pt x="2088" y="121"/>
                      <a:pt x="2184" y="257"/>
                    </a:cubicBezTo>
                    <a:cubicBezTo>
                      <a:pt x="2280" y="393"/>
                      <a:pt x="1873" y="945"/>
                      <a:pt x="1800" y="1121"/>
                    </a:cubicBezTo>
                    <a:cubicBezTo>
                      <a:pt x="1727" y="1297"/>
                      <a:pt x="1757" y="1253"/>
                      <a:pt x="1743" y="1313"/>
                    </a:cubicBezTo>
                    <a:cubicBezTo>
                      <a:pt x="1729" y="1373"/>
                      <a:pt x="1747" y="1440"/>
                      <a:pt x="1717" y="1479"/>
                    </a:cubicBezTo>
                    <a:cubicBezTo>
                      <a:pt x="1687" y="1518"/>
                      <a:pt x="1634" y="1537"/>
                      <a:pt x="1560" y="1549"/>
                    </a:cubicBezTo>
                    <a:cubicBezTo>
                      <a:pt x="1486" y="1561"/>
                      <a:pt x="1504" y="1536"/>
                      <a:pt x="1272" y="1553"/>
                    </a:cubicBezTo>
                    <a:cubicBezTo>
                      <a:pt x="1040" y="1570"/>
                      <a:pt x="336" y="1785"/>
                      <a:pt x="168" y="1649"/>
                    </a:cubicBezTo>
                    <a:cubicBezTo>
                      <a:pt x="0" y="1513"/>
                      <a:pt x="221" y="991"/>
                      <a:pt x="264" y="737"/>
                    </a:cubicBezTo>
                    <a:cubicBezTo>
                      <a:pt x="307" y="483"/>
                      <a:pt x="344" y="244"/>
                      <a:pt x="425" y="126"/>
                    </a:cubicBezTo>
                    <a:cubicBezTo>
                      <a:pt x="506" y="8"/>
                      <a:pt x="615" y="0"/>
                      <a:pt x="748" y="30"/>
                    </a:cubicBezTo>
                    <a:close/>
                  </a:path>
                </a:pathLst>
              </a:custGeom>
              <a:blipFill dpi="0" rotWithShape="0">
                <a:blip r:embed="rId3"/>
                <a:srcRect/>
                <a:tile tx="0" ty="0" sx="100000" sy="100000" flip="none" algn="tl"/>
              </a:blipFill>
              <a:ln w="9525" cap="flat" cmpd="sng">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a:lstStyle/>
              <a:p>
                <a:endParaRPr lang="en-US"/>
              </a:p>
            </p:txBody>
          </p:sp>
          <p:sp>
            <p:nvSpPr>
              <p:cNvPr id="1002505" name="Freeform 9" descr="Green marble"/>
              <p:cNvSpPr>
                <a:spLocks noChangeAspect="1"/>
              </p:cNvSpPr>
              <p:nvPr/>
            </p:nvSpPr>
            <p:spPr bwMode="auto">
              <a:xfrm>
                <a:off x="3056" y="1628"/>
                <a:ext cx="1312" cy="1296"/>
              </a:xfrm>
              <a:custGeom>
                <a:avLst/>
                <a:gdLst>
                  <a:gd name="T0" fmla="*/ 592 w 1312"/>
                  <a:gd name="T1" fmla="*/ 160 h 1296"/>
                  <a:gd name="T2" fmla="*/ 16 w 1312"/>
                  <a:gd name="T3" fmla="*/ 640 h 1296"/>
                  <a:gd name="T4" fmla="*/ 496 w 1312"/>
                  <a:gd name="T5" fmla="*/ 1024 h 1296"/>
                  <a:gd name="T6" fmla="*/ 1216 w 1312"/>
                  <a:gd name="T7" fmla="*/ 1216 h 1296"/>
                  <a:gd name="T8" fmla="*/ 1072 w 1312"/>
                  <a:gd name="T9" fmla="*/ 544 h 1296"/>
                  <a:gd name="T10" fmla="*/ 1120 w 1312"/>
                  <a:gd name="T11" fmla="*/ 64 h 1296"/>
                  <a:gd name="T12" fmla="*/ 592 w 1312"/>
                  <a:gd name="T13" fmla="*/ 160 h 1296"/>
                </a:gdLst>
                <a:ahLst/>
                <a:cxnLst>
                  <a:cxn ang="0">
                    <a:pos x="T0" y="T1"/>
                  </a:cxn>
                  <a:cxn ang="0">
                    <a:pos x="T2" y="T3"/>
                  </a:cxn>
                  <a:cxn ang="0">
                    <a:pos x="T4" y="T5"/>
                  </a:cxn>
                  <a:cxn ang="0">
                    <a:pos x="T6" y="T7"/>
                  </a:cxn>
                  <a:cxn ang="0">
                    <a:pos x="T8" y="T9"/>
                  </a:cxn>
                  <a:cxn ang="0">
                    <a:pos x="T10" y="T11"/>
                  </a:cxn>
                  <a:cxn ang="0">
                    <a:pos x="T12" y="T13"/>
                  </a:cxn>
                </a:cxnLst>
                <a:rect l="0" t="0" r="r" b="b"/>
                <a:pathLst>
                  <a:path w="1312" h="1296">
                    <a:moveTo>
                      <a:pt x="592" y="160"/>
                    </a:moveTo>
                    <a:cubicBezTo>
                      <a:pt x="408" y="256"/>
                      <a:pt x="32" y="496"/>
                      <a:pt x="16" y="640"/>
                    </a:cubicBezTo>
                    <a:cubicBezTo>
                      <a:pt x="0" y="784"/>
                      <a:pt x="296" y="928"/>
                      <a:pt x="496" y="1024"/>
                    </a:cubicBezTo>
                    <a:cubicBezTo>
                      <a:pt x="696" y="1120"/>
                      <a:pt x="1120" y="1296"/>
                      <a:pt x="1216" y="1216"/>
                    </a:cubicBezTo>
                    <a:cubicBezTo>
                      <a:pt x="1312" y="1136"/>
                      <a:pt x="1088" y="736"/>
                      <a:pt x="1072" y="544"/>
                    </a:cubicBezTo>
                    <a:cubicBezTo>
                      <a:pt x="1056" y="352"/>
                      <a:pt x="1208" y="128"/>
                      <a:pt x="1120" y="64"/>
                    </a:cubicBezTo>
                    <a:cubicBezTo>
                      <a:pt x="1032" y="0"/>
                      <a:pt x="776" y="64"/>
                      <a:pt x="592" y="160"/>
                    </a:cubicBezTo>
                    <a:close/>
                  </a:path>
                </a:pathLst>
              </a:custGeom>
              <a:blipFill dpi="0" rotWithShape="0">
                <a:blip r:embed="rId3"/>
                <a:srcRect/>
                <a:tile tx="0" ty="0" sx="100000" sy="100000" flip="none" algn="tl"/>
              </a:blipFill>
              <a:ln w="9525" cap="flat" cmpd="sng">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a:lstStyle/>
              <a:p>
                <a:endParaRPr lang="en-US"/>
              </a:p>
            </p:txBody>
          </p:sp>
          <p:grpSp>
            <p:nvGrpSpPr>
              <p:cNvPr id="1002506" name="Group 10"/>
              <p:cNvGrpSpPr>
                <a:grpSpLocks noChangeAspect="1"/>
              </p:cNvGrpSpPr>
              <p:nvPr/>
            </p:nvGrpSpPr>
            <p:grpSpPr bwMode="auto">
              <a:xfrm>
                <a:off x="1776" y="1212"/>
                <a:ext cx="1944" cy="2413"/>
                <a:chOff x="2227" y="1194"/>
                <a:chExt cx="1944" cy="2413"/>
              </a:xfrm>
            </p:grpSpPr>
            <p:sp>
              <p:nvSpPr>
                <p:cNvPr id="1002507" name="Freeform 11"/>
                <p:cNvSpPr>
                  <a:spLocks noChangeAspect="1"/>
                </p:cNvSpPr>
                <p:nvPr/>
              </p:nvSpPr>
              <p:spPr bwMode="auto">
                <a:xfrm rot="-2705309">
                  <a:off x="2708" y="1513"/>
                  <a:ext cx="406" cy="340"/>
                </a:xfrm>
                <a:custGeom>
                  <a:avLst/>
                  <a:gdLst>
                    <a:gd name="T0" fmla="*/ 388 w 600"/>
                    <a:gd name="T1" fmla="*/ 289 h 608"/>
                    <a:gd name="T2" fmla="*/ 372 w 600"/>
                    <a:gd name="T3" fmla="*/ 177 h 608"/>
                    <a:gd name="T4" fmla="*/ 341 w 600"/>
                    <a:gd name="T5" fmla="*/ 78 h 608"/>
                    <a:gd name="T6" fmla="*/ 284 w 600"/>
                    <a:gd name="T7" fmla="*/ 24 h 608"/>
                    <a:gd name="T8" fmla="*/ 185 w 600"/>
                    <a:gd name="T9" fmla="*/ 0 h 608"/>
                    <a:gd name="T10" fmla="*/ 100 w 600"/>
                    <a:gd name="T11" fmla="*/ 24 h 608"/>
                    <a:gd name="T12" fmla="*/ 19 w 600"/>
                    <a:gd name="T13" fmla="*/ 123 h 608"/>
                    <a:gd name="T14" fmla="*/ 0 w 600"/>
                    <a:gd name="T15" fmla="*/ 243 h 608"/>
                    <a:gd name="T16" fmla="*/ 19 w 600"/>
                    <a:gd name="T17" fmla="*/ 370 h 608"/>
                    <a:gd name="T18" fmla="*/ 50 w 600"/>
                    <a:gd name="T19" fmla="*/ 447 h 608"/>
                    <a:gd name="T20" fmla="*/ 88 w 600"/>
                    <a:gd name="T21" fmla="*/ 528 h 608"/>
                    <a:gd name="T22" fmla="*/ 130 w 600"/>
                    <a:gd name="T23" fmla="*/ 582 h 608"/>
                    <a:gd name="T24" fmla="*/ 177 w 600"/>
                    <a:gd name="T25" fmla="*/ 608 h 608"/>
                    <a:gd name="T26" fmla="*/ 242 w 600"/>
                    <a:gd name="T27" fmla="*/ 585 h 608"/>
                    <a:gd name="T28" fmla="*/ 307 w 600"/>
                    <a:gd name="T29" fmla="*/ 531 h 608"/>
                    <a:gd name="T30" fmla="*/ 349 w 600"/>
                    <a:gd name="T31" fmla="*/ 455 h 608"/>
                    <a:gd name="T32" fmla="*/ 388 w 600"/>
                    <a:gd name="T33" fmla="*/ 390 h 608"/>
                    <a:gd name="T34" fmla="*/ 400 w 600"/>
                    <a:gd name="T35" fmla="*/ 351 h 608"/>
                    <a:gd name="T36" fmla="*/ 565 w 600"/>
                    <a:gd name="T37" fmla="*/ 293 h 608"/>
                    <a:gd name="T38" fmla="*/ 600 w 600"/>
                    <a:gd name="T39" fmla="*/ 270 h 608"/>
                    <a:gd name="T40" fmla="*/ 580 w 600"/>
                    <a:gd name="T41" fmla="*/ 235 h 608"/>
                    <a:gd name="T42" fmla="*/ 388 w 600"/>
                    <a:gd name="T43" fmla="*/ 289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0" h="608">
                      <a:moveTo>
                        <a:pt x="388" y="289"/>
                      </a:moveTo>
                      <a:lnTo>
                        <a:pt x="372" y="177"/>
                      </a:lnTo>
                      <a:lnTo>
                        <a:pt x="341" y="78"/>
                      </a:lnTo>
                      <a:lnTo>
                        <a:pt x="284" y="24"/>
                      </a:lnTo>
                      <a:lnTo>
                        <a:pt x="185" y="0"/>
                      </a:lnTo>
                      <a:lnTo>
                        <a:pt x="100" y="24"/>
                      </a:lnTo>
                      <a:lnTo>
                        <a:pt x="19" y="123"/>
                      </a:lnTo>
                      <a:lnTo>
                        <a:pt x="0" y="243"/>
                      </a:lnTo>
                      <a:lnTo>
                        <a:pt x="19" y="370"/>
                      </a:lnTo>
                      <a:lnTo>
                        <a:pt x="50" y="447"/>
                      </a:lnTo>
                      <a:lnTo>
                        <a:pt x="88" y="528"/>
                      </a:lnTo>
                      <a:lnTo>
                        <a:pt x="130" y="582"/>
                      </a:lnTo>
                      <a:lnTo>
                        <a:pt x="177" y="608"/>
                      </a:lnTo>
                      <a:lnTo>
                        <a:pt x="242" y="585"/>
                      </a:lnTo>
                      <a:lnTo>
                        <a:pt x="307" y="531"/>
                      </a:lnTo>
                      <a:lnTo>
                        <a:pt x="349" y="455"/>
                      </a:lnTo>
                      <a:lnTo>
                        <a:pt x="388" y="390"/>
                      </a:lnTo>
                      <a:lnTo>
                        <a:pt x="400" y="351"/>
                      </a:lnTo>
                      <a:lnTo>
                        <a:pt x="565" y="293"/>
                      </a:lnTo>
                      <a:lnTo>
                        <a:pt x="600" y="270"/>
                      </a:lnTo>
                      <a:lnTo>
                        <a:pt x="580" y="235"/>
                      </a:lnTo>
                      <a:lnTo>
                        <a:pt x="388" y="289"/>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08" name="Freeform 12"/>
                <p:cNvSpPr>
                  <a:spLocks noChangeAspect="1"/>
                </p:cNvSpPr>
                <p:nvPr/>
              </p:nvSpPr>
              <p:spPr bwMode="auto">
                <a:xfrm rot="-2705309">
                  <a:off x="2999" y="1873"/>
                  <a:ext cx="418" cy="758"/>
                </a:xfrm>
                <a:custGeom>
                  <a:avLst/>
                  <a:gdLst>
                    <a:gd name="T0" fmla="*/ 208 w 619"/>
                    <a:gd name="T1" fmla="*/ 161 h 1085"/>
                    <a:gd name="T2" fmla="*/ 284 w 619"/>
                    <a:gd name="T3" fmla="*/ 80 h 1085"/>
                    <a:gd name="T4" fmla="*/ 411 w 619"/>
                    <a:gd name="T5" fmla="*/ 3 h 1085"/>
                    <a:gd name="T6" fmla="*/ 469 w 619"/>
                    <a:gd name="T7" fmla="*/ 0 h 1085"/>
                    <a:gd name="T8" fmla="*/ 573 w 619"/>
                    <a:gd name="T9" fmla="*/ 34 h 1085"/>
                    <a:gd name="T10" fmla="*/ 619 w 619"/>
                    <a:gd name="T11" fmla="*/ 85 h 1085"/>
                    <a:gd name="T12" fmla="*/ 619 w 619"/>
                    <a:gd name="T13" fmla="*/ 161 h 1085"/>
                    <a:gd name="T14" fmla="*/ 542 w 619"/>
                    <a:gd name="T15" fmla="*/ 304 h 1085"/>
                    <a:gd name="T16" fmla="*/ 458 w 619"/>
                    <a:gd name="T17" fmla="*/ 415 h 1085"/>
                    <a:gd name="T18" fmla="*/ 422 w 619"/>
                    <a:gd name="T19" fmla="*/ 508 h 1085"/>
                    <a:gd name="T20" fmla="*/ 399 w 619"/>
                    <a:gd name="T21" fmla="*/ 615 h 1085"/>
                    <a:gd name="T22" fmla="*/ 422 w 619"/>
                    <a:gd name="T23" fmla="*/ 719 h 1085"/>
                    <a:gd name="T24" fmla="*/ 445 w 619"/>
                    <a:gd name="T25" fmla="*/ 820 h 1085"/>
                    <a:gd name="T26" fmla="*/ 445 w 619"/>
                    <a:gd name="T27" fmla="*/ 935 h 1085"/>
                    <a:gd name="T28" fmla="*/ 411 w 619"/>
                    <a:gd name="T29" fmla="*/ 1005 h 1085"/>
                    <a:gd name="T30" fmla="*/ 334 w 619"/>
                    <a:gd name="T31" fmla="*/ 1043 h 1085"/>
                    <a:gd name="T32" fmla="*/ 242 w 619"/>
                    <a:gd name="T33" fmla="*/ 1085 h 1085"/>
                    <a:gd name="T34" fmla="*/ 157 w 619"/>
                    <a:gd name="T35" fmla="*/ 1085 h 1085"/>
                    <a:gd name="T36" fmla="*/ 100 w 619"/>
                    <a:gd name="T37" fmla="*/ 1054 h 1085"/>
                    <a:gd name="T38" fmla="*/ 23 w 619"/>
                    <a:gd name="T39" fmla="*/ 927 h 1085"/>
                    <a:gd name="T40" fmla="*/ 0 w 619"/>
                    <a:gd name="T41" fmla="*/ 797 h 1085"/>
                    <a:gd name="T42" fmla="*/ 8 w 619"/>
                    <a:gd name="T43" fmla="*/ 628 h 1085"/>
                    <a:gd name="T44" fmla="*/ 65 w 619"/>
                    <a:gd name="T45" fmla="*/ 415 h 1085"/>
                    <a:gd name="T46" fmla="*/ 123 w 619"/>
                    <a:gd name="T47" fmla="*/ 277 h 1085"/>
                    <a:gd name="T48" fmla="*/ 208 w 619"/>
                    <a:gd name="T49" fmla="*/ 161 h 1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19" h="1085">
                      <a:moveTo>
                        <a:pt x="208" y="161"/>
                      </a:moveTo>
                      <a:lnTo>
                        <a:pt x="284" y="80"/>
                      </a:lnTo>
                      <a:lnTo>
                        <a:pt x="411" y="3"/>
                      </a:lnTo>
                      <a:lnTo>
                        <a:pt x="469" y="0"/>
                      </a:lnTo>
                      <a:lnTo>
                        <a:pt x="573" y="34"/>
                      </a:lnTo>
                      <a:lnTo>
                        <a:pt x="619" y="85"/>
                      </a:lnTo>
                      <a:lnTo>
                        <a:pt x="619" y="161"/>
                      </a:lnTo>
                      <a:lnTo>
                        <a:pt x="542" y="304"/>
                      </a:lnTo>
                      <a:lnTo>
                        <a:pt x="458" y="415"/>
                      </a:lnTo>
                      <a:lnTo>
                        <a:pt x="422" y="508"/>
                      </a:lnTo>
                      <a:lnTo>
                        <a:pt x="399" y="615"/>
                      </a:lnTo>
                      <a:lnTo>
                        <a:pt x="422" y="719"/>
                      </a:lnTo>
                      <a:lnTo>
                        <a:pt x="445" y="820"/>
                      </a:lnTo>
                      <a:lnTo>
                        <a:pt x="445" y="935"/>
                      </a:lnTo>
                      <a:lnTo>
                        <a:pt x="411" y="1005"/>
                      </a:lnTo>
                      <a:lnTo>
                        <a:pt x="334" y="1043"/>
                      </a:lnTo>
                      <a:lnTo>
                        <a:pt x="242" y="1085"/>
                      </a:lnTo>
                      <a:lnTo>
                        <a:pt x="157" y="1085"/>
                      </a:lnTo>
                      <a:lnTo>
                        <a:pt x="100" y="1054"/>
                      </a:lnTo>
                      <a:lnTo>
                        <a:pt x="23" y="927"/>
                      </a:lnTo>
                      <a:lnTo>
                        <a:pt x="0" y="797"/>
                      </a:lnTo>
                      <a:lnTo>
                        <a:pt x="8" y="628"/>
                      </a:lnTo>
                      <a:lnTo>
                        <a:pt x="65" y="415"/>
                      </a:lnTo>
                      <a:lnTo>
                        <a:pt x="123" y="277"/>
                      </a:lnTo>
                      <a:lnTo>
                        <a:pt x="208" y="161"/>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09" name="Freeform 13"/>
                <p:cNvSpPr>
                  <a:spLocks noChangeAspect="1"/>
                </p:cNvSpPr>
                <p:nvPr/>
              </p:nvSpPr>
              <p:spPr bwMode="auto">
                <a:xfrm rot="-2705309">
                  <a:off x="3504" y="2064"/>
                  <a:ext cx="812" cy="523"/>
                </a:xfrm>
                <a:custGeom>
                  <a:avLst/>
                  <a:gdLst>
                    <a:gd name="T0" fmla="*/ 0 w 782"/>
                    <a:gd name="T1" fmla="*/ 76 h 808"/>
                    <a:gd name="T2" fmla="*/ 66 w 782"/>
                    <a:gd name="T3" fmla="*/ 0 h 808"/>
                    <a:gd name="T4" fmla="*/ 163 w 782"/>
                    <a:gd name="T5" fmla="*/ 0 h 808"/>
                    <a:gd name="T6" fmla="*/ 343 w 782"/>
                    <a:gd name="T7" fmla="*/ 19 h 808"/>
                    <a:gd name="T8" fmla="*/ 555 w 782"/>
                    <a:gd name="T9" fmla="*/ 30 h 808"/>
                    <a:gd name="T10" fmla="*/ 636 w 782"/>
                    <a:gd name="T11" fmla="*/ 65 h 808"/>
                    <a:gd name="T12" fmla="*/ 670 w 782"/>
                    <a:gd name="T13" fmla="*/ 110 h 808"/>
                    <a:gd name="T14" fmla="*/ 678 w 782"/>
                    <a:gd name="T15" fmla="*/ 180 h 808"/>
                    <a:gd name="T16" fmla="*/ 654 w 782"/>
                    <a:gd name="T17" fmla="*/ 253 h 808"/>
                    <a:gd name="T18" fmla="*/ 589 w 782"/>
                    <a:gd name="T19" fmla="*/ 365 h 808"/>
                    <a:gd name="T20" fmla="*/ 504 w 782"/>
                    <a:gd name="T21" fmla="*/ 457 h 808"/>
                    <a:gd name="T22" fmla="*/ 439 w 782"/>
                    <a:gd name="T23" fmla="*/ 541 h 808"/>
                    <a:gd name="T24" fmla="*/ 412 w 782"/>
                    <a:gd name="T25" fmla="*/ 607 h 808"/>
                    <a:gd name="T26" fmla="*/ 393 w 782"/>
                    <a:gd name="T27" fmla="*/ 653 h 808"/>
                    <a:gd name="T28" fmla="*/ 400 w 782"/>
                    <a:gd name="T29" fmla="*/ 689 h 808"/>
                    <a:gd name="T30" fmla="*/ 405 w 782"/>
                    <a:gd name="T31" fmla="*/ 711 h 808"/>
                    <a:gd name="T32" fmla="*/ 482 w 782"/>
                    <a:gd name="T33" fmla="*/ 711 h 808"/>
                    <a:gd name="T34" fmla="*/ 601 w 782"/>
                    <a:gd name="T35" fmla="*/ 692 h 808"/>
                    <a:gd name="T36" fmla="*/ 678 w 782"/>
                    <a:gd name="T37" fmla="*/ 692 h 808"/>
                    <a:gd name="T38" fmla="*/ 758 w 782"/>
                    <a:gd name="T39" fmla="*/ 723 h 808"/>
                    <a:gd name="T40" fmla="*/ 782 w 782"/>
                    <a:gd name="T41" fmla="*/ 761 h 808"/>
                    <a:gd name="T42" fmla="*/ 758 w 782"/>
                    <a:gd name="T43" fmla="*/ 796 h 808"/>
                    <a:gd name="T44" fmla="*/ 724 w 782"/>
                    <a:gd name="T45" fmla="*/ 808 h 808"/>
                    <a:gd name="T46" fmla="*/ 670 w 782"/>
                    <a:gd name="T47" fmla="*/ 792 h 808"/>
                    <a:gd name="T48" fmla="*/ 597 w 782"/>
                    <a:gd name="T49" fmla="*/ 749 h 808"/>
                    <a:gd name="T50" fmla="*/ 520 w 782"/>
                    <a:gd name="T51" fmla="*/ 757 h 808"/>
                    <a:gd name="T52" fmla="*/ 393 w 782"/>
                    <a:gd name="T53" fmla="*/ 780 h 808"/>
                    <a:gd name="T54" fmla="*/ 355 w 782"/>
                    <a:gd name="T55" fmla="*/ 773 h 808"/>
                    <a:gd name="T56" fmla="*/ 335 w 782"/>
                    <a:gd name="T57" fmla="*/ 746 h 808"/>
                    <a:gd name="T58" fmla="*/ 335 w 782"/>
                    <a:gd name="T59" fmla="*/ 681 h 808"/>
                    <a:gd name="T60" fmla="*/ 335 w 782"/>
                    <a:gd name="T61" fmla="*/ 588 h 808"/>
                    <a:gd name="T62" fmla="*/ 389 w 782"/>
                    <a:gd name="T63" fmla="*/ 518 h 808"/>
                    <a:gd name="T64" fmla="*/ 470 w 782"/>
                    <a:gd name="T65" fmla="*/ 414 h 808"/>
                    <a:gd name="T66" fmla="*/ 540 w 782"/>
                    <a:gd name="T67" fmla="*/ 323 h 808"/>
                    <a:gd name="T68" fmla="*/ 586 w 782"/>
                    <a:gd name="T69" fmla="*/ 253 h 808"/>
                    <a:gd name="T70" fmla="*/ 609 w 782"/>
                    <a:gd name="T71" fmla="*/ 192 h 808"/>
                    <a:gd name="T72" fmla="*/ 597 w 782"/>
                    <a:gd name="T73" fmla="*/ 157 h 808"/>
                    <a:gd name="T74" fmla="*/ 566 w 782"/>
                    <a:gd name="T75" fmla="*/ 115 h 808"/>
                    <a:gd name="T76" fmla="*/ 520 w 782"/>
                    <a:gd name="T77" fmla="*/ 103 h 808"/>
                    <a:gd name="T78" fmla="*/ 470 w 782"/>
                    <a:gd name="T79" fmla="*/ 103 h 808"/>
                    <a:gd name="T80" fmla="*/ 358 w 782"/>
                    <a:gd name="T81" fmla="*/ 103 h 808"/>
                    <a:gd name="T82" fmla="*/ 193 w 782"/>
                    <a:gd name="T83" fmla="*/ 134 h 808"/>
                    <a:gd name="T84" fmla="*/ 70 w 782"/>
                    <a:gd name="T85" fmla="*/ 146 h 808"/>
                    <a:gd name="T86" fmla="*/ 20 w 782"/>
                    <a:gd name="T87" fmla="*/ 134 h 808"/>
                    <a:gd name="T88" fmla="*/ 0 w 782"/>
                    <a:gd name="T89" fmla="*/ 115 h 808"/>
                    <a:gd name="T90" fmla="*/ 0 w 782"/>
                    <a:gd name="T91" fmla="*/ 76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82" h="808">
                      <a:moveTo>
                        <a:pt x="0" y="76"/>
                      </a:moveTo>
                      <a:lnTo>
                        <a:pt x="66" y="0"/>
                      </a:lnTo>
                      <a:lnTo>
                        <a:pt x="163" y="0"/>
                      </a:lnTo>
                      <a:lnTo>
                        <a:pt x="343" y="19"/>
                      </a:lnTo>
                      <a:lnTo>
                        <a:pt x="555" y="30"/>
                      </a:lnTo>
                      <a:lnTo>
                        <a:pt x="636" y="65"/>
                      </a:lnTo>
                      <a:lnTo>
                        <a:pt x="670" y="110"/>
                      </a:lnTo>
                      <a:lnTo>
                        <a:pt x="678" y="180"/>
                      </a:lnTo>
                      <a:lnTo>
                        <a:pt x="654" y="253"/>
                      </a:lnTo>
                      <a:lnTo>
                        <a:pt x="589" y="365"/>
                      </a:lnTo>
                      <a:lnTo>
                        <a:pt x="504" y="457"/>
                      </a:lnTo>
                      <a:lnTo>
                        <a:pt x="439" y="541"/>
                      </a:lnTo>
                      <a:lnTo>
                        <a:pt x="412" y="607"/>
                      </a:lnTo>
                      <a:lnTo>
                        <a:pt x="393" y="653"/>
                      </a:lnTo>
                      <a:lnTo>
                        <a:pt x="400" y="689"/>
                      </a:lnTo>
                      <a:lnTo>
                        <a:pt x="405" y="711"/>
                      </a:lnTo>
                      <a:lnTo>
                        <a:pt x="482" y="711"/>
                      </a:lnTo>
                      <a:lnTo>
                        <a:pt x="601" y="692"/>
                      </a:lnTo>
                      <a:lnTo>
                        <a:pt x="678" y="692"/>
                      </a:lnTo>
                      <a:lnTo>
                        <a:pt x="758" y="723"/>
                      </a:lnTo>
                      <a:lnTo>
                        <a:pt x="782" y="761"/>
                      </a:lnTo>
                      <a:lnTo>
                        <a:pt x="758" y="796"/>
                      </a:lnTo>
                      <a:lnTo>
                        <a:pt x="724" y="808"/>
                      </a:lnTo>
                      <a:lnTo>
                        <a:pt x="670" y="792"/>
                      </a:lnTo>
                      <a:lnTo>
                        <a:pt x="597" y="749"/>
                      </a:lnTo>
                      <a:lnTo>
                        <a:pt x="520" y="757"/>
                      </a:lnTo>
                      <a:lnTo>
                        <a:pt x="393" y="780"/>
                      </a:lnTo>
                      <a:lnTo>
                        <a:pt x="355" y="773"/>
                      </a:lnTo>
                      <a:lnTo>
                        <a:pt x="335" y="746"/>
                      </a:lnTo>
                      <a:lnTo>
                        <a:pt x="335" y="681"/>
                      </a:lnTo>
                      <a:lnTo>
                        <a:pt x="335" y="588"/>
                      </a:lnTo>
                      <a:lnTo>
                        <a:pt x="389" y="518"/>
                      </a:lnTo>
                      <a:lnTo>
                        <a:pt x="470" y="414"/>
                      </a:lnTo>
                      <a:lnTo>
                        <a:pt x="540" y="323"/>
                      </a:lnTo>
                      <a:lnTo>
                        <a:pt x="586" y="253"/>
                      </a:lnTo>
                      <a:lnTo>
                        <a:pt x="609" y="192"/>
                      </a:lnTo>
                      <a:lnTo>
                        <a:pt x="597" y="157"/>
                      </a:lnTo>
                      <a:lnTo>
                        <a:pt x="566" y="115"/>
                      </a:lnTo>
                      <a:lnTo>
                        <a:pt x="520" y="103"/>
                      </a:lnTo>
                      <a:lnTo>
                        <a:pt x="470" y="103"/>
                      </a:lnTo>
                      <a:lnTo>
                        <a:pt x="358" y="103"/>
                      </a:lnTo>
                      <a:lnTo>
                        <a:pt x="193" y="134"/>
                      </a:lnTo>
                      <a:lnTo>
                        <a:pt x="70" y="146"/>
                      </a:lnTo>
                      <a:lnTo>
                        <a:pt x="20" y="134"/>
                      </a:lnTo>
                      <a:lnTo>
                        <a:pt x="0" y="115"/>
                      </a:lnTo>
                      <a:lnTo>
                        <a:pt x="0" y="76"/>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10" name="Freeform 14"/>
                <p:cNvSpPr>
                  <a:spLocks noChangeAspect="1"/>
                </p:cNvSpPr>
                <p:nvPr/>
              </p:nvSpPr>
              <p:spPr bwMode="auto">
                <a:xfrm rot="-4121048">
                  <a:off x="2675" y="2797"/>
                  <a:ext cx="1159" cy="461"/>
                </a:xfrm>
                <a:custGeom>
                  <a:avLst/>
                  <a:gdLst>
                    <a:gd name="T0" fmla="*/ 808 w 992"/>
                    <a:gd name="T1" fmla="*/ 320 h 770"/>
                    <a:gd name="T2" fmla="*/ 823 w 992"/>
                    <a:gd name="T3" fmla="*/ 219 h 770"/>
                    <a:gd name="T4" fmla="*/ 881 w 992"/>
                    <a:gd name="T5" fmla="*/ 181 h 770"/>
                    <a:gd name="T6" fmla="*/ 950 w 992"/>
                    <a:gd name="T7" fmla="*/ 174 h 770"/>
                    <a:gd name="T8" fmla="*/ 992 w 992"/>
                    <a:gd name="T9" fmla="*/ 219 h 770"/>
                    <a:gd name="T10" fmla="*/ 973 w 992"/>
                    <a:gd name="T11" fmla="*/ 308 h 770"/>
                    <a:gd name="T12" fmla="*/ 935 w 992"/>
                    <a:gd name="T13" fmla="*/ 427 h 770"/>
                    <a:gd name="T14" fmla="*/ 857 w 992"/>
                    <a:gd name="T15" fmla="*/ 562 h 770"/>
                    <a:gd name="T16" fmla="*/ 761 w 992"/>
                    <a:gd name="T17" fmla="*/ 677 h 770"/>
                    <a:gd name="T18" fmla="*/ 681 w 992"/>
                    <a:gd name="T19" fmla="*/ 739 h 770"/>
                    <a:gd name="T20" fmla="*/ 592 w 992"/>
                    <a:gd name="T21" fmla="*/ 770 h 770"/>
                    <a:gd name="T22" fmla="*/ 507 w 992"/>
                    <a:gd name="T23" fmla="*/ 759 h 770"/>
                    <a:gd name="T24" fmla="*/ 442 w 992"/>
                    <a:gd name="T25" fmla="*/ 723 h 770"/>
                    <a:gd name="T26" fmla="*/ 419 w 992"/>
                    <a:gd name="T27" fmla="*/ 666 h 770"/>
                    <a:gd name="T28" fmla="*/ 392 w 992"/>
                    <a:gd name="T29" fmla="*/ 566 h 770"/>
                    <a:gd name="T30" fmla="*/ 361 w 992"/>
                    <a:gd name="T31" fmla="*/ 382 h 770"/>
                    <a:gd name="T32" fmla="*/ 338 w 992"/>
                    <a:gd name="T33" fmla="*/ 254 h 770"/>
                    <a:gd name="T34" fmla="*/ 338 w 992"/>
                    <a:gd name="T35" fmla="*/ 104 h 770"/>
                    <a:gd name="T36" fmla="*/ 323 w 992"/>
                    <a:gd name="T37" fmla="*/ 78 h 770"/>
                    <a:gd name="T38" fmla="*/ 277 w 992"/>
                    <a:gd name="T39" fmla="*/ 70 h 770"/>
                    <a:gd name="T40" fmla="*/ 223 w 992"/>
                    <a:gd name="T41" fmla="*/ 112 h 770"/>
                    <a:gd name="T42" fmla="*/ 173 w 992"/>
                    <a:gd name="T43" fmla="*/ 181 h 770"/>
                    <a:gd name="T44" fmla="*/ 115 w 992"/>
                    <a:gd name="T45" fmla="*/ 219 h 770"/>
                    <a:gd name="T46" fmla="*/ 27 w 992"/>
                    <a:gd name="T47" fmla="*/ 219 h 770"/>
                    <a:gd name="T48" fmla="*/ 0 w 992"/>
                    <a:gd name="T49" fmla="*/ 196 h 770"/>
                    <a:gd name="T50" fmla="*/ 0 w 992"/>
                    <a:gd name="T51" fmla="*/ 158 h 770"/>
                    <a:gd name="T52" fmla="*/ 39 w 992"/>
                    <a:gd name="T53" fmla="*/ 123 h 770"/>
                    <a:gd name="T54" fmla="*/ 81 w 992"/>
                    <a:gd name="T55" fmla="*/ 135 h 770"/>
                    <a:gd name="T56" fmla="*/ 119 w 992"/>
                    <a:gd name="T57" fmla="*/ 127 h 770"/>
                    <a:gd name="T58" fmla="*/ 189 w 992"/>
                    <a:gd name="T59" fmla="*/ 78 h 770"/>
                    <a:gd name="T60" fmla="*/ 257 w 992"/>
                    <a:gd name="T61" fmla="*/ 23 h 770"/>
                    <a:gd name="T62" fmla="*/ 323 w 992"/>
                    <a:gd name="T63" fmla="*/ 8 h 770"/>
                    <a:gd name="T64" fmla="*/ 415 w 992"/>
                    <a:gd name="T65" fmla="*/ 0 h 770"/>
                    <a:gd name="T66" fmla="*/ 419 w 992"/>
                    <a:gd name="T67" fmla="*/ 42 h 770"/>
                    <a:gd name="T68" fmla="*/ 397 w 992"/>
                    <a:gd name="T69" fmla="*/ 89 h 770"/>
                    <a:gd name="T70" fmla="*/ 392 w 992"/>
                    <a:gd name="T71" fmla="*/ 208 h 770"/>
                    <a:gd name="T72" fmla="*/ 419 w 992"/>
                    <a:gd name="T73" fmla="*/ 366 h 770"/>
                    <a:gd name="T74" fmla="*/ 462 w 992"/>
                    <a:gd name="T75" fmla="*/ 520 h 770"/>
                    <a:gd name="T76" fmla="*/ 499 w 992"/>
                    <a:gd name="T77" fmla="*/ 612 h 770"/>
                    <a:gd name="T78" fmla="*/ 558 w 992"/>
                    <a:gd name="T79" fmla="*/ 655 h 770"/>
                    <a:gd name="T80" fmla="*/ 615 w 992"/>
                    <a:gd name="T81" fmla="*/ 655 h 770"/>
                    <a:gd name="T82" fmla="*/ 673 w 992"/>
                    <a:gd name="T83" fmla="*/ 612 h 770"/>
                    <a:gd name="T84" fmla="*/ 750 w 992"/>
                    <a:gd name="T85" fmla="*/ 515 h 770"/>
                    <a:gd name="T86" fmla="*/ 800 w 992"/>
                    <a:gd name="T87" fmla="*/ 377 h 770"/>
                    <a:gd name="T88" fmla="*/ 808 w 992"/>
                    <a:gd name="T89" fmla="*/ 320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92" h="770">
                      <a:moveTo>
                        <a:pt x="808" y="320"/>
                      </a:moveTo>
                      <a:lnTo>
                        <a:pt x="823" y="219"/>
                      </a:lnTo>
                      <a:lnTo>
                        <a:pt x="881" y="181"/>
                      </a:lnTo>
                      <a:lnTo>
                        <a:pt x="950" y="174"/>
                      </a:lnTo>
                      <a:lnTo>
                        <a:pt x="992" y="219"/>
                      </a:lnTo>
                      <a:lnTo>
                        <a:pt x="973" y="308"/>
                      </a:lnTo>
                      <a:lnTo>
                        <a:pt x="935" y="427"/>
                      </a:lnTo>
                      <a:lnTo>
                        <a:pt x="857" y="562"/>
                      </a:lnTo>
                      <a:lnTo>
                        <a:pt x="761" y="677"/>
                      </a:lnTo>
                      <a:lnTo>
                        <a:pt x="681" y="739"/>
                      </a:lnTo>
                      <a:lnTo>
                        <a:pt x="592" y="770"/>
                      </a:lnTo>
                      <a:lnTo>
                        <a:pt x="507" y="759"/>
                      </a:lnTo>
                      <a:lnTo>
                        <a:pt x="442" y="723"/>
                      </a:lnTo>
                      <a:lnTo>
                        <a:pt x="419" y="666"/>
                      </a:lnTo>
                      <a:lnTo>
                        <a:pt x="392" y="566"/>
                      </a:lnTo>
                      <a:lnTo>
                        <a:pt x="361" y="382"/>
                      </a:lnTo>
                      <a:lnTo>
                        <a:pt x="338" y="254"/>
                      </a:lnTo>
                      <a:lnTo>
                        <a:pt x="338" y="104"/>
                      </a:lnTo>
                      <a:lnTo>
                        <a:pt x="323" y="78"/>
                      </a:lnTo>
                      <a:lnTo>
                        <a:pt x="277" y="70"/>
                      </a:lnTo>
                      <a:lnTo>
                        <a:pt x="223" y="112"/>
                      </a:lnTo>
                      <a:lnTo>
                        <a:pt x="173" y="181"/>
                      </a:lnTo>
                      <a:lnTo>
                        <a:pt x="115" y="219"/>
                      </a:lnTo>
                      <a:lnTo>
                        <a:pt x="27" y="219"/>
                      </a:lnTo>
                      <a:lnTo>
                        <a:pt x="0" y="196"/>
                      </a:lnTo>
                      <a:lnTo>
                        <a:pt x="0" y="158"/>
                      </a:lnTo>
                      <a:lnTo>
                        <a:pt x="39" y="123"/>
                      </a:lnTo>
                      <a:lnTo>
                        <a:pt x="81" y="135"/>
                      </a:lnTo>
                      <a:lnTo>
                        <a:pt x="119" y="127"/>
                      </a:lnTo>
                      <a:lnTo>
                        <a:pt x="189" y="78"/>
                      </a:lnTo>
                      <a:lnTo>
                        <a:pt x="257" y="23"/>
                      </a:lnTo>
                      <a:lnTo>
                        <a:pt x="323" y="8"/>
                      </a:lnTo>
                      <a:lnTo>
                        <a:pt x="415" y="0"/>
                      </a:lnTo>
                      <a:lnTo>
                        <a:pt x="419" y="42"/>
                      </a:lnTo>
                      <a:lnTo>
                        <a:pt x="397" y="89"/>
                      </a:lnTo>
                      <a:lnTo>
                        <a:pt x="392" y="208"/>
                      </a:lnTo>
                      <a:lnTo>
                        <a:pt x="419" y="366"/>
                      </a:lnTo>
                      <a:lnTo>
                        <a:pt x="462" y="520"/>
                      </a:lnTo>
                      <a:lnTo>
                        <a:pt x="499" y="612"/>
                      </a:lnTo>
                      <a:lnTo>
                        <a:pt x="558" y="655"/>
                      </a:lnTo>
                      <a:lnTo>
                        <a:pt x="615" y="655"/>
                      </a:lnTo>
                      <a:lnTo>
                        <a:pt x="673" y="612"/>
                      </a:lnTo>
                      <a:lnTo>
                        <a:pt x="750" y="515"/>
                      </a:lnTo>
                      <a:lnTo>
                        <a:pt x="800" y="377"/>
                      </a:lnTo>
                      <a:lnTo>
                        <a:pt x="808" y="32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11" name="Freeform 15"/>
                <p:cNvSpPr>
                  <a:spLocks noChangeAspect="1"/>
                </p:cNvSpPr>
                <p:nvPr/>
              </p:nvSpPr>
              <p:spPr bwMode="auto">
                <a:xfrm rot="-2705309">
                  <a:off x="2414" y="1540"/>
                  <a:ext cx="474" cy="848"/>
                </a:xfrm>
                <a:custGeom>
                  <a:avLst/>
                  <a:gdLst>
                    <a:gd name="T0" fmla="*/ 445 w 699"/>
                    <a:gd name="T1" fmla="*/ 923 h 1216"/>
                    <a:gd name="T2" fmla="*/ 560 w 699"/>
                    <a:gd name="T3" fmla="*/ 1039 h 1216"/>
                    <a:gd name="T4" fmla="*/ 606 w 699"/>
                    <a:gd name="T5" fmla="*/ 1039 h 1216"/>
                    <a:gd name="T6" fmla="*/ 684 w 699"/>
                    <a:gd name="T7" fmla="*/ 1086 h 1216"/>
                    <a:gd name="T8" fmla="*/ 699 w 699"/>
                    <a:gd name="T9" fmla="*/ 1139 h 1216"/>
                    <a:gd name="T10" fmla="*/ 676 w 699"/>
                    <a:gd name="T11" fmla="*/ 1208 h 1216"/>
                    <a:gd name="T12" fmla="*/ 614 w 699"/>
                    <a:gd name="T13" fmla="*/ 1216 h 1216"/>
                    <a:gd name="T14" fmla="*/ 537 w 699"/>
                    <a:gd name="T15" fmla="*/ 1162 h 1216"/>
                    <a:gd name="T16" fmla="*/ 383 w 699"/>
                    <a:gd name="T17" fmla="*/ 1016 h 1216"/>
                    <a:gd name="T18" fmla="*/ 284 w 699"/>
                    <a:gd name="T19" fmla="*/ 878 h 1216"/>
                    <a:gd name="T20" fmla="*/ 237 w 699"/>
                    <a:gd name="T21" fmla="*/ 769 h 1216"/>
                    <a:gd name="T22" fmla="*/ 206 w 699"/>
                    <a:gd name="T23" fmla="*/ 585 h 1216"/>
                    <a:gd name="T24" fmla="*/ 206 w 699"/>
                    <a:gd name="T25" fmla="*/ 346 h 1216"/>
                    <a:gd name="T26" fmla="*/ 198 w 699"/>
                    <a:gd name="T27" fmla="*/ 285 h 1216"/>
                    <a:gd name="T28" fmla="*/ 153 w 699"/>
                    <a:gd name="T29" fmla="*/ 239 h 1216"/>
                    <a:gd name="T30" fmla="*/ 22 w 699"/>
                    <a:gd name="T31" fmla="*/ 247 h 1216"/>
                    <a:gd name="T32" fmla="*/ 0 w 699"/>
                    <a:gd name="T33" fmla="*/ 223 h 1216"/>
                    <a:gd name="T34" fmla="*/ 29 w 699"/>
                    <a:gd name="T35" fmla="*/ 208 h 1216"/>
                    <a:gd name="T36" fmla="*/ 122 w 699"/>
                    <a:gd name="T37" fmla="*/ 200 h 1216"/>
                    <a:gd name="T38" fmla="*/ 138 w 699"/>
                    <a:gd name="T39" fmla="*/ 185 h 1216"/>
                    <a:gd name="T40" fmla="*/ 6 w 699"/>
                    <a:gd name="T41" fmla="*/ 107 h 1216"/>
                    <a:gd name="T42" fmla="*/ 6 w 699"/>
                    <a:gd name="T43" fmla="*/ 77 h 1216"/>
                    <a:gd name="T44" fmla="*/ 29 w 699"/>
                    <a:gd name="T45" fmla="*/ 70 h 1216"/>
                    <a:gd name="T46" fmla="*/ 138 w 699"/>
                    <a:gd name="T47" fmla="*/ 130 h 1216"/>
                    <a:gd name="T48" fmla="*/ 161 w 699"/>
                    <a:gd name="T49" fmla="*/ 123 h 1216"/>
                    <a:gd name="T50" fmla="*/ 138 w 699"/>
                    <a:gd name="T51" fmla="*/ 8 h 1216"/>
                    <a:gd name="T52" fmla="*/ 153 w 699"/>
                    <a:gd name="T53" fmla="*/ 0 h 1216"/>
                    <a:gd name="T54" fmla="*/ 169 w 699"/>
                    <a:gd name="T55" fmla="*/ 8 h 1216"/>
                    <a:gd name="T56" fmla="*/ 198 w 699"/>
                    <a:gd name="T57" fmla="*/ 123 h 1216"/>
                    <a:gd name="T58" fmla="*/ 222 w 699"/>
                    <a:gd name="T59" fmla="*/ 130 h 1216"/>
                    <a:gd name="T60" fmla="*/ 284 w 699"/>
                    <a:gd name="T61" fmla="*/ 8 h 1216"/>
                    <a:gd name="T62" fmla="*/ 299 w 699"/>
                    <a:gd name="T63" fmla="*/ 8 h 1216"/>
                    <a:gd name="T64" fmla="*/ 299 w 699"/>
                    <a:gd name="T65" fmla="*/ 46 h 1216"/>
                    <a:gd name="T66" fmla="*/ 260 w 699"/>
                    <a:gd name="T67" fmla="*/ 146 h 1216"/>
                    <a:gd name="T68" fmla="*/ 260 w 699"/>
                    <a:gd name="T69" fmla="*/ 200 h 1216"/>
                    <a:gd name="T70" fmla="*/ 276 w 699"/>
                    <a:gd name="T71" fmla="*/ 270 h 1216"/>
                    <a:gd name="T72" fmla="*/ 268 w 699"/>
                    <a:gd name="T73" fmla="*/ 361 h 1216"/>
                    <a:gd name="T74" fmla="*/ 276 w 699"/>
                    <a:gd name="T75" fmla="*/ 531 h 1216"/>
                    <a:gd name="T76" fmla="*/ 291 w 699"/>
                    <a:gd name="T77" fmla="*/ 639 h 1216"/>
                    <a:gd name="T78" fmla="*/ 330 w 699"/>
                    <a:gd name="T79" fmla="*/ 762 h 1216"/>
                    <a:gd name="T80" fmla="*/ 383 w 699"/>
                    <a:gd name="T81" fmla="*/ 855 h 1216"/>
                    <a:gd name="T82" fmla="*/ 445 w 699"/>
                    <a:gd name="T83" fmla="*/ 923 h 1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9" h="1216">
                      <a:moveTo>
                        <a:pt x="445" y="923"/>
                      </a:moveTo>
                      <a:lnTo>
                        <a:pt x="560" y="1039"/>
                      </a:lnTo>
                      <a:lnTo>
                        <a:pt x="606" y="1039"/>
                      </a:lnTo>
                      <a:lnTo>
                        <a:pt x="684" y="1086"/>
                      </a:lnTo>
                      <a:lnTo>
                        <a:pt x="699" y="1139"/>
                      </a:lnTo>
                      <a:lnTo>
                        <a:pt x="676" y="1208"/>
                      </a:lnTo>
                      <a:lnTo>
                        <a:pt x="614" y="1216"/>
                      </a:lnTo>
                      <a:lnTo>
                        <a:pt x="537" y="1162"/>
                      </a:lnTo>
                      <a:lnTo>
                        <a:pt x="383" y="1016"/>
                      </a:lnTo>
                      <a:lnTo>
                        <a:pt x="284" y="878"/>
                      </a:lnTo>
                      <a:lnTo>
                        <a:pt x="237" y="769"/>
                      </a:lnTo>
                      <a:lnTo>
                        <a:pt x="206" y="585"/>
                      </a:lnTo>
                      <a:lnTo>
                        <a:pt x="206" y="346"/>
                      </a:lnTo>
                      <a:lnTo>
                        <a:pt x="198" y="285"/>
                      </a:lnTo>
                      <a:lnTo>
                        <a:pt x="153" y="239"/>
                      </a:lnTo>
                      <a:lnTo>
                        <a:pt x="22" y="247"/>
                      </a:lnTo>
                      <a:lnTo>
                        <a:pt x="0" y="223"/>
                      </a:lnTo>
                      <a:lnTo>
                        <a:pt x="29" y="208"/>
                      </a:lnTo>
                      <a:lnTo>
                        <a:pt x="122" y="200"/>
                      </a:lnTo>
                      <a:lnTo>
                        <a:pt x="138" y="185"/>
                      </a:lnTo>
                      <a:lnTo>
                        <a:pt x="6" y="107"/>
                      </a:lnTo>
                      <a:lnTo>
                        <a:pt x="6" y="77"/>
                      </a:lnTo>
                      <a:lnTo>
                        <a:pt x="29" y="70"/>
                      </a:lnTo>
                      <a:lnTo>
                        <a:pt x="138" y="130"/>
                      </a:lnTo>
                      <a:lnTo>
                        <a:pt x="161" y="123"/>
                      </a:lnTo>
                      <a:lnTo>
                        <a:pt x="138" y="8"/>
                      </a:lnTo>
                      <a:lnTo>
                        <a:pt x="153" y="0"/>
                      </a:lnTo>
                      <a:lnTo>
                        <a:pt x="169" y="8"/>
                      </a:lnTo>
                      <a:lnTo>
                        <a:pt x="198" y="123"/>
                      </a:lnTo>
                      <a:lnTo>
                        <a:pt x="222" y="130"/>
                      </a:lnTo>
                      <a:lnTo>
                        <a:pt x="284" y="8"/>
                      </a:lnTo>
                      <a:lnTo>
                        <a:pt x="299" y="8"/>
                      </a:lnTo>
                      <a:lnTo>
                        <a:pt x="299" y="46"/>
                      </a:lnTo>
                      <a:lnTo>
                        <a:pt x="260" y="146"/>
                      </a:lnTo>
                      <a:lnTo>
                        <a:pt x="260" y="200"/>
                      </a:lnTo>
                      <a:lnTo>
                        <a:pt x="276" y="270"/>
                      </a:lnTo>
                      <a:lnTo>
                        <a:pt x="268" y="361"/>
                      </a:lnTo>
                      <a:lnTo>
                        <a:pt x="276" y="531"/>
                      </a:lnTo>
                      <a:lnTo>
                        <a:pt x="291" y="639"/>
                      </a:lnTo>
                      <a:lnTo>
                        <a:pt x="330" y="762"/>
                      </a:lnTo>
                      <a:lnTo>
                        <a:pt x="383" y="855"/>
                      </a:lnTo>
                      <a:lnTo>
                        <a:pt x="445" y="923"/>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12" name="Freeform 16"/>
                <p:cNvSpPr>
                  <a:spLocks noChangeAspect="1"/>
                </p:cNvSpPr>
                <p:nvPr/>
              </p:nvSpPr>
              <p:spPr bwMode="auto">
                <a:xfrm rot="-2705309">
                  <a:off x="2793" y="1150"/>
                  <a:ext cx="620" cy="708"/>
                </a:xfrm>
                <a:custGeom>
                  <a:avLst/>
                  <a:gdLst>
                    <a:gd name="T0" fmla="*/ 15 w 915"/>
                    <a:gd name="T1" fmla="*/ 1008 h 1139"/>
                    <a:gd name="T2" fmla="*/ 0 w 915"/>
                    <a:gd name="T3" fmla="*/ 1061 h 1139"/>
                    <a:gd name="T4" fmla="*/ 15 w 915"/>
                    <a:gd name="T5" fmla="*/ 1139 h 1139"/>
                    <a:gd name="T6" fmla="*/ 70 w 915"/>
                    <a:gd name="T7" fmla="*/ 1139 h 1139"/>
                    <a:gd name="T8" fmla="*/ 231 w 915"/>
                    <a:gd name="T9" fmla="*/ 1108 h 1139"/>
                    <a:gd name="T10" fmla="*/ 408 w 915"/>
                    <a:gd name="T11" fmla="*/ 1046 h 1139"/>
                    <a:gd name="T12" fmla="*/ 554 w 915"/>
                    <a:gd name="T13" fmla="*/ 946 h 1139"/>
                    <a:gd name="T14" fmla="*/ 639 w 915"/>
                    <a:gd name="T15" fmla="*/ 816 h 1139"/>
                    <a:gd name="T16" fmla="*/ 715 w 915"/>
                    <a:gd name="T17" fmla="*/ 593 h 1139"/>
                    <a:gd name="T18" fmla="*/ 738 w 915"/>
                    <a:gd name="T19" fmla="*/ 385 h 1139"/>
                    <a:gd name="T20" fmla="*/ 738 w 915"/>
                    <a:gd name="T21" fmla="*/ 285 h 1139"/>
                    <a:gd name="T22" fmla="*/ 777 w 915"/>
                    <a:gd name="T23" fmla="*/ 224 h 1139"/>
                    <a:gd name="T24" fmla="*/ 845 w 915"/>
                    <a:gd name="T25" fmla="*/ 200 h 1139"/>
                    <a:gd name="T26" fmla="*/ 907 w 915"/>
                    <a:gd name="T27" fmla="*/ 200 h 1139"/>
                    <a:gd name="T28" fmla="*/ 915 w 915"/>
                    <a:gd name="T29" fmla="*/ 169 h 1139"/>
                    <a:gd name="T30" fmla="*/ 823 w 915"/>
                    <a:gd name="T31" fmla="*/ 177 h 1139"/>
                    <a:gd name="T32" fmla="*/ 808 w 915"/>
                    <a:gd name="T33" fmla="*/ 154 h 1139"/>
                    <a:gd name="T34" fmla="*/ 884 w 915"/>
                    <a:gd name="T35" fmla="*/ 70 h 1139"/>
                    <a:gd name="T36" fmla="*/ 868 w 915"/>
                    <a:gd name="T37" fmla="*/ 47 h 1139"/>
                    <a:gd name="T38" fmla="*/ 853 w 915"/>
                    <a:gd name="T39" fmla="*/ 62 h 1139"/>
                    <a:gd name="T40" fmla="*/ 792 w 915"/>
                    <a:gd name="T41" fmla="*/ 123 h 1139"/>
                    <a:gd name="T42" fmla="*/ 777 w 915"/>
                    <a:gd name="T43" fmla="*/ 123 h 1139"/>
                    <a:gd name="T44" fmla="*/ 777 w 915"/>
                    <a:gd name="T45" fmla="*/ 16 h 1139"/>
                    <a:gd name="T46" fmla="*/ 761 w 915"/>
                    <a:gd name="T47" fmla="*/ 0 h 1139"/>
                    <a:gd name="T48" fmla="*/ 738 w 915"/>
                    <a:gd name="T49" fmla="*/ 8 h 1139"/>
                    <a:gd name="T50" fmla="*/ 746 w 915"/>
                    <a:gd name="T51" fmla="*/ 123 h 1139"/>
                    <a:gd name="T52" fmla="*/ 730 w 915"/>
                    <a:gd name="T53" fmla="*/ 131 h 1139"/>
                    <a:gd name="T54" fmla="*/ 668 w 915"/>
                    <a:gd name="T55" fmla="*/ 70 h 1139"/>
                    <a:gd name="T56" fmla="*/ 623 w 915"/>
                    <a:gd name="T57" fmla="*/ 62 h 1139"/>
                    <a:gd name="T58" fmla="*/ 631 w 915"/>
                    <a:gd name="T59" fmla="*/ 93 h 1139"/>
                    <a:gd name="T60" fmla="*/ 699 w 915"/>
                    <a:gd name="T61" fmla="*/ 162 h 1139"/>
                    <a:gd name="T62" fmla="*/ 699 w 915"/>
                    <a:gd name="T63" fmla="*/ 200 h 1139"/>
                    <a:gd name="T64" fmla="*/ 676 w 915"/>
                    <a:gd name="T65" fmla="*/ 278 h 1139"/>
                    <a:gd name="T66" fmla="*/ 676 w 915"/>
                    <a:gd name="T67" fmla="*/ 346 h 1139"/>
                    <a:gd name="T68" fmla="*/ 676 w 915"/>
                    <a:gd name="T69" fmla="*/ 462 h 1139"/>
                    <a:gd name="T70" fmla="*/ 645 w 915"/>
                    <a:gd name="T71" fmla="*/ 608 h 1139"/>
                    <a:gd name="T72" fmla="*/ 615 w 915"/>
                    <a:gd name="T73" fmla="*/ 700 h 1139"/>
                    <a:gd name="T74" fmla="*/ 561 w 915"/>
                    <a:gd name="T75" fmla="*/ 816 h 1139"/>
                    <a:gd name="T76" fmla="*/ 499 w 915"/>
                    <a:gd name="T77" fmla="*/ 908 h 1139"/>
                    <a:gd name="T78" fmla="*/ 454 w 915"/>
                    <a:gd name="T79" fmla="*/ 954 h 1139"/>
                    <a:gd name="T80" fmla="*/ 330 w 915"/>
                    <a:gd name="T81" fmla="*/ 993 h 1139"/>
                    <a:gd name="T82" fmla="*/ 215 w 915"/>
                    <a:gd name="T83" fmla="*/ 1008 h 1139"/>
                    <a:gd name="T84" fmla="*/ 99 w 915"/>
                    <a:gd name="T85" fmla="*/ 1024 h 1139"/>
                    <a:gd name="T86" fmla="*/ 15 w 915"/>
                    <a:gd name="T87" fmla="*/ 1008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15" h="1139">
                      <a:moveTo>
                        <a:pt x="15" y="1008"/>
                      </a:moveTo>
                      <a:lnTo>
                        <a:pt x="0" y="1061"/>
                      </a:lnTo>
                      <a:lnTo>
                        <a:pt x="15" y="1139"/>
                      </a:lnTo>
                      <a:lnTo>
                        <a:pt x="70" y="1139"/>
                      </a:lnTo>
                      <a:lnTo>
                        <a:pt x="231" y="1108"/>
                      </a:lnTo>
                      <a:lnTo>
                        <a:pt x="408" y="1046"/>
                      </a:lnTo>
                      <a:lnTo>
                        <a:pt x="554" y="946"/>
                      </a:lnTo>
                      <a:lnTo>
                        <a:pt x="639" y="816"/>
                      </a:lnTo>
                      <a:lnTo>
                        <a:pt x="715" y="593"/>
                      </a:lnTo>
                      <a:lnTo>
                        <a:pt x="738" y="385"/>
                      </a:lnTo>
                      <a:lnTo>
                        <a:pt x="738" y="285"/>
                      </a:lnTo>
                      <a:lnTo>
                        <a:pt x="777" y="224"/>
                      </a:lnTo>
                      <a:lnTo>
                        <a:pt x="845" y="200"/>
                      </a:lnTo>
                      <a:lnTo>
                        <a:pt x="907" y="200"/>
                      </a:lnTo>
                      <a:lnTo>
                        <a:pt x="915" y="169"/>
                      </a:lnTo>
                      <a:lnTo>
                        <a:pt x="823" y="177"/>
                      </a:lnTo>
                      <a:lnTo>
                        <a:pt x="808" y="154"/>
                      </a:lnTo>
                      <a:lnTo>
                        <a:pt x="884" y="70"/>
                      </a:lnTo>
                      <a:lnTo>
                        <a:pt x="868" y="47"/>
                      </a:lnTo>
                      <a:lnTo>
                        <a:pt x="853" y="62"/>
                      </a:lnTo>
                      <a:lnTo>
                        <a:pt x="792" y="123"/>
                      </a:lnTo>
                      <a:lnTo>
                        <a:pt x="777" y="123"/>
                      </a:lnTo>
                      <a:lnTo>
                        <a:pt x="777" y="16"/>
                      </a:lnTo>
                      <a:lnTo>
                        <a:pt x="761" y="0"/>
                      </a:lnTo>
                      <a:lnTo>
                        <a:pt x="738" y="8"/>
                      </a:lnTo>
                      <a:lnTo>
                        <a:pt x="746" y="123"/>
                      </a:lnTo>
                      <a:lnTo>
                        <a:pt x="730" y="131"/>
                      </a:lnTo>
                      <a:lnTo>
                        <a:pt x="668" y="70"/>
                      </a:lnTo>
                      <a:lnTo>
                        <a:pt x="623" y="62"/>
                      </a:lnTo>
                      <a:lnTo>
                        <a:pt x="631" y="93"/>
                      </a:lnTo>
                      <a:lnTo>
                        <a:pt x="699" y="162"/>
                      </a:lnTo>
                      <a:lnTo>
                        <a:pt x="699" y="200"/>
                      </a:lnTo>
                      <a:lnTo>
                        <a:pt x="676" y="278"/>
                      </a:lnTo>
                      <a:lnTo>
                        <a:pt x="676" y="346"/>
                      </a:lnTo>
                      <a:lnTo>
                        <a:pt x="676" y="462"/>
                      </a:lnTo>
                      <a:lnTo>
                        <a:pt x="645" y="608"/>
                      </a:lnTo>
                      <a:lnTo>
                        <a:pt x="615" y="700"/>
                      </a:lnTo>
                      <a:lnTo>
                        <a:pt x="561" y="816"/>
                      </a:lnTo>
                      <a:lnTo>
                        <a:pt x="499" y="908"/>
                      </a:lnTo>
                      <a:lnTo>
                        <a:pt x="454" y="954"/>
                      </a:lnTo>
                      <a:lnTo>
                        <a:pt x="330" y="993"/>
                      </a:lnTo>
                      <a:lnTo>
                        <a:pt x="215" y="1008"/>
                      </a:lnTo>
                      <a:lnTo>
                        <a:pt x="99" y="1024"/>
                      </a:lnTo>
                      <a:lnTo>
                        <a:pt x="15" y="1008"/>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sp>
          <p:nvSpPr>
            <p:cNvPr id="1002513" name="Oval 17"/>
            <p:cNvSpPr>
              <a:spLocks noChangeAspect="1" noChangeArrowheads="1"/>
            </p:cNvSpPr>
            <p:nvPr/>
          </p:nvSpPr>
          <p:spPr bwMode="auto">
            <a:xfrm>
              <a:off x="2496" y="1104"/>
              <a:ext cx="912" cy="912"/>
            </a:xfrm>
            <a:prstGeom prst="ellipse">
              <a:avLst/>
            </a:prstGeom>
            <a:noFill/>
            <a:ln w="63500">
              <a:solidFill>
                <a:srgbClr val="339966"/>
              </a:solidFill>
              <a:round/>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grpSp>
      <p:graphicFrame>
        <p:nvGraphicFramePr>
          <p:cNvPr id="1002514" name="Object 18"/>
          <p:cNvGraphicFramePr>
            <a:graphicFrameLocks noChangeAspect="1"/>
          </p:cNvGraphicFramePr>
          <p:nvPr/>
        </p:nvGraphicFramePr>
        <p:xfrm>
          <a:off x="1787525" y="2532063"/>
          <a:ext cx="5876925" cy="2720975"/>
        </p:xfrm>
        <a:graphic>
          <a:graphicData uri="http://schemas.openxmlformats.org/presentationml/2006/ole">
            <mc:AlternateContent xmlns:mc="http://schemas.openxmlformats.org/markup-compatibility/2006">
              <mc:Choice xmlns:v="urn:schemas-microsoft-com:vml" Requires="v">
                <p:oleObj spid="_x0000_s64530" name="Equation" r:id="rId4" imgW="2298600" imgH="914400" progId="Equation.DSMT4">
                  <p:embed/>
                </p:oleObj>
              </mc:Choice>
              <mc:Fallback>
                <p:oleObj name="Equation" r:id="rId4" imgW="2298600" imgH="914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87525" y="2532063"/>
                        <a:ext cx="5876925" cy="2720975"/>
                      </a:xfrm>
                      <a:prstGeom prst="rect">
                        <a:avLst/>
                      </a:prstGeom>
                      <a:noFill/>
                      <a:ln>
                        <a:noFill/>
                      </a:ln>
                      <a:effectLst/>
                      <a:extLst>
                        <a:ext uri="{909E8E84-426E-40dd-AFC4-6F175D3DCCD1}">
                          <a14:hiddenFill xmlns:a14="http://schemas.microsoft.com/office/drawing/2010/main" xmlns="">
                            <a:solidFill>
                              <a:schemeClr val="hlink"/>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1002515" name="Group 19"/>
          <p:cNvGrpSpPr>
            <a:grpSpLocks/>
          </p:cNvGrpSpPr>
          <p:nvPr/>
        </p:nvGrpSpPr>
        <p:grpSpPr bwMode="auto">
          <a:xfrm>
            <a:off x="7620000" y="3200400"/>
            <a:ext cx="1447800" cy="1447800"/>
            <a:chOff x="4464" y="2736"/>
            <a:chExt cx="912" cy="912"/>
          </a:xfrm>
        </p:grpSpPr>
        <p:grpSp>
          <p:nvGrpSpPr>
            <p:cNvPr id="1002516" name="Group 20"/>
            <p:cNvGrpSpPr>
              <a:grpSpLocks/>
            </p:cNvGrpSpPr>
            <p:nvPr/>
          </p:nvGrpSpPr>
          <p:grpSpPr bwMode="auto">
            <a:xfrm>
              <a:off x="4560" y="2832"/>
              <a:ext cx="744" cy="672"/>
              <a:chOff x="1224" y="2539"/>
              <a:chExt cx="2280" cy="1785"/>
            </a:xfrm>
          </p:grpSpPr>
          <p:sp>
            <p:nvSpPr>
              <p:cNvPr id="1002517" name="Freeform 21" descr="Green marble"/>
              <p:cNvSpPr>
                <a:spLocks/>
              </p:cNvSpPr>
              <p:nvPr/>
            </p:nvSpPr>
            <p:spPr bwMode="auto">
              <a:xfrm>
                <a:off x="1224" y="2539"/>
                <a:ext cx="2280" cy="1785"/>
              </a:xfrm>
              <a:custGeom>
                <a:avLst/>
                <a:gdLst>
                  <a:gd name="T0" fmla="*/ 748 w 2280"/>
                  <a:gd name="T1" fmla="*/ 30 h 1785"/>
                  <a:gd name="T2" fmla="*/ 1224 w 2280"/>
                  <a:gd name="T3" fmla="*/ 305 h 1785"/>
                  <a:gd name="T4" fmla="*/ 2184 w 2280"/>
                  <a:gd name="T5" fmla="*/ 257 h 1785"/>
                  <a:gd name="T6" fmla="*/ 1800 w 2280"/>
                  <a:gd name="T7" fmla="*/ 1121 h 1785"/>
                  <a:gd name="T8" fmla="*/ 1743 w 2280"/>
                  <a:gd name="T9" fmla="*/ 1313 h 1785"/>
                  <a:gd name="T10" fmla="*/ 1717 w 2280"/>
                  <a:gd name="T11" fmla="*/ 1479 h 1785"/>
                  <a:gd name="T12" fmla="*/ 1560 w 2280"/>
                  <a:gd name="T13" fmla="*/ 1549 h 1785"/>
                  <a:gd name="T14" fmla="*/ 1272 w 2280"/>
                  <a:gd name="T15" fmla="*/ 1553 h 1785"/>
                  <a:gd name="T16" fmla="*/ 168 w 2280"/>
                  <a:gd name="T17" fmla="*/ 1649 h 1785"/>
                  <a:gd name="T18" fmla="*/ 264 w 2280"/>
                  <a:gd name="T19" fmla="*/ 737 h 1785"/>
                  <a:gd name="T20" fmla="*/ 425 w 2280"/>
                  <a:gd name="T21" fmla="*/ 126 h 1785"/>
                  <a:gd name="T22" fmla="*/ 748 w 2280"/>
                  <a:gd name="T23" fmla="*/ 30 h 1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80" h="1785">
                    <a:moveTo>
                      <a:pt x="748" y="30"/>
                    </a:moveTo>
                    <a:cubicBezTo>
                      <a:pt x="881" y="60"/>
                      <a:pt x="985" y="267"/>
                      <a:pt x="1224" y="305"/>
                    </a:cubicBezTo>
                    <a:cubicBezTo>
                      <a:pt x="1463" y="343"/>
                      <a:pt x="2088" y="121"/>
                      <a:pt x="2184" y="257"/>
                    </a:cubicBezTo>
                    <a:cubicBezTo>
                      <a:pt x="2280" y="393"/>
                      <a:pt x="1873" y="945"/>
                      <a:pt x="1800" y="1121"/>
                    </a:cubicBezTo>
                    <a:cubicBezTo>
                      <a:pt x="1727" y="1297"/>
                      <a:pt x="1757" y="1253"/>
                      <a:pt x="1743" y="1313"/>
                    </a:cubicBezTo>
                    <a:cubicBezTo>
                      <a:pt x="1729" y="1373"/>
                      <a:pt x="1747" y="1440"/>
                      <a:pt x="1717" y="1479"/>
                    </a:cubicBezTo>
                    <a:cubicBezTo>
                      <a:pt x="1687" y="1518"/>
                      <a:pt x="1634" y="1537"/>
                      <a:pt x="1560" y="1549"/>
                    </a:cubicBezTo>
                    <a:cubicBezTo>
                      <a:pt x="1486" y="1561"/>
                      <a:pt x="1504" y="1536"/>
                      <a:pt x="1272" y="1553"/>
                    </a:cubicBezTo>
                    <a:cubicBezTo>
                      <a:pt x="1040" y="1570"/>
                      <a:pt x="336" y="1785"/>
                      <a:pt x="168" y="1649"/>
                    </a:cubicBezTo>
                    <a:cubicBezTo>
                      <a:pt x="0" y="1513"/>
                      <a:pt x="221" y="991"/>
                      <a:pt x="264" y="737"/>
                    </a:cubicBezTo>
                    <a:cubicBezTo>
                      <a:pt x="307" y="483"/>
                      <a:pt x="344" y="244"/>
                      <a:pt x="425" y="126"/>
                    </a:cubicBezTo>
                    <a:cubicBezTo>
                      <a:pt x="506" y="8"/>
                      <a:pt x="615" y="0"/>
                      <a:pt x="748" y="30"/>
                    </a:cubicBezTo>
                    <a:close/>
                  </a:path>
                </a:pathLst>
              </a:custGeom>
              <a:blipFill dpi="0" rotWithShape="0">
                <a:blip r:embed="rId3"/>
                <a:srcRect/>
                <a:tile tx="0" ty="0" sx="100000" sy="100000" flip="none" algn="tl"/>
              </a:blipFill>
              <a:ln w="9525" cap="flat" cmpd="sng">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a:lstStyle/>
              <a:p>
                <a:endParaRPr lang="en-US"/>
              </a:p>
            </p:txBody>
          </p:sp>
          <p:grpSp>
            <p:nvGrpSpPr>
              <p:cNvPr id="1002518" name="Group 22"/>
              <p:cNvGrpSpPr>
                <a:grpSpLocks/>
              </p:cNvGrpSpPr>
              <p:nvPr/>
            </p:nvGrpSpPr>
            <p:grpSpPr bwMode="auto">
              <a:xfrm>
                <a:off x="1584" y="2688"/>
                <a:ext cx="1216" cy="1440"/>
                <a:chOff x="2641" y="1488"/>
                <a:chExt cx="2655" cy="2488"/>
              </a:xfrm>
            </p:grpSpPr>
            <p:grpSp>
              <p:nvGrpSpPr>
                <p:cNvPr id="1002519" name="Group 23"/>
                <p:cNvGrpSpPr>
                  <a:grpSpLocks/>
                </p:cNvGrpSpPr>
                <p:nvPr/>
              </p:nvGrpSpPr>
              <p:grpSpPr bwMode="auto">
                <a:xfrm>
                  <a:off x="2641" y="1488"/>
                  <a:ext cx="2496" cy="2436"/>
                  <a:chOff x="2641" y="1488"/>
                  <a:chExt cx="2496" cy="2436"/>
                </a:xfrm>
              </p:grpSpPr>
              <p:sp>
                <p:nvSpPr>
                  <p:cNvPr id="1002520" name="Freeform 24"/>
                  <p:cNvSpPr>
                    <a:spLocks/>
                  </p:cNvSpPr>
                  <p:nvPr/>
                </p:nvSpPr>
                <p:spPr bwMode="auto">
                  <a:xfrm>
                    <a:off x="3465" y="1900"/>
                    <a:ext cx="434" cy="514"/>
                  </a:xfrm>
                  <a:custGeom>
                    <a:avLst/>
                    <a:gdLst>
                      <a:gd name="T0" fmla="*/ 132 w 434"/>
                      <a:gd name="T1" fmla="*/ 186 h 514"/>
                      <a:gd name="T2" fmla="*/ 157 w 434"/>
                      <a:gd name="T3" fmla="*/ 114 h 514"/>
                      <a:gd name="T4" fmla="*/ 189 w 434"/>
                      <a:gd name="T5" fmla="*/ 42 h 514"/>
                      <a:gd name="T6" fmla="*/ 236 w 434"/>
                      <a:gd name="T7" fmla="*/ 6 h 514"/>
                      <a:gd name="T8" fmla="*/ 302 w 434"/>
                      <a:gd name="T9" fmla="*/ 0 h 514"/>
                      <a:gd name="T10" fmla="*/ 355 w 434"/>
                      <a:gd name="T11" fmla="*/ 24 h 514"/>
                      <a:gd name="T12" fmla="*/ 393 w 434"/>
                      <a:gd name="T13" fmla="*/ 63 h 514"/>
                      <a:gd name="T14" fmla="*/ 421 w 434"/>
                      <a:gd name="T15" fmla="*/ 135 h 514"/>
                      <a:gd name="T16" fmla="*/ 434 w 434"/>
                      <a:gd name="T17" fmla="*/ 222 h 514"/>
                      <a:gd name="T18" fmla="*/ 434 w 434"/>
                      <a:gd name="T19" fmla="*/ 312 h 514"/>
                      <a:gd name="T20" fmla="*/ 412 w 434"/>
                      <a:gd name="T21" fmla="*/ 411 h 514"/>
                      <a:gd name="T22" fmla="*/ 355 w 434"/>
                      <a:gd name="T23" fmla="*/ 474 h 514"/>
                      <a:gd name="T24" fmla="*/ 299 w 434"/>
                      <a:gd name="T25" fmla="*/ 514 h 514"/>
                      <a:gd name="T26" fmla="*/ 245 w 434"/>
                      <a:gd name="T27" fmla="*/ 510 h 514"/>
                      <a:gd name="T28" fmla="*/ 198 w 434"/>
                      <a:gd name="T29" fmla="*/ 468 h 514"/>
                      <a:gd name="T30" fmla="*/ 157 w 434"/>
                      <a:gd name="T31" fmla="*/ 396 h 514"/>
                      <a:gd name="T32" fmla="*/ 129 w 434"/>
                      <a:gd name="T33" fmla="*/ 333 h 514"/>
                      <a:gd name="T34" fmla="*/ 129 w 434"/>
                      <a:gd name="T35" fmla="*/ 252 h 514"/>
                      <a:gd name="T36" fmla="*/ 0 w 434"/>
                      <a:gd name="T37" fmla="*/ 234 h 514"/>
                      <a:gd name="T38" fmla="*/ 16 w 434"/>
                      <a:gd name="T39" fmla="*/ 189 h 514"/>
                      <a:gd name="T40" fmla="*/ 132 w 434"/>
                      <a:gd name="T41" fmla="*/ 186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34" h="514">
                        <a:moveTo>
                          <a:pt x="132" y="186"/>
                        </a:moveTo>
                        <a:lnTo>
                          <a:pt x="157" y="114"/>
                        </a:lnTo>
                        <a:lnTo>
                          <a:pt x="189" y="42"/>
                        </a:lnTo>
                        <a:lnTo>
                          <a:pt x="236" y="6"/>
                        </a:lnTo>
                        <a:lnTo>
                          <a:pt x="302" y="0"/>
                        </a:lnTo>
                        <a:lnTo>
                          <a:pt x="355" y="24"/>
                        </a:lnTo>
                        <a:lnTo>
                          <a:pt x="393" y="63"/>
                        </a:lnTo>
                        <a:lnTo>
                          <a:pt x="421" y="135"/>
                        </a:lnTo>
                        <a:lnTo>
                          <a:pt x="434" y="222"/>
                        </a:lnTo>
                        <a:lnTo>
                          <a:pt x="434" y="312"/>
                        </a:lnTo>
                        <a:lnTo>
                          <a:pt x="412" y="411"/>
                        </a:lnTo>
                        <a:lnTo>
                          <a:pt x="355" y="474"/>
                        </a:lnTo>
                        <a:lnTo>
                          <a:pt x="299" y="514"/>
                        </a:lnTo>
                        <a:lnTo>
                          <a:pt x="245" y="510"/>
                        </a:lnTo>
                        <a:lnTo>
                          <a:pt x="198" y="468"/>
                        </a:lnTo>
                        <a:lnTo>
                          <a:pt x="157" y="396"/>
                        </a:lnTo>
                        <a:lnTo>
                          <a:pt x="129" y="333"/>
                        </a:lnTo>
                        <a:lnTo>
                          <a:pt x="129" y="252"/>
                        </a:lnTo>
                        <a:lnTo>
                          <a:pt x="0" y="234"/>
                        </a:lnTo>
                        <a:lnTo>
                          <a:pt x="16" y="189"/>
                        </a:lnTo>
                        <a:lnTo>
                          <a:pt x="132" y="186"/>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21" name="Freeform 25"/>
                  <p:cNvSpPr>
                    <a:spLocks/>
                  </p:cNvSpPr>
                  <p:nvPr/>
                </p:nvSpPr>
                <p:spPr bwMode="auto">
                  <a:xfrm>
                    <a:off x="3752" y="1488"/>
                    <a:ext cx="566" cy="1154"/>
                  </a:xfrm>
                  <a:custGeom>
                    <a:avLst/>
                    <a:gdLst>
                      <a:gd name="T0" fmla="*/ 13 w 566"/>
                      <a:gd name="T1" fmla="*/ 1145 h 1154"/>
                      <a:gd name="T2" fmla="*/ 0 w 566"/>
                      <a:gd name="T3" fmla="*/ 1088 h 1154"/>
                      <a:gd name="T4" fmla="*/ 31 w 566"/>
                      <a:gd name="T5" fmla="*/ 1042 h 1154"/>
                      <a:gd name="T6" fmla="*/ 134 w 566"/>
                      <a:gd name="T7" fmla="*/ 988 h 1154"/>
                      <a:gd name="T8" fmla="*/ 226 w 566"/>
                      <a:gd name="T9" fmla="*/ 927 h 1154"/>
                      <a:gd name="T10" fmla="*/ 313 w 566"/>
                      <a:gd name="T11" fmla="*/ 827 h 1154"/>
                      <a:gd name="T12" fmla="*/ 432 w 566"/>
                      <a:gd name="T13" fmla="*/ 689 h 1154"/>
                      <a:gd name="T14" fmla="*/ 463 w 566"/>
                      <a:gd name="T15" fmla="*/ 634 h 1154"/>
                      <a:gd name="T16" fmla="*/ 479 w 566"/>
                      <a:gd name="T17" fmla="*/ 580 h 1154"/>
                      <a:gd name="T18" fmla="*/ 472 w 566"/>
                      <a:gd name="T19" fmla="*/ 526 h 1154"/>
                      <a:gd name="T20" fmla="*/ 444 w 566"/>
                      <a:gd name="T21" fmla="*/ 426 h 1154"/>
                      <a:gd name="T22" fmla="*/ 376 w 566"/>
                      <a:gd name="T23" fmla="*/ 299 h 1154"/>
                      <a:gd name="T24" fmla="*/ 301 w 566"/>
                      <a:gd name="T25" fmla="*/ 229 h 1154"/>
                      <a:gd name="T26" fmla="*/ 235 w 566"/>
                      <a:gd name="T27" fmla="*/ 190 h 1154"/>
                      <a:gd name="T28" fmla="*/ 181 w 566"/>
                      <a:gd name="T29" fmla="*/ 184 h 1154"/>
                      <a:gd name="T30" fmla="*/ 153 w 566"/>
                      <a:gd name="T31" fmla="*/ 190 h 1154"/>
                      <a:gd name="T32" fmla="*/ 150 w 566"/>
                      <a:gd name="T33" fmla="*/ 163 h 1154"/>
                      <a:gd name="T34" fmla="*/ 215 w 566"/>
                      <a:gd name="T35" fmla="*/ 154 h 1154"/>
                      <a:gd name="T36" fmla="*/ 291 w 566"/>
                      <a:gd name="T37" fmla="*/ 154 h 1154"/>
                      <a:gd name="T38" fmla="*/ 238 w 566"/>
                      <a:gd name="T39" fmla="*/ 93 h 1154"/>
                      <a:gd name="T40" fmla="*/ 206 w 566"/>
                      <a:gd name="T41" fmla="*/ 45 h 1154"/>
                      <a:gd name="T42" fmla="*/ 229 w 566"/>
                      <a:gd name="T43" fmla="*/ 27 h 1154"/>
                      <a:gd name="T44" fmla="*/ 313 w 566"/>
                      <a:gd name="T45" fmla="*/ 109 h 1154"/>
                      <a:gd name="T46" fmla="*/ 329 w 566"/>
                      <a:gd name="T47" fmla="*/ 121 h 1154"/>
                      <a:gd name="T48" fmla="*/ 313 w 566"/>
                      <a:gd name="T49" fmla="*/ 57 h 1154"/>
                      <a:gd name="T50" fmla="*/ 301 w 566"/>
                      <a:gd name="T51" fmla="*/ 9 h 1154"/>
                      <a:gd name="T52" fmla="*/ 313 w 566"/>
                      <a:gd name="T53" fmla="*/ 0 h 1154"/>
                      <a:gd name="T54" fmla="*/ 341 w 566"/>
                      <a:gd name="T55" fmla="*/ 9 h 1154"/>
                      <a:gd name="T56" fmla="*/ 366 w 566"/>
                      <a:gd name="T57" fmla="*/ 121 h 1154"/>
                      <a:gd name="T58" fmla="*/ 379 w 566"/>
                      <a:gd name="T59" fmla="*/ 118 h 1154"/>
                      <a:gd name="T60" fmla="*/ 379 w 566"/>
                      <a:gd name="T61" fmla="*/ 30 h 1154"/>
                      <a:gd name="T62" fmla="*/ 404 w 566"/>
                      <a:gd name="T63" fmla="*/ 21 h 1154"/>
                      <a:gd name="T64" fmla="*/ 422 w 566"/>
                      <a:gd name="T65" fmla="*/ 36 h 1154"/>
                      <a:gd name="T66" fmla="*/ 413 w 566"/>
                      <a:gd name="T67" fmla="*/ 154 h 1154"/>
                      <a:gd name="T68" fmla="*/ 407 w 566"/>
                      <a:gd name="T69" fmla="*/ 202 h 1154"/>
                      <a:gd name="T70" fmla="*/ 422 w 566"/>
                      <a:gd name="T71" fmla="*/ 299 h 1154"/>
                      <a:gd name="T72" fmla="*/ 472 w 566"/>
                      <a:gd name="T73" fmla="*/ 402 h 1154"/>
                      <a:gd name="T74" fmla="*/ 525 w 566"/>
                      <a:gd name="T75" fmla="*/ 520 h 1154"/>
                      <a:gd name="T76" fmla="*/ 566 w 566"/>
                      <a:gd name="T77" fmla="*/ 607 h 1154"/>
                      <a:gd name="T78" fmla="*/ 563 w 566"/>
                      <a:gd name="T79" fmla="*/ 652 h 1154"/>
                      <a:gd name="T80" fmla="*/ 488 w 566"/>
                      <a:gd name="T81" fmla="*/ 734 h 1154"/>
                      <a:gd name="T82" fmla="*/ 385 w 566"/>
                      <a:gd name="T83" fmla="*/ 836 h 1154"/>
                      <a:gd name="T84" fmla="*/ 301 w 566"/>
                      <a:gd name="T85" fmla="*/ 937 h 1154"/>
                      <a:gd name="T86" fmla="*/ 197 w 566"/>
                      <a:gd name="T87" fmla="*/ 1070 h 1154"/>
                      <a:gd name="T88" fmla="*/ 112 w 566"/>
                      <a:gd name="T89" fmla="*/ 1136 h 1154"/>
                      <a:gd name="T90" fmla="*/ 47 w 566"/>
                      <a:gd name="T91" fmla="*/ 1154 h 1154"/>
                      <a:gd name="T92" fmla="*/ 13 w 566"/>
                      <a:gd name="T93" fmla="*/ 1145 h 1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66" h="1154">
                        <a:moveTo>
                          <a:pt x="13" y="1145"/>
                        </a:moveTo>
                        <a:lnTo>
                          <a:pt x="0" y="1088"/>
                        </a:lnTo>
                        <a:lnTo>
                          <a:pt x="31" y="1042"/>
                        </a:lnTo>
                        <a:lnTo>
                          <a:pt x="134" y="988"/>
                        </a:lnTo>
                        <a:lnTo>
                          <a:pt x="226" y="927"/>
                        </a:lnTo>
                        <a:lnTo>
                          <a:pt x="313" y="827"/>
                        </a:lnTo>
                        <a:lnTo>
                          <a:pt x="432" y="689"/>
                        </a:lnTo>
                        <a:lnTo>
                          <a:pt x="463" y="634"/>
                        </a:lnTo>
                        <a:lnTo>
                          <a:pt x="479" y="580"/>
                        </a:lnTo>
                        <a:lnTo>
                          <a:pt x="472" y="526"/>
                        </a:lnTo>
                        <a:lnTo>
                          <a:pt x="444" y="426"/>
                        </a:lnTo>
                        <a:lnTo>
                          <a:pt x="376" y="299"/>
                        </a:lnTo>
                        <a:lnTo>
                          <a:pt x="301" y="229"/>
                        </a:lnTo>
                        <a:lnTo>
                          <a:pt x="235" y="190"/>
                        </a:lnTo>
                        <a:lnTo>
                          <a:pt x="181" y="184"/>
                        </a:lnTo>
                        <a:lnTo>
                          <a:pt x="153" y="190"/>
                        </a:lnTo>
                        <a:lnTo>
                          <a:pt x="150" y="163"/>
                        </a:lnTo>
                        <a:lnTo>
                          <a:pt x="215" y="154"/>
                        </a:lnTo>
                        <a:lnTo>
                          <a:pt x="291" y="154"/>
                        </a:lnTo>
                        <a:lnTo>
                          <a:pt x="238" y="93"/>
                        </a:lnTo>
                        <a:lnTo>
                          <a:pt x="206" y="45"/>
                        </a:lnTo>
                        <a:lnTo>
                          <a:pt x="229" y="27"/>
                        </a:lnTo>
                        <a:lnTo>
                          <a:pt x="313" y="109"/>
                        </a:lnTo>
                        <a:lnTo>
                          <a:pt x="329" y="121"/>
                        </a:lnTo>
                        <a:lnTo>
                          <a:pt x="313" y="57"/>
                        </a:lnTo>
                        <a:lnTo>
                          <a:pt x="301" y="9"/>
                        </a:lnTo>
                        <a:lnTo>
                          <a:pt x="313" y="0"/>
                        </a:lnTo>
                        <a:lnTo>
                          <a:pt x="341" y="9"/>
                        </a:lnTo>
                        <a:lnTo>
                          <a:pt x="366" y="121"/>
                        </a:lnTo>
                        <a:lnTo>
                          <a:pt x="379" y="118"/>
                        </a:lnTo>
                        <a:lnTo>
                          <a:pt x="379" y="30"/>
                        </a:lnTo>
                        <a:lnTo>
                          <a:pt x="404" y="21"/>
                        </a:lnTo>
                        <a:lnTo>
                          <a:pt x="422" y="36"/>
                        </a:lnTo>
                        <a:lnTo>
                          <a:pt x="413" y="154"/>
                        </a:lnTo>
                        <a:lnTo>
                          <a:pt x="407" y="202"/>
                        </a:lnTo>
                        <a:lnTo>
                          <a:pt x="422" y="299"/>
                        </a:lnTo>
                        <a:lnTo>
                          <a:pt x="472" y="402"/>
                        </a:lnTo>
                        <a:lnTo>
                          <a:pt x="525" y="520"/>
                        </a:lnTo>
                        <a:lnTo>
                          <a:pt x="566" y="607"/>
                        </a:lnTo>
                        <a:lnTo>
                          <a:pt x="563" y="652"/>
                        </a:lnTo>
                        <a:lnTo>
                          <a:pt x="488" y="734"/>
                        </a:lnTo>
                        <a:lnTo>
                          <a:pt x="385" y="836"/>
                        </a:lnTo>
                        <a:lnTo>
                          <a:pt x="301" y="937"/>
                        </a:lnTo>
                        <a:lnTo>
                          <a:pt x="197" y="1070"/>
                        </a:lnTo>
                        <a:lnTo>
                          <a:pt x="112" y="1136"/>
                        </a:lnTo>
                        <a:lnTo>
                          <a:pt x="47" y="1154"/>
                        </a:lnTo>
                        <a:lnTo>
                          <a:pt x="13" y="1145"/>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22" name="Freeform 26"/>
                  <p:cNvSpPr>
                    <a:spLocks/>
                  </p:cNvSpPr>
                  <p:nvPr/>
                </p:nvSpPr>
                <p:spPr bwMode="auto">
                  <a:xfrm>
                    <a:off x="2641" y="2564"/>
                    <a:ext cx="1037" cy="581"/>
                  </a:xfrm>
                  <a:custGeom>
                    <a:avLst/>
                    <a:gdLst>
                      <a:gd name="T0" fmla="*/ 210 w 1037"/>
                      <a:gd name="T1" fmla="*/ 468 h 581"/>
                      <a:gd name="T2" fmla="*/ 361 w 1037"/>
                      <a:gd name="T3" fmla="*/ 462 h 581"/>
                      <a:gd name="T4" fmla="*/ 498 w 1037"/>
                      <a:gd name="T5" fmla="*/ 444 h 581"/>
                      <a:gd name="T6" fmla="*/ 583 w 1037"/>
                      <a:gd name="T7" fmla="*/ 423 h 581"/>
                      <a:gd name="T8" fmla="*/ 705 w 1037"/>
                      <a:gd name="T9" fmla="*/ 354 h 581"/>
                      <a:gd name="T10" fmla="*/ 792 w 1037"/>
                      <a:gd name="T11" fmla="*/ 288 h 581"/>
                      <a:gd name="T12" fmla="*/ 906 w 1037"/>
                      <a:gd name="T13" fmla="*/ 207 h 581"/>
                      <a:gd name="T14" fmla="*/ 959 w 1037"/>
                      <a:gd name="T15" fmla="*/ 156 h 581"/>
                      <a:gd name="T16" fmla="*/ 1000 w 1037"/>
                      <a:gd name="T17" fmla="*/ 120 h 581"/>
                      <a:gd name="T18" fmla="*/ 1037 w 1037"/>
                      <a:gd name="T19" fmla="*/ 81 h 581"/>
                      <a:gd name="T20" fmla="*/ 1037 w 1037"/>
                      <a:gd name="T21" fmla="*/ 39 h 581"/>
                      <a:gd name="T22" fmla="*/ 996 w 1037"/>
                      <a:gd name="T23" fmla="*/ 0 h 581"/>
                      <a:gd name="T24" fmla="*/ 971 w 1037"/>
                      <a:gd name="T25" fmla="*/ 9 h 581"/>
                      <a:gd name="T26" fmla="*/ 903 w 1037"/>
                      <a:gd name="T27" fmla="*/ 90 h 581"/>
                      <a:gd name="T28" fmla="*/ 828 w 1037"/>
                      <a:gd name="T29" fmla="*/ 183 h 581"/>
                      <a:gd name="T30" fmla="*/ 752 w 1037"/>
                      <a:gd name="T31" fmla="*/ 270 h 581"/>
                      <a:gd name="T32" fmla="*/ 642 w 1037"/>
                      <a:gd name="T33" fmla="*/ 342 h 581"/>
                      <a:gd name="T34" fmla="*/ 548 w 1037"/>
                      <a:gd name="T35" fmla="*/ 390 h 581"/>
                      <a:gd name="T36" fmla="*/ 445 w 1037"/>
                      <a:gd name="T37" fmla="*/ 414 h 581"/>
                      <a:gd name="T38" fmla="*/ 301 w 1037"/>
                      <a:gd name="T39" fmla="*/ 417 h 581"/>
                      <a:gd name="T40" fmla="*/ 216 w 1037"/>
                      <a:gd name="T41" fmla="*/ 417 h 581"/>
                      <a:gd name="T42" fmla="*/ 144 w 1037"/>
                      <a:gd name="T43" fmla="*/ 363 h 581"/>
                      <a:gd name="T44" fmla="*/ 125 w 1037"/>
                      <a:gd name="T45" fmla="*/ 327 h 581"/>
                      <a:gd name="T46" fmla="*/ 94 w 1037"/>
                      <a:gd name="T47" fmla="*/ 327 h 581"/>
                      <a:gd name="T48" fmla="*/ 116 w 1037"/>
                      <a:gd name="T49" fmla="*/ 372 h 581"/>
                      <a:gd name="T50" fmla="*/ 150 w 1037"/>
                      <a:gd name="T51" fmla="*/ 414 h 581"/>
                      <a:gd name="T52" fmla="*/ 66 w 1037"/>
                      <a:gd name="T53" fmla="*/ 396 h 581"/>
                      <a:gd name="T54" fmla="*/ 3 w 1037"/>
                      <a:gd name="T55" fmla="*/ 387 h 581"/>
                      <a:gd name="T56" fmla="*/ 3 w 1037"/>
                      <a:gd name="T57" fmla="*/ 405 h 581"/>
                      <a:gd name="T58" fmla="*/ 59 w 1037"/>
                      <a:gd name="T59" fmla="*/ 417 h 581"/>
                      <a:gd name="T60" fmla="*/ 97 w 1037"/>
                      <a:gd name="T61" fmla="*/ 441 h 581"/>
                      <a:gd name="T62" fmla="*/ 131 w 1037"/>
                      <a:gd name="T63" fmla="*/ 444 h 581"/>
                      <a:gd name="T64" fmla="*/ 78 w 1037"/>
                      <a:gd name="T65" fmla="*/ 462 h 581"/>
                      <a:gd name="T66" fmla="*/ 0 w 1037"/>
                      <a:gd name="T67" fmla="*/ 481 h 581"/>
                      <a:gd name="T68" fmla="*/ 3 w 1037"/>
                      <a:gd name="T69" fmla="*/ 499 h 581"/>
                      <a:gd name="T70" fmla="*/ 28 w 1037"/>
                      <a:gd name="T71" fmla="*/ 505 h 581"/>
                      <a:gd name="T72" fmla="*/ 103 w 1037"/>
                      <a:gd name="T73" fmla="*/ 481 h 581"/>
                      <a:gd name="T74" fmla="*/ 150 w 1037"/>
                      <a:gd name="T75" fmla="*/ 477 h 581"/>
                      <a:gd name="T76" fmla="*/ 122 w 1037"/>
                      <a:gd name="T77" fmla="*/ 505 h 581"/>
                      <a:gd name="T78" fmla="*/ 78 w 1037"/>
                      <a:gd name="T79" fmla="*/ 550 h 581"/>
                      <a:gd name="T80" fmla="*/ 59 w 1037"/>
                      <a:gd name="T81" fmla="*/ 562 h 581"/>
                      <a:gd name="T82" fmla="*/ 75 w 1037"/>
                      <a:gd name="T83" fmla="*/ 581 h 581"/>
                      <a:gd name="T84" fmla="*/ 113 w 1037"/>
                      <a:gd name="T85" fmla="*/ 559 h 581"/>
                      <a:gd name="T86" fmla="*/ 163 w 1037"/>
                      <a:gd name="T87" fmla="*/ 514 h 581"/>
                      <a:gd name="T88" fmla="*/ 210 w 1037"/>
                      <a:gd name="T89" fmla="*/ 468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37" h="581">
                        <a:moveTo>
                          <a:pt x="210" y="468"/>
                        </a:moveTo>
                        <a:lnTo>
                          <a:pt x="361" y="462"/>
                        </a:lnTo>
                        <a:lnTo>
                          <a:pt x="498" y="444"/>
                        </a:lnTo>
                        <a:lnTo>
                          <a:pt x="583" y="423"/>
                        </a:lnTo>
                        <a:lnTo>
                          <a:pt x="705" y="354"/>
                        </a:lnTo>
                        <a:lnTo>
                          <a:pt x="792" y="288"/>
                        </a:lnTo>
                        <a:lnTo>
                          <a:pt x="906" y="207"/>
                        </a:lnTo>
                        <a:lnTo>
                          <a:pt x="959" y="156"/>
                        </a:lnTo>
                        <a:lnTo>
                          <a:pt x="1000" y="120"/>
                        </a:lnTo>
                        <a:lnTo>
                          <a:pt x="1037" y="81"/>
                        </a:lnTo>
                        <a:lnTo>
                          <a:pt x="1037" y="39"/>
                        </a:lnTo>
                        <a:lnTo>
                          <a:pt x="996" y="0"/>
                        </a:lnTo>
                        <a:lnTo>
                          <a:pt x="971" y="9"/>
                        </a:lnTo>
                        <a:lnTo>
                          <a:pt x="903" y="90"/>
                        </a:lnTo>
                        <a:lnTo>
                          <a:pt x="828" y="183"/>
                        </a:lnTo>
                        <a:lnTo>
                          <a:pt x="752" y="270"/>
                        </a:lnTo>
                        <a:lnTo>
                          <a:pt x="642" y="342"/>
                        </a:lnTo>
                        <a:lnTo>
                          <a:pt x="548" y="390"/>
                        </a:lnTo>
                        <a:lnTo>
                          <a:pt x="445" y="414"/>
                        </a:lnTo>
                        <a:lnTo>
                          <a:pt x="301" y="417"/>
                        </a:lnTo>
                        <a:lnTo>
                          <a:pt x="216" y="417"/>
                        </a:lnTo>
                        <a:lnTo>
                          <a:pt x="144" y="363"/>
                        </a:lnTo>
                        <a:lnTo>
                          <a:pt x="125" y="327"/>
                        </a:lnTo>
                        <a:lnTo>
                          <a:pt x="94" y="327"/>
                        </a:lnTo>
                        <a:lnTo>
                          <a:pt x="116" y="372"/>
                        </a:lnTo>
                        <a:lnTo>
                          <a:pt x="150" y="414"/>
                        </a:lnTo>
                        <a:lnTo>
                          <a:pt x="66" y="396"/>
                        </a:lnTo>
                        <a:lnTo>
                          <a:pt x="3" y="387"/>
                        </a:lnTo>
                        <a:lnTo>
                          <a:pt x="3" y="405"/>
                        </a:lnTo>
                        <a:lnTo>
                          <a:pt x="59" y="417"/>
                        </a:lnTo>
                        <a:lnTo>
                          <a:pt x="97" y="441"/>
                        </a:lnTo>
                        <a:lnTo>
                          <a:pt x="131" y="444"/>
                        </a:lnTo>
                        <a:lnTo>
                          <a:pt x="78" y="462"/>
                        </a:lnTo>
                        <a:lnTo>
                          <a:pt x="0" y="481"/>
                        </a:lnTo>
                        <a:lnTo>
                          <a:pt x="3" y="499"/>
                        </a:lnTo>
                        <a:lnTo>
                          <a:pt x="28" y="505"/>
                        </a:lnTo>
                        <a:lnTo>
                          <a:pt x="103" y="481"/>
                        </a:lnTo>
                        <a:lnTo>
                          <a:pt x="150" y="477"/>
                        </a:lnTo>
                        <a:lnTo>
                          <a:pt x="122" y="505"/>
                        </a:lnTo>
                        <a:lnTo>
                          <a:pt x="78" y="550"/>
                        </a:lnTo>
                        <a:lnTo>
                          <a:pt x="59" y="562"/>
                        </a:lnTo>
                        <a:lnTo>
                          <a:pt x="75" y="581"/>
                        </a:lnTo>
                        <a:lnTo>
                          <a:pt x="113" y="559"/>
                        </a:lnTo>
                        <a:lnTo>
                          <a:pt x="163" y="514"/>
                        </a:lnTo>
                        <a:lnTo>
                          <a:pt x="210" y="468"/>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23" name="Freeform 27"/>
                  <p:cNvSpPr>
                    <a:spLocks/>
                  </p:cNvSpPr>
                  <p:nvPr/>
                </p:nvSpPr>
                <p:spPr bwMode="auto">
                  <a:xfrm>
                    <a:off x="3596" y="2504"/>
                    <a:ext cx="608" cy="800"/>
                  </a:xfrm>
                  <a:custGeom>
                    <a:avLst/>
                    <a:gdLst>
                      <a:gd name="T0" fmla="*/ 38 w 608"/>
                      <a:gd name="T1" fmla="*/ 90 h 800"/>
                      <a:gd name="T2" fmla="*/ 63 w 608"/>
                      <a:gd name="T3" fmla="*/ 27 h 800"/>
                      <a:gd name="T4" fmla="*/ 104 w 608"/>
                      <a:gd name="T5" fmla="*/ 0 h 800"/>
                      <a:gd name="T6" fmla="*/ 141 w 608"/>
                      <a:gd name="T7" fmla="*/ 0 h 800"/>
                      <a:gd name="T8" fmla="*/ 179 w 608"/>
                      <a:gd name="T9" fmla="*/ 18 h 800"/>
                      <a:gd name="T10" fmla="*/ 216 w 608"/>
                      <a:gd name="T11" fmla="*/ 54 h 800"/>
                      <a:gd name="T12" fmla="*/ 235 w 608"/>
                      <a:gd name="T13" fmla="*/ 117 h 800"/>
                      <a:gd name="T14" fmla="*/ 245 w 608"/>
                      <a:gd name="T15" fmla="*/ 180 h 800"/>
                      <a:gd name="T16" fmla="*/ 263 w 608"/>
                      <a:gd name="T17" fmla="*/ 243 h 800"/>
                      <a:gd name="T18" fmla="*/ 298 w 608"/>
                      <a:gd name="T19" fmla="*/ 312 h 800"/>
                      <a:gd name="T20" fmla="*/ 357 w 608"/>
                      <a:gd name="T21" fmla="*/ 384 h 800"/>
                      <a:gd name="T22" fmla="*/ 415 w 608"/>
                      <a:gd name="T23" fmla="*/ 432 h 800"/>
                      <a:gd name="T24" fmla="*/ 499 w 608"/>
                      <a:gd name="T25" fmla="*/ 468 h 800"/>
                      <a:gd name="T26" fmla="*/ 571 w 608"/>
                      <a:gd name="T27" fmla="*/ 522 h 800"/>
                      <a:gd name="T28" fmla="*/ 608 w 608"/>
                      <a:gd name="T29" fmla="*/ 577 h 800"/>
                      <a:gd name="T30" fmla="*/ 602 w 608"/>
                      <a:gd name="T31" fmla="*/ 622 h 800"/>
                      <a:gd name="T32" fmla="*/ 593 w 608"/>
                      <a:gd name="T33" fmla="*/ 676 h 800"/>
                      <a:gd name="T34" fmla="*/ 565 w 608"/>
                      <a:gd name="T35" fmla="*/ 712 h 800"/>
                      <a:gd name="T36" fmla="*/ 518 w 608"/>
                      <a:gd name="T37" fmla="*/ 757 h 800"/>
                      <a:gd name="T38" fmla="*/ 449 w 608"/>
                      <a:gd name="T39" fmla="*/ 790 h 800"/>
                      <a:gd name="T40" fmla="*/ 396 w 608"/>
                      <a:gd name="T41" fmla="*/ 800 h 800"/>
                      <a:gd name="T42" fmla="*/ 320 w 608"/>
                      <a:gd name="T43" fmla="*/ 784 h 800"/>
                      <a:gd name="T44" fmla="*/ 251 w 608"/>
                      <a:gd name="T45" fmla="*/ 748 h 800"/>
                      <a:gd name="T46" fmla="*/ 179 w 608"/>
                      <a:gd name="T47" fmla="*/ 694 h 800"/>
                      <a:gd name="T48" fmla="*/ 129 w 608"/>
                      <a:gd name="T49" fmla="*/ 631 h 800"/>
                      <a:gd name="T50" fmla="*/ 82 w 608"/>
                      <a:gd name="T51" fmla="*/ 550 h 800"/>
                      <a:gd name="T52" fmla="*/ 44 w 608"/>
                      <a:gd name="T53" fmla="*/ 456 h 800"/>
                      <a:gd name="T54" fmla="*/ 19 w 608"/>
                      <a:gd name="T55" fmla="*/ 375 h 800"/>
                      <a:gd name="T56" fmla="*/ 7 w 608"/>
                      <a:gd name="T57" fmla="*/ 297 h 800"/>
                      <a:gd name="T58" fmla="*/ 0 w 608"/>
                      <a:gd name="T59" fmla="*/ 189 h 800"/>
                      <a:gd name="T60" fmla="*/ 19 w 608"/>
                      <a:gd name="T61" fmla="*/ 117 h 800"/>
                      <a:gd name="T62" fmla="*/ 38 w 608"/>
                      <a:gd name="T63" fmla="*/ 90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08" h="800">
                        <a:moveTo>
                          <a:pt x="38" y="90"/>
                        </a:moveTo>
                        <a:lnTo>
                          <a:pt x="63" y="27"/>
                        </a:lnTo>
                        <a:lnTo>
                          <a:pt x="104" y="0"/>
                        </a:lnTo>
                        <a:lnTo>
                          <a:pt x="141" y="0"/>
                        </a:lnTo>
                        <a:lnTo>
                          <a:pt x="179" y="18"/>
                        </a:lnTo>
                        <a:lnTo>
                          <a:pt x="216" y="54"/>
                        </a:lnTo>
                        <a:lnTo>
                          <a:pt x="235" y="117"/>
                        </a:lnTo>
                        <a:lnTo>
                          <a:pt x="245" y="180"/>
                        </a:lnTo>
                        <a:lnTo>
                          <a:pt x="263" y="243"/>
                        </a:lnTo>
                        <a:lnTo>
                          <a:pt x="298" y="312"/>
                        </a:lnTo>
                        <a:lnTo>
                          <a:pt x="357" y="384"/>
                        </a:lnTo>
                        <a:lnTo>
                          <a:pt x="415" y="432"/>
                        </a:lnTo>
                        <a:lnTo>
                          <a:pt x="499" y="468"/>
                        </a:lnTo>
                        <a:lnTo>
                          <a:pt x="571" y="522"/>
                        </a:lnTo>
                        <a:lnTo>
                          <a:pt x="608" y="577"/>
                        </a:lnTo>
                        <a:lnTo>
                          <a:pt x="602" y="622"/>
                        </a:lnTo>
                        <a:lnTo>
                          <a:pt x="593" y="676"/>
                        </a:lnTo>
                        <a:lnTo>
                          <a:pt x="565" y="712"/>
                        </a:lnTo>
                        <a:lnTo>
                          <a:pt x="518" y="757"/>
                        </a:lnTo>
                        <a:lnTo>
                          <a:pt x="449" y="790"/>
                        </a:lnTo>
                        <a:lnTo>
                          <a:pt x="396" y="800"/>
                        </a:lnTo>
                        <a:lnTo>
                          <a:pt x="320" y="784"/>
                        </a:lnTo>
                        <a:lnTo>
                          <a:pt x="251" y="748"/>
                        </a:lnTo>
                        <a:lnTo>
                          <a:pt x="179" y="694"/>
                        </a:lnTo>
                        <a:lnTo>
                          <a:pt x="129" y="631"/>
                        </a:lnTo>
                        <a:lnTo>
                          <a:pt x="82" y="550"/>
                        </a:lnTo>
                        <a:lnTo>
                          <a:pt x="44" y="456"/>
                        </a:lnTo>
                        <a:lnTo>
                          <a:pt x="19" y="375"/>
                        </a:lnTo>
                        <a:lnTo>
                          <a:pt x="7" y="297"/>
                        </a:lnTo>
                        <a:lnTo>
                          <a:pt x="0" y="189"/>
                        </a:lnTo>
                        <a:lnTo>
                          <a:pt x="19" y="117"/>
                        </a:lnTo>
                        <a:lnTo>
                          <a:pt x="38" y="9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24" name="Freeform 28"/>
                  <p:cNvSpPr>
                    <a:spLocks/>
                  </p:cNvSpPr>
                  <p:nvPr/>
                </p:nvSpPr>
                <p:spPr bwMode="auto">
                  <a:xfrm>
                    <a:off x="4094" y="2846"/>
                    <a:ext cx="1043" cy="726"/>
                  </a:xfrm>
                  <a:custGeom>
                    <a:avLst/>
                    <a:gdLst>
                      <a:gd name="T0" fmla="*/ 116 w 1043"/>
                      <a:gd name="T1" fmla="*/ 230 h 726"/>
                      <a:gd name="T2" fmla="*/ 216 w 1043"/>
                      <a:gd name="T3" fmla="*/ 147 h 726"/>
                      <a:gd name="T4" fmla="*/ 338 w 1043"/>
                      <a:gd name="T5" fmla="*/ 72 h 726"/>
                      <a:gd name="T6" fmla="*/ 417 w 1043"/>
                      <a:gd name="T7" fmla="*/ 27 h 726"/>
                      <a:gd name="T8" fmla="*/ 479 w 1043"/>
                      <a:gd name="T9" fmla="*/ 12 h 726"/>
                      <a:gd name="T10" fmla="*/ 529 w 1043"/>
                      <a:gd name="T11" fmla="*/ 0 h 726"/>
                      <a:gd name="T12" fmla="*/ 573 w 1043"/>
                      <a:gd name="T13" fmla="*/ 18 h 726"/>
                      <a:gd name="T14" fmla="*/ 601 w 1043"/>
                      <a:gd name="T15" fmla="*/ 75 h 726"/>
                      <a:gd name="T16" fmla="*/ 620 w 1043"/>
                      <a:gd name="T17" fmla="*/ 230 h 726"/>
                      <a:gd name="T18" fmla="*/ 620 w 1043"/>
                      <a:gd name="T19" fmla="*/ 416 h 726"/>
                      <a:gd name="T20" fmla="*/ 620 w 1043"/>
                      <a:gd name="T21" fmla="*/ 536 h 726"/>
                      <a:gd name="T22" fmla="*/ 642 w 1043"/>
                      <a:gd name="T23" fmla="*/ 609 h 726"/>
                      <a:gd name="T24" fmla="*/ 686 w 1043"/>
                      <a:gd name="T25" fmla="*/ 597 h 726"/>
                      <a:gd name="T26" fmla="*/ 717 w 1043"/>
                      <a:gd name="T27" fmla="*/ 552 h 726"/>
                      <a:gd name="T28" fmla="*/ 779 w 1043"/>
                      <a:gd name="T29" fmla="*/ 500 h 726"/>
                      <a:gd name="T30" fmla="*/ 876 w 1043"/>
                      <a:gd name="T31" fmla="*/ 470 h 726"/>
                      <a:gd name="T32" fmla="*/ 943 w 1043"/>
                      <a:gd name="T33" fmla="*/ 470 h 726"/>
                      <a:gd name="T34" fmla="*/ 1043 w 1043"/>
                      <a:gd name="T35" fmla="*/ 488 h 726"/>
                      <a:gd name="T36" fmla="*/ 1037 w 1043"/>
                      <a:gd name="T37" fmla="*/ 524 h 726"/>
                      <a:gd name="T38" fmla="*/ 1015 w 1043"/>
                      <a:gd name="T39" fmla="*/ 555 h 726"/>
                      <a:gd name="T40" fmla="*/ 981 w 1043"/>
                      <a:gd name="T41" fmla="*/ 561 h 726"/>
                      <a:gd name="T42" fmla="*/ 943 w 1043"/>
                      <a:gd name="T43" fmla="*/ 542 h 726"/>
                      <a:gd name="T44" fmla="*/ 886 w 1043"/>
                      <a:gd name="T45" fmla="*/ 518 h 726"/>
                      <a:gd name="T46" fmla="*/ 829 w 1043"/>
                      <a:gd name="T47" fmla="*/ 518 h 726"/>
                      <a:gd name="T48" fmla="*/ 754 w 1043"/>
                      <a:gd name="T49" fmla="*/ 564 h 726"/>
                      <a:gd name="T50" fmla="*/ 708 w 1043"/>
                      <a:gd name="T51" fmla="*/ 633 h 726"/>
                      <a:gd name="T52" fmla="*/ 698 w 1043"/>
                      <a:gd name="T53" fmla="*/ 690 h 726"/>
                      <a:gd name="T54" fmla="*/ 679 w 1043"/>
                      <a:gd name="T55" fmla="*/ 726 h 726"/>
                      <a:gd name="T56" fmla="*/ 604 w 1043"/>
                      <a:gd name="T57" fmla="*/ 723 h 726"/>
                      <a:gd name="T58" fmla="*/ 601 w 1043"/>
                      <a:gd name="T59" fmla="*/ 669 h 726"/>
                      <a:gd name="T60" fmla="*/ 576 w 1043"/>
                      <a:gd name="T61" fmla="*/ 591 h 726"/>
                      <a:gd name="T62" fmla="*/ 567 w 1043"/>
                      <a:gd name="T63" fmla="*/ 509 h 726"/>
                      <a:gd name="T64" fmla="*/ 573 w 1043"/>
                      <a:gd name="T65" fmla="*/ 401 h 726"/>
                      <a:gd name="T66" fmla="*/ 564 w 1043"/>
                      <a:gd name="T67" fmla="*/ 248 h 726"/>
                      <a:gd name="T68" fmla="*/ 558 w 1043"/>
                      <a:gd name="T69" fmla="*/ 147 h 726"/>
                      <a:gd name="T70" fmla="*/ 539 w 1043"/>
                      <a:gd name="T71" fmla="*/ 111 h 726"/>
                      <a:gd name="T72" fmla="*/ 501 w 1043"/>
                      <a:gd name="T73" fmla="*/ 75 h 726"/>
                      <a:gd name="T74" fmla="*/ 461 w 1043"/>
                      <a:gd name="T75" fmla="*/ 75 h 726"/>
                      <a:gd name="T76" fmla="*/ 403 w 1043"/>
                      <a:gd name="T77" fmla="*/ 111 h 726"/>
                      <a:gd name="T78" fmla="*/ 328 w 1043"/>
                      <a:gd name="T79" fmla="*/ 181 h 726"/>
                      <a:gd name="T80" fmla="*/ 235 w 1043"/>
                      <a:gd name="T81" fmla="*/ 272 h 726"/>
                      <a:gd name="T82" fmla="*/ 141 w 1043"/>
                      <a:gd name="T83" fmla="*/ 356 h 726"/>
                      <a:gd name="T84" fmla="*/ 94 w 1043"/>
                      <a:gd name="T85" fmla="*/ 383 h 726"/>
                      <a:gd name="T86" fmla="*/ 38 w 1043"/>
                      <a:gd name="T87" fmla="*/ 383 h 726"/>
                      <a:gd name="T88" fmla="*/ 0 w 1043"/>
                      <a:gd name="T89" fmla="*/ 344 h 726"/>
                      <a:gd name="T90" fmla="*/ 3 w 1043"/>
                      <a:gd name="T91" fmla="*/ 281 h 726"/>
                      <a:gd name="T92" fmla="*/ 41 w 1043"/>
                      <a:gd name="T93" fmla="*/ 248 h 726"/>
                      <a:gd name="T94" fmla="*/ 84 w 1043"/>
                      <a:gd name="T95" fmla="*/ 239 h 726"/>
                      <a:gd name="T96" fmla="*/ 116 w 1043"/>
                      <a:gd name="T97" fmla="*/ 230 h 7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43" h="726">
                        <a:moveTo>
                          <a:pt x="116" y="230"/>
                        </a:moveTo>
                        <a:lnTo>
                          <a:pt x="216" y="147"/>
                        </a:lnTo>
                        <a:lnTo>
                          <a:pt x="338" y="72"/>
                        </a:lnTo>
                        <a:lnTo>
                          <a:pt x="417" y="27"/>
                        </a:lnTo>
                        <a:lnTo>
                          <a:pt x="479" y="12"/>
                        </a:lnTo>
                        <a:lnTo>
                          <a:pt x="529" y="0"/>
                        </a:lnTo>
                        <a:lnTo>
                          <a:pt x="573" y="18"/>
                        </a:lnTo>
                        <a:lnTo>
                          <a:pt x="601" y="75"/>
                        </a:lnTo>
                        <a:lnTo>
                          <a:pt x="620" y="230"/>
                        </a:lnTo>
                        <a:lnTo>
                          <a:pt x="620" y="416"/>
                        </a:lnTo>
                        <a:lnTo>
                          <a:pt x="620" y="536"/>
                        </a:lnTo>
                        <a:lnTo>
                          <a:pt x="642" y="609"/>
                        </a:lnTo>
                        <a:lnTo>
                          <a:pt x="686" y="597"/>
                        </a:lnTo>
                        <a:lnTo>
                          <a:pt x="717" y="552"/>
                        </a:lnTo>
                        <a:lnTo>
                          <a:pt x="779" y="500"/>
                        </a:lnTo>
                        <a:lnTo>
                          <a:pt x="876" y="470"/>
                        </a:lnTo>
                        <a:lnTo>
                          <a:pt x="943" y="470"/>
                        </a:lnTo>
                        <a:lnTo>
                          <a:pt x="1043" y="488"/>
                        </a:lnTo>
                        <a:lnTo>
                          <a:pt x="1037" y="524"/>
                        </a:lnTo>
                        <a:lnTo>
                          <a:pt x="1015" y="555"/>
                        </a:lnTo>
                        <a:lnTo>
                          <a:pt x="981" y="561"/>
                        </a:lnTo>
                        <a:lnTo>
                          <a:pt x="943" y="542"/>
                        </a:lnTo>
                        <a:lnTo>
                          <a:pt x="886" y="518"/>
                        </a:lnTo>
                        <a:lnTo>
                          <a:pt x="829" y="518"/>
                        </a:lnTo>
                        <a:lnTo>
                          <a:pt x="754" y="564"/>
                        </a:lnTo>
                        <a:lnTo>
                          <a:pt x="708" y="633"/>
                        </a:lnTo>
                        <a:lnTo>
                          <a:pt x="698" y="690"/>
                        </a:lnTo>
                        <a:lnTo>
                          <a:pt x="679" y="726"/>
                        </a:lnTo>
                        <a:lnTo>
                          <a:pt x="604" y="723"/>
                        </a:lnTo>
                        <a:lnTo>
                          <a:pt x="601" y="669"/>
                        </a:lnTo>
                        <a:lnTo>
                          <a:pt x="576" y="591"/>
                        </a:lnTo>
                        <a:lnTo>
                          <a:pt x="567" y="509"/>
                        </a:lnTo>
                        <a:lnTo>
                          <a:pt x="573" y="401"/>
                        </a:lnTo>
                        <a:lnTo>
                          <a:pt x="564" y="248"/>
                        </a:lnTo>
                        <a:lnTo>
                          <a:pt x="558" y="147"/>
                        </a:lnTo>
                        <a:lnTo>
                          <a:pt x="539" y="111"/>
                        </a:lnTo>
                        <a:lnTo>
                          <a:pt x="501" y="75"/>
                        </a:lnTo>
                        <a:lnTo>
                          <a:pt x="461" y="75"/>
                        </a:lnTo>
                        <a:lnTo>
                          <a:pt x="403" y="111"/>
                        </a:lnTo>
                        <a:lnTo>
                          <a:pt x="328" y="181"/>
                        </a:lnTo>
                        <a:lnTo>
                          <a:pt x="235" y="272"/>
                        </a:lnTo>
                        <a:lnTo>
                          <a:pt x="141" y="356"/>
                        </a:lnTo>
                        <a:lnTo>
                          <a:pt x="94" y="383"/>
                        </a:lnTo>
                        <a:lnTo>
                          <a:pt x="38" y="383"/>
                        </a:lnTo>
                        <a:lnTo>
                          <a:pt x="0" y="344"/>
                        </a:lnTo>
                        <a:lnTo>
                          <a:pt x="3" y="281"/>
                        </a:lnTo>
                        <a:lnTo>
                          <a:pt x="41" y="248"/>
                        </a:lnTo>
                        <a:lnTo>
                          <a:pt x="84" y="239"/>
                        </a:lnTo>
                        <a:lnTo>
                          <a:pt x="116" y="23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25" name="Freeform 29"/>
                  <p:cNvSpPr>
                    <a:spLocks/>
                  </p:cNvSpPr>
                  <p:nvPr/>
                </p:nvSpPr>
                <p:spPr bwMode="auto">
                  <a:xfrm>
                    <a:off x="4038" y="3162"/>
                    <a:ext cx="713" cy="762"/>
                  </a:xfrm>
                  <a:custGeom>
                    <a:avLst/>
                    <a:gdLst>
                      <a:gd name="T0" fmla="*/ 0 w 713"/>
                      <a:gd name="T1" fmla="*/ 64 h 762"/>
                      <a:gd name="T2" fmla="*/ 22 w 713"/>
                      <a:gd name="T3" fmla="*/ 16 h 762"/>
                      <a:gd name="T4" fmla="*/ 69 w 713"/>
                      <a:gd name="T5" fmla="*/ 0 h 762"/>
                      <a:gd name="T6" fmla="*/ 134 w 713"/>
                      <a:gd name="T7" fmla="*/ 7 h 762"/>
                      <a:gd name="T8" fmla="*/ 150 w 713"/>
                      <a:gd name="T9" fmla="*/ 52 h 762"/>
                      <a:gd name="T10" fmla="*/ 125 w 713"/>
                      <a:gd name="T11" fmla="*/ 227 h 762"/>
                      <a:gd name="T12" fmla="*/ 122 w 713"/>
                      <a:gd name="T13" fmla="*/ 360 h 762"/>
                      <a:gd name="T14" fmla="*/ 116 w 713"/>
                      <a:gd name="T15" fmla="*/ 435 h 762"/>
                      <a:gd name="T16" fmla="*/ 116 w 713"/>
                      <a:gd name="T17" fmla="*/ 450 h 762"/>
                      <a:gd name="T18" fmla="*/ 131 w 713"/>
                      <a:gd name="T19" fmla="*/ 524 h 762"/>
                      <a:gd name="T20" fmla="*/ 172 w 713"/>
                      <a:gd name="T21" fmla="*/ 536 h 762"/>
                      <a:gd name="T22" fmla="*/ 225 w 713"/>
                      <a:gd name="T23" fmla="*/ 524 h 762"/>
                      <a:gd name="T24" fmla="*/ 303 w 713"/>
                      <a:gd name="T25" fmla="*/ 481 h 762"/>
                      <a:gd name="T26" fmla="*/ 387 w 713"/>
                      <a:gd name="T27" fmla="*/ 460 h 762"/>
                      <a:gd name="T28" fmla="*/ 482 w 713"/>
                      <a:gd name="T29" fmla="*/ 444 h 762"/>
                      <a:gd name="T30" fmla="*/ 585 w 713"/>
                      <a:gd name="T31" fmla="*/ 432 h 762"/>
                      <a:gd name="T32" fmla="*/ 660 w 713"/>
                      <a:gd name="T33" fmla="*/ 432 h 762"/>
                      <a:gd name="T34" fmla="*/ 694 w 713"/>
                      <a:gd name="T35" fmla="*/ 441 h 762"/>
                      <a:gd name="T36" fmla="*/ 713 w 713"/>
                      <a:gd name="T37" fmla="*/ 463 h 762"/>
                      <a:gd name="T38" fmla="*/ 704 w 713"/>
                      <a:gd name="T39" fmla="*/ 496 h 762"/>
                      <a:gd name="T40" fmla="*/ 657 w 713"/>
                      <a:gd name="T41" fmla="*/ 524 h 762"/>
                      <a:gd name="T42" fmla="*/ 613 w 713"/>
                      <a:gd name="T43" fmla="*/ 563 h 762"/>
                      <a:gd name="T44" fmla="*/ 572 w 713"/>
                      <a:gd name="T45" fmla="*/ 618 h 762"/>
                      <a:gd name="T46" fmla="*/ 547 w 713"/>
                      <a:gd name="T47" fmla="*/ 663 h 762"/>
                      <a:gd name="T48" fmla="*/ 526 w 713"/>
                      <a:gd name="T49" fmla="*/ 708 h 762"/>
                      <a:gd name="T50" fmla="*/ 510 w 713"/>
                      <a:gd name="T51" fmla="*/ 762 h 762"/>
                      <a:gd name="T52" fmla="*/ 488 w 713"/>
                      <a:gd name="T53" fmla="*/ 762 h 762"/>
                      <a:gd name="T54" fmla="*/ 469 w 713"/>
                      <a:gd name="T55" fmla="*/ 741 h 762"/>
                      <a:gd name="T56" fmla="*/ 462 w 713"/>
                      <a:gd name="T57" fmla="*/ 681 h 762"/>
                      <a:gd name="T58" fmla="*/ 507 w 713"/>
                      <a:gd name="T59" fmla="*/ 627 h 762"/>
                      <a:gd name="T60" fmla="*/ 566 w 713"/>
                      <a:gd name="T61" fmla="*/ 563 h 762"/>
                      <a:gd name="T62" fmla="*/ 622 w 713"/>
                      <a:gd name="T63" fmla="*/ 515 h 762"/>
                      <a:gd name="T64" fmla="*/ 647 w 713"/>
                      <a:gd name="T65" fmla="*/ 499 h 762"/>
                      <a:gd name="T66" fmla="*/ 657 w 713"/>
                      <a:gd name="T67" fmla="*/ 478 h 762"/>
                      <a:gd name="T68" fmla="*/ 632 w 713"/>
                      <a:gd name="T69" fmla="*/ 463 h 762"/>
                      <a:gd name="T70" fmla="*/ 547 w 713"/>
                      <a:gd name="T71" fmla="*/ 463 h 762"/>
                      <a:gd name="T72" fmla="*/ 440 w 713"/>
                      <a:gd name="T73" fmla="*/ 481 h 762"/>
                      <a:gd name="T74" fmla="*/ 356 w 713"/>
                      <a:gd name="T75" fmla="*/ 509 h 762"/>
                      <a:gd name="T76" fmla="*/ 265 w 713"/>
                      <a:gd name="T77" fmla="*/ 560 h 762"/>
                      <a:gd name="T78" fmla="*/ 187 w 713"/>
                      <a:gd name="T79" fmla="*/ 596 h 762"/>
                      <a:gd name="T80" fmla="*/ 103 w 713"/>
                      <a:gd name="T81" fmla="*/ 599 h 762"/>
                      <a:gd name="T82" fmla="*/ 69 w 713"/>
                      <a:gd name="T83" fmla="*/ 587 h 762"/>
                      <a:gd name="T84" fmla="*/ 50 w 713"/>
                      <a:gd name="T85" fmla="*/ 542 h 762"/>
                      <a:gd name="T86" fmla="*/ 37 w 713"/>
                      <a:gd name="T87" fmla="*/ 478 h 762"/>
                      <a:gd name="T88" fmla="*/ 31 w 713"/>
                      <a:gd name="T89" fmla="*/ 360 h 762"/>
                      <a:gd name="T90" fmla="*/ 19 w 713"/>
                      <a:gd name="T91" fmla="*/ 151 h 762"/>
                      <a:gd name="T92" fmla="*/ 0 w 713"/>
                      <a:gd name="T93" fmla="*/ 6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13" h="762">
                        <a:moveTo>
                          <a:pt x="0" y="64"/>
                        </a:moveTo>
                        <a:lnTo>
                          <a:pt x="22" y="16"/>
                        </a:lnTo>
                        <a:lnTo>
                          <a:pt x="69" y="0"/>
                        </a:lnTo>
                        <a:lnTo>
                          <a:pt x="134" y="7"/>
                        </a:lnTo>
                        <a:lnTo>
                          <a:pt x="150" y="52"/>
                        </a:lnTo>
                        <a:lnTo>
                          <a:pt x="125" y="227"/>
                        </a:lnTo>
                        <a:lnTo>
                          <a:pt x="122" y="360"/>
                        </a:lnTo>
                        <a:lnTo>
                          <a:pt x="116" y="435"/>
                        </a:lnTo>
                        <a:lnTo>
                          <a:pt x="116" y="450"/>
                        </a:lnTo>
                        <a:lnTo>
                          <a:pt x="131" y="524"/>
                        </a:lnTo>
                        <a:lnTo>
                          <a:pt x="172" y="536"/>
                        </a:lnTo>
                        <a:lnTo>
                          <a:pt x="225" y="524"/>
                        </a:lnTo>
                        <a:lnTo>
                          <a:pt x="303" y="481"/>
                        </a:lnTo>
                        <a:lnTo>
                          <a:pt x="387" y="460"/>
                        </a:lnTo>
                        <a:lnTo>
                          <a:pt x="482" y="444"/>
                        </a:lnTo>
                        <a:lnTo>
                          <a:pt x="585" y="432"/>
                        </a:lnTo>
                        <a:lnTo>
                          <a:pt x="660" y="432"/>
                        </a:lnTo>
                        <a:lnTo>
                          <a:pt x="694" y="441"/>
                        </a:lnTo>
                        <a:lnTo>
                          <a:pt x="713" y="463"/>
                        </a:lnTo>
                        <a:lnTo>
                          <a:pt x="704" y="496"/>
                        </a:lnTo>
                        <a:lnTo>
                          <a:pt x="657" y="524"/>
                        </a:lnTo>
                        <a:lnTo>
                          <a:pt x="613" y="563"/>
                        </a:lnTo>
                        <a:lnTo>
                          <a:pt x="572" y="618"/>
                        </a:lnTo>
                        <a:lnTo>
                          <a:pt x="547" y="663"/>
                        </a:lnTo>
                        <a:lnTo>
                          <a:pt x="526" y="708"/>
                        </a:lnTo>
                        <a:lnTo>
                          <a:pt x="510" y="762"/>
                        </a:lnTo>
                        <a:lnTo>
                          <a:pt x="488" y="762"/>
                        </a:lnTo>
                        <a:lnTo>
                          <a:pt x="469" y="741"/>
                        </a:lnTo>
                        <a:lnTo>
                          <a:pt x="462" y="681"/>
                        </a:lnTo>
                        <a:lnTo>
                          <a:pt x="507" y="627"/>
                        </a:lnTo>
                        <a:lnTo>
                          <a:pt x="566" y="563"/>
                        </a:lnTo>
                        <a:lnTo>
                          <a:pt x="622" y="515"/>
                        </a:lnTo>
                        <a:lnTo>
                          <a:pt x="647" y="499"/>
                        </a:lnTo>
                        <a:lnTo>
                          <a:pt x="657" y="478"/>
                        </a:lnTo>
                        <a:lnTo>
                          <a:pt x="632" y="463"/>
                        </a:lnTo>
                        <a:lnTo>
                          <a:pt x="547" y="463"/>
                        </a:lnTo>
                        <a:lnTo>
                          <a:pt x="440" y="481"/>
                        </a:lnTo>
                        <a:lnTo>
                          <a:pt x="356" y="509"/>
                        </a:lnTo>
                        <a:lnTo>
                          <a:pt x="265" y="560"/>
                        </a:lnTo>
                        <a:lnTo>
                          <a:pt x="187" y="596"/>
                        </a:lnTo>
                        <a:lnTo>
                          <a:pt x="103" y="599"/>
                        </a:lnTo>
                        <a:lnTo>
                          <a:pt x="69" y="587"/>
                        </a:lnTo>
                        <a:lnTo>
                          <a:pt x="50" y="542"/>
                        </a:lnTo>
                        <a:lnTo>
                          <a:pt x="37" y="478"/>
                        </a:lnTo>
                        <a:lnTo>
                          <a:pt x="31" y="360"/>
                        </a:lnTo>
                        <a:lnTo>
                          <a:pt x="19" y="151"/>
                        </a:lnTo>
                        <a:lnTo>
                          <a:pt x="0" y="64"/>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nvGrpSpPr>
                <p:cNvPr id="1002526" name="Group 30"/>
                <p:cNvGrpSpPr>
                  <a:grpSpLocks/>
                </p:cNvGrpSpPr>
                <p:nvPr/>
              </p:nvGrpSpPr>
              <p:grpSpPr bwMode="auto">
                <a:xfrm>
                  <a:off x="4864" y="3099"/>
                  <a:ext cx="432" cy="877"/>
                  <a:chOff x="4864" y="3099"/>
                  <a:chExt cx="432" cy="877"/>
                </a:xfrm>
              </p:grpSpPr>
              <p:sp>
                <p:nvSpPr>
                  <p:cNvPr id="1002527" name="Freeform 31"/>
                  <p:cNvSpPr>
                    <a:spLocks/>
                  </p:cNvSpPr>
                  <p:nvPr/>
                </p:nvSpPr>
                <p:spPr bwMode="auto">
                  <a:xfrm>
                    <a:off x="4956" y="3588"/>
                    <a:ext cx="340" cy="109"/>
                  </a:xfrm>
                  <a:custGeom>
                    <a:avLst/>
                    <a:gdLst>
                      <a:gd name="T0" fmla="*/ 340 w 340"/>
                      <a:gd name="T1" fmla="*/ 109 h 109"/>
                      <a:gd name="T2" fmla="*/ 165 w 340"/>
                      <a:gd name="T3" fmla="*/ 30 h 109"/>
                      <a:gd name="T4" fmla="*/ 48 w 340"/>
                      <a:gd name="T5" fmla="*/ 0 h 109"/>
                      <a:gd name="T6" fmla="*/ 10 w 340"/>
                      <a:gd name="T7" fmla="*/ 0 h 109"/>
                      <a:gd name="T8" fmla="*/ 0 w 340"/>
                      <a:gd name="T9" fmla="*/ 27 h 109"/>
                      <a:gd name="T10" fmla="*/ 22 w 340"/>
                      <a:gd name="T11" fmla="*/ 48 h 109"/>
                      <a:gd name="T12" fmla="*/ 70 w 340"/>
                      <a:gd name="T13" fmla="*/ 54 h 109"/>
                      <a:gd name="T14" fmla="*/ 184 w 340"/>
                      <a:gd name="T15" fmla="*/ 75 h 109"/>
                      <a:gd name="T16" fmla="*/ 340 w 340"/>
                      <a:gd name="T1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0" h="109">
                        <a:moveTo>
                          <a:pt x="340" y="109"/>
                        </a:moveTo>
                        <a:lnTo>
                          <a:pt x="165" y="30"/>
                        </a:lnTo>
                        <a:lnTo>
                          <a:pt x="48" y="0"/>
                        </a:lnTo>
                        <a:lnTo>
                          <a:pt x="10" y="0"/>
                        </a:lnTo>
                        <a:lnTo>
                          <a:pt x="0" y="27"/>
                        </a:lnTo>
                        <a:lnTo>
                          <a:pt x="22" y="48"/>
                        </a:lnTo>
                        <a:lnTo>
                          <a:pt x="70" y="54"/>
                        </a:lnTo>
                        <a:lnTo>
                          <a:pt x="184" y="75"/>
                        </a:lnTo>
                        <a:lnTo>
                          <a:pt x="340" y="109"/>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28" name="Freeform 32"/>
                  <p:cNvSpPr>
                    <a:spLocks/>
                  </p:cNvSpPr>
                  <p:nvPr/>
                </p:nvSpPr>
                <p:spPr bwMode="auto">
                  <a:xfrm>
                    <a:off x="4864" y="3685"/>
                    <a:ext cx="97" cy="291"/>
                  </a:xfrm>
                  <a:custGeom>
                    <a:avLst/>
                    <a:gdLst>
                      <a:gd name="T0" fmla="*/ 97 w 97"/>
                      <a:gd name="T1" fmla="*/ 291 h 291"/>
                      <a:gd name="T2" fmla="*/ 94 w 97"/>
                      <a:gd name="T3" fmla="*/ 148 h 291"/>
                      <a:gd name="T4" fmla="*/ 69 w 97"/>
                      <a:gd name="T5" fmla="*/ 39 h 291"/>
                      <a:gd name="T6" fmla="*/ 41 w 97"/>
                      <a:gd name="T7" fmla="*/ 0 h 291"/>
                      <a:gd name="T8" fmla="*/ 19 w 97"/>
                      <a:gd name="T9" fmla="*/ 0 h 291"/>
                      <a:gd name="T10" fmla="*/ 0 w 97"/>
                      <a:gd name="T11" fmla="*/ 12 h 291"/>
                      <a:gd name="T12" fmla="*/ 0 w 97"/>
                      <a:gd name="T13" fmla="*/ 54 h 291"/>
                      <a:gd name="T14" fmla="*/ 47 w 97"/>
                      <a:gd name="T15" fmla="*/ 184 h 291"/>
                      <a:gd name="T16" fmla="*/ 97 w 97"/>
                      <a:gd name="T17" fmla="*/ 291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7" h="291">
                        <a:moveTo>
                          <a:pt x="97" y="291"/>
                        </a:moveTo>
                        <a:lnTo>
                          <a:pt x="94" y="148"/>
                        </a:lnTo>
                        <a:lnTo>
                          <a:pt x="69" y="39"/>
                        </a:lnTo>
                        <a:lnTo>
                          <a:pt x="41" y="0"/>
                        </a:lnTo>
                        <a:lnTo>
                          <a:pt x="19" y="0"/>
                        </a:lnTo>
                        <a:lnTo>
                          <a:pt x="0" y="12"/>
                        </a:lnTo>
                        <a:lnTo>
                          <a:pt x="0" y="54"/>
                        </a:lnTo>
                        <a:lnTo>
                          <a:pt x="47" y="184"/>
                        </a:lnTo>
                        <a:lnTo>
                          <a:pt x="97" y="291"/>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29" name="Freeform 33"/>
                  <p:cNvSpPr>
                    <a:spLocks/>
                  </p:cNvSpPr>
                  <p:nvPr/>
                </p:nvSpPr>
                <p:spPr bwMode="auto">
                  <a:xfrm>
                    <a:off x="5004" y="3099"/>
                    <a:ext cx="214" cy="111"/>
                  </a:xfrm>
                  <a:custGeom>
                    <a:avLst/>
                    <a:gdLst>
                      <a:gd name="T0" fmla="*/ 0 w 214"/>
                      <a:gd name="T1" fmla="*/ 72 h 111"/>
                      <a:gd name="T2" fmla="*/ 42 w 214"/>
                      <a:gd name="T3" fmla="*/ 30 h 111"/>
                      <a:gd name="T4" fmla="*/ 100 w 214"/>
                      <a:gd name="T5" fmla="*/ 3 h 111"/>
                      <a:gd name="T6" fmla="*/ 166 w 214"/>
                      <a:gd name="T7" fmla="*/ 0 h 111"/>
                      <a:gd name="T8" fmla="*/ 214 w 214"/>
                      <a:gd name="T9" fmla="*/ 9 h 111"/>
                      <a:gd name="T10" fmla="*/ 138 w 214"/>
                      <a:gd name="T11" fmla="*/ 18 h 111"/>
                      <a:gd name="T12" fmla="*/ 109 w 214"/>
                      <a:gd name="T13" fmla="*/ 36 h 111"/>
                      <a:gd name="T14" fmla="*/ 81 w 214"/>
                      <a:gd name="T15" fmla="*/ 63 h 111"/>
                      <a:gd name="T16" fmla="*/ 68 w 214"/>
                      <a:gd name="T17" fmla="*/ 93 h 111"/>
                      <a:gd name="T18" fmla="*/ 42 w 214"/>
                      <a:gd name="T19" fmla="*/ 111 h 111"/>
                      <a:gd name="T20" fmla="*/ 10 w 214"/>
                      <a:gd name="T21" fmla="*/ 108 h 111"/>
                      <a:gd name="T22" fmla="*/ 0 w 214"/>
                      <a:gd name="T23" fmla="*/ 72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4" h="111">
                        <a:moveTo>
                          <a:pt x="0" y="72"/>
                        </a:moveTo>
                        <a:lnTo>
                          <a:pt x="42" y="30"/>
                        </a:lnTo>
                        <a:lnTo>
                          <a:pt x="100" y="3"/>
                        </a:lnTo>
                        <a:lnTo>
                          <a:pt x="166" y="0"/>
                        </a:lnTo>
                        <a:lnTo>
                          <a:pt x="214" y="9"/>
                        </a:lnTo>
                        <a:lnTo>
                          <a:pt x="138" y="18"/>
                        </a:lnTo>
                        <a:lnTo>
                          <a:pt x="109" y="36"/>
                        </a:lnTo>
                        <a:lnTo>
                          <a:pt x="81" y="63"/>
                        </a:lnTo>
                        <a:lnTo>
                          <a:pt x="68" y="93"/>
                        </a:lnTo>
                        <a:lnTo>
                          <a:pt x="42" y="111"/>
                        </a:lnTo>
                        <a:lnTo>
                          <a:pt x="10" y="108"/>
                        </a:lnTo>
                        <a:lnTo>
                          <a:pt x="0" y="72"/>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grpSp>
        <p:sp>
          <p:nvSpPr>
            <p:cNvPr id="1002530" name="Oval 34"/>
            <p:cNvSpPr>
              <a:spLocks noChangeAspect="1" noChangeArrowheads="1"/>
            </p:cNvSpPr>
            <p:nvPr/>
          </p:nvSpPr>
          <p:spPr bwMode="auto">
            <a:xfrm>
              <a:off x="4464" y="2736"/>
              <a:ext cx="912" cy="912"/>
            </a:xfrm>
            <a:prstGeom prst="ellipse">
              <a:avLst/>
            </a:prstGeom>
            <a:noFill/>
            <a:ln w="63500">
              <a:solidFill>
                <a:srgbClr val="339966"/>
              </a:solidFill>
              <a:round/>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grpSp>
      <p:grpSp>
        <p:nvGrpSpPr>
          <p:cNvPr id="1002531" name="Group 35"/>
          <p:cNvGrpSpPr>
            <a:grpSpLocks/>
          </p:cNvGrpSpPr>
          <p:nvPr/>
        </p:nvGrpSpPr>
        <p:grpSpPr bwMode="auto">
          <a:xfrm>
            <a:off x="304800" y="2217738"/>
            <a:ext cx="1439863" cy="1439862"/>
            <a:chOff x="3077" y="2352"/>
            <a:chExt cx="907" cy="907"/>
          </a:xfrm>
        </p:grpSpPr>
        <p:grpSp>
          <p:nvGrpSpPr>
            <p:cNvPr id="1002532" name="Group 36"/>
            <p:cNvGrpSpPr>
              <a:grpSpLocks/>
            </p:cNvGrpSpPr>
            <p:nvPr/>
          </p:nvGrpSpPr>
          <p:grpSpPr bwMode="auto">
            <a:xfrm>
              <a:off x="3077" y="2352"/>
              <a:ext cx="907" cy="907"/>
              <a:chOff x="2976" y="2352"/>
              <a:chExt cx="907" cy="907"/>
            </a:xfrm>
          </p:grpSpPr>
          <p:sp>
            <p:nvSpPr>
              <p:cNvPr id="1002533" name="Freeform 37" descr="Green marble"/>
              <p:cNvSpPr>
                <a:spLocks noChangeAspect="1"/>
              </p:cNvSpPr>
              <p:nvPr/>
            </p:nvSpPr>
            <p:spPr bwMode="auto">
              <a:xfrm rot="2360341">
                <a:off x="3403" y="2606"/>
                <a:ext cx="480" cy="380"/>
              </a:xfrm>
              <a:custGeom>
                <a:avLst/>
                <a:gdLst>
                  <a:gd name="T0" fmla="*/ 748 w 2280"/>
                  <a:gd name="T1" fmla="*/ 30 h 1785"/>
                  <a:gd name="T2" fmla="*/ 1224 w 2280"/>
                  <a:gd name="T3" fmla="*/ 305 h 1785"/>
                  <a:gd name="T4" fmla="*/ 2184 w 2280"/>
                  <a:gd name="T5" fmla="*/ 257 h 1785"/>
                  <a:gd name="T6" fmla="*/ 1800 w 2280"/>
                  <a:gd name="T7" fmla="*/ 1121 h 1785"/>
                  <a:gd name="T8" fmla="*/ 1743 w 2280"/>
                  <a:gd name="T9" fmla="*/ 1313 h 1785"/>
                  <a:gd name="T10" fmla="*/ 1717 w 2280"/>
                  <a:gd name="T11" fmla="*/ 1479 h 1785"/>
                  <a:gd name="T12" fmla="*/ 1560 w 2280"/>
                  <a:gd name="T13" fmla="*/ 1549 h 1785"/>
                  <a:gd name="T14" fmla="*/ 1272 w 2280"/>
                  <a:gd name="T15" fmla="*/ 1553 h 1785"/>
                  <a:gd name="T16" fmla="*/ 168 w 2280"/>
                  <a:gd name="T17" fmla="*/ 1649 h 1785"/>
                  <a:gd name="T18" fmla="*/ 264 w 2280"/>
                  <a:gd name="T19" fmla="*/ 737 h 1785"/>
                  <a:gd name="T20" fmla="*/ 425 w 2280"/>
                  <a:gd name="T21" fmla="*/ 126 h 1785"/>
                  <a:gd name="T22" fmla="*/ 748 w 2280"/>
                  <a:gd name="T23" fmla="*/ 30 h 1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80" h="1785">
                    <a:moveTo>
                      <a:pt x="748" y="30"/>
                    </a:moveTo>
                    <a:cubicBezTo>
                      <a:pt x="881" y="60"/>
                      <a:pt x="985" y="267"/>
                      <a:pt x="1224" y="305"/>
                    </a:cubicBezTo>
                    <a:cubicBezTo>
                      <a:pt x="1463" y="343"/>
                      <a:pt x="2088" y="121"/>
                      <a:pt x="2184" y="257"/>
                    </a:cubicBezTo>
                    <a:cubicBezTo>
                      <a:pt x="2280" y="393"/>
                      <a:pt x="1873" y="945"/>
                      <a:pt x="1800" y="1121"/>
                    </a:cubicBezTo>
                    <a:cubicBezTo>
                      <a:pt x="1727" y="1297"/>
                      <a:pt x="1757" y="1253"/>
                      <a:pt x="1743" y="1313"/>
                    </a:cubicBezTo>
                    <a:cubicBezTo>
                      <a:pt x="1729" y="1373"/>
                      <a:pt x="1747" y="1440"/>
                      <a:pt x="1717" y="1479"/>
                    </a:cubicBezTo>
                    <a:cubicBezTo>
                      <a:pt x="1687" y="1518"/>
                      <a:pt x="1634" y="1537"/>
                      <a:pt x="1560" y="1549"/>
                    </a:cubicBezTo>
                    <a:cubicBezTo>
                      <a:pt x="1486" y="1561"/>
                      <a:pt x="1504" y="1536"/>
                      <a:pt x="1272" y="1553"/>
                    </a:cubicBezTo>
                    <a:cubicBezTo>
                      <a:pt x="1040" y="1570"/>
                      <a:pt x="336" y="1785"/>
                      <a:pt x="168" y="1649"/>
                    </a:cubicBezTo>
                    <a:cubicBezTo>
                      <a:pt x="0" y="1513"/>
                      <a:pt x="221" y="991"/>
                      <a:pt x="264" y="737"/>
                    </a:cubicBezTo>
                    <a:cubicBezTo>
                      <a:pt x="307" y="483"/>
                      <a:pt x="344" y="244"/>
                      <a:pt x="425" y="126"/>
                    </a:cubicBezTo>
                    <a:cubicBezTo>
                      <a:pt x="506" y="8"/>
                      <a:pt x="615" y="0"/>
                      <a:pt x="748" y="30"/>
                    </a:cubicBezTo>
                    <a:close/>
                  </a:path>
                </a:pathLst>
              </a:custGeom>
              <a:blipFill dpi="0" rotWithShape="0">
                <a:blip r:embed="rId3"/>
                <a:srcRect/>
                <a:tile tx="0" ty="0" sx="100000" sy="100000" flip="none" algn="tl"/>
              </a:blipFill>
              <a:ln w="9525" cap="flat" cmpd="sng">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a:lstStyle/>
              <a:p>
                <a:endParaRPr lang="en-US"/>
              </a:p>
            </p:txBody>
          </p:sp>
          <p:sp>
            <p:nvSpPr>
              <p:cNvPr id="1002534" name="Oval 38"/>
              <p:cNvSpPr>
                <a:spLocks noChangeAspect="1" noChangeArrowheads="1"/>
              </p:cNvSpPr>
              <p:nvPr/>
            </p:nvSpPr>
            <p:spPr bwMode="auto">
              <a:xfrm>
                <a:off x="2976" y="2352"/>
                <a:ext cx="907" cy="907"/>
              </a:xfrm>
              <a:prstGeom prst="ellipse">
                <a:avLst/>
              </a:prstGeom>
              <a:noFill/>
              <a:ln w="63500">
                <a:solidFill>
                  <a:srgbClr val="339966"/>
                </a:solidFill>
                <a:round/>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pic>
            <p:nvPicPr>
              <p:cNvPr id="1002535" name="Picture 3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92" y="2621"/>
                <a:ext cx="263" cy="3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grpSp>
        <p:grpSp>
          <p:nvGrpSpPr>
            <p:cNvPr id="1002536" name="Group 40"/>
            <p:cNvGrpSpPr>
              <a:grpSpLocks noChangeAspect="1"/>
            </p:cNvGrpSpPr>
            <p:nvPr/>
          </p:nvGrpSpPr>
          <p:grpSpPr bwMode="auto">
            <a:xfrm rot="2360341">
              <a:off x="3360" y="2401"/>
              <a:ext cx="421" cy="527"/>
              <a:chOff x="2227" y="1194"/>
              <a:chExt cx="1944" cy="2413"/>
            </a:xfrm>
          </p:grpSpPr>
          <p:sp>
            <p:nvSpPr>
              <p:cNvPr id="1002537" name="Freeform 41"/>
              <p:cNvSpPr>
                <a:spLocks noChangeAspect="1"/>
              </p:cNvSpPr>
              <p:nvPr/>
            </p:nvSpPr>
            <p:spPr bwMode="auto">
              <a:xfrm rot="-2705309">
                <a:off x="2708" y="1513"/>
                <a:ext cx="406" cy="340"/>
              </a:xfrm>
              <a:custGeom>
                <a:avLst/>
                <a:gdLst>
                  <a:gd name="T0" fmla="*/ 388 w 600"/>
                  <a:gd name="T1" fmla="*/ 289 h 608"/>
                  <a:gd name="T2" fmla="*/ 372 w 600"/>
                  <a:gd name="T3" fmla="*/ 177 h 608"/>
                  <a:gd name="T4" fmla="*/ 341 w 600"/>
                  <a:gd name="T5" fmla="*/ 78 h 608"/>
                  <a:gd name="T6" fmla="*/ 284 w 600"/>
                  <a:gd name="T7" fmla="*/ 24 h 608"/>
                  <a:gd name="T8" fmla="*/ 185 w 600"/>
                  <a:gd name="T9" fmla="*/ 0 h 608"/>
                  <a:gd name="T10" fmla="*/ 100 w 600"/>
                  <a:gd name="T11" fmla="*/ 24 h 608"/>
                  <a:gd name="T12" fmla="*/ 19 w 600"/>
                  <a:gd name="T13" fmla="*/ 123 h 608"/>
                  <a:gd name="T14" fmla="*/ 0 w 600"/>
                  <a:gd name="T15" fmla="*/ 243 h 608"/>
                  <a:gd name="T16" fmla="*/ 19 w 600"/>
                  <a:gd name="T17" fmla="*/ 370 h 608"/>
                  <a:gd name="T18" fmla="*/ 50 w 600"/>
                  <a:gd name="T19" fmla="*/ 447 h 608"/>
                  <a:gd name="T20" fmla="*/ 88 w 600"/>
                  <a:gd name="T21" fmla="*/ 528 h 608"/>
                  <a:gd name="T22" fmla="*/ 130 w 600"/>
                  <a:gd name="T23" fmla="*/ 582 h 608"/>
                  <a:gd name="T24" fmla="*/ 177 w 600"/>
                  <a:gd name="T25" fmla="*/ 608 h 608"/>
                  <a:gd name="T26" fmla="*/ 242 w 600"/>
                  <a:gd name="T27" fmla="*/ 585 h 608"/>
                  <a:gd name="T28" fmla="*/ 307 w 600"/>
                  <a:gd name="T29" fmla="*/ 531 h 608"/>
                  <a:gd name="T30" fmla="*/ 349 w 600"/>
                  <a:gd name="T31" fmla="*/ 455 h 608"/>
                  <a:gd name="T32" fmla="*/ 388 w 600"/>
                  <a:gd name="T33" fmla="*/ 390 h 608"/>
                  <a:gd name="T34" fmla="*/ 400 w 600"/>
                  <a:gd name="T35" fmla="*/ 351 h 608"/>
                  <a:gd name="T36" fmla="*/ 565 w 600"/>
                  <a:gd name="T37" fmla="*/ 293 h 608"/>
                  <a:gd name="T38" fmla="*/ 600 w 600"/>
                  <a:gd name="T39" fmla="*/ 270 h 608"/>
                  <a:gd name="T40" fmla="*/ 580 w 600"/>
                  <a:gd name="T41" fmla="*/ 235 h 608"/>
                  <a:gd name="T42" fmla="*/ 388 w 600"/>
                  <a:gd name="T43" fmla="*/ 289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0" h="608">
                    <a:moveTo>
                      <a:pt x="388" y="289"/>
                    </a:moveTo>
                    <a:lnTo>
                      <a:pt x="372" y="177"/>
                    </a:lnTo>
                    <a:lnTo>
                      <a:pt x="341" y="78"/>
                    </a:lnTo>
                    <a:lnTo>
                      <a:pt x="284" y="24"/>
                    </a:lnTo>
                    <a:lnTo>
                      <a:pt x="185" y="0"/>
                    </a:lnTo>
                    <a:lnTo>
                      <a:pt x="100" y="24"/>
                    </a:lnTo>
                    <a:lnTo>
                      <a:pt x="19" y="123"/>
                    </a:lnTo>
                    <a:lnTo>
                      <a:pt x="0" y="243"/>
                    </a:lnTo>
                    <a:lnTo>
                      <a:pt x="19" y="370"/>
                    </a:lnTo>
                    <a:lnTo>
                      <a:pt x="50" y="447"/>
                    </a:lnTo>
                    <a:lnTo>
                      <a:pt x="88" y="528"/>
                    </a:lnTo>
                    <a:lnTo>
                      <a:pt x="130" y="582"/>
                    </a:lnTo>
                    <a:lnTo>
                      <a:pt x="177" y="608"/>
                    </a:lnTo>
                    <a:lnTo>
                      <a:pt x="242" y="585"/>
                    </a:lnTo>
                    <a:lnTo>
                      <a:pt x="307" y="531"/>
                    </a:lnTo>
                    <a:lnTo>
                      <a:pt x="349" y="455"/>
                    </a:lnTo>
                    <a:lnTo>
                      <a:pt x="388" y="390"/>
                    </a:lnTo>
                    <a:lnTo>
                      <a:pt x="400" y="351"/>
                    </a:lnTo>
                    <a:lnTo>
                      <a:pt x="565" y="293"/>
                    </a:lnTo>
                    <a:lnTo>
                      <a:pt x="600" y="270"/>
                    </a:lnTo>
                    <a:lnTo>
                      <a:pt x="580" y="235"/>
                    </a:lnTo>
                    <a:lnTo>
                      <a:pt x="388" y="289"/>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38" name="Freeform 42"/>
              <p:cNvSpPr>
                <a:spLocks noChangeAspect="1"/>
              </p:cNvSpPr>
              <p:nvPr/>
            </p:nvSpPr>
            <p:spPr bwMode="auto">
              <a:xfrm rot="-2705309">
                <a:off x="2999" y="1873"/>
                <a:ext cx="418" cy="758"/>
              </a:xfrm>
              <a:custGeom>
                <a:avLst/>
                <a:gdLst>
                  <a:gd name="T0" fmla="*/ 208 w 619"/>
                  <a:gd name="T1" fmla="*/ 161 h 1085"/>
                  <a:gd name="T2" fmla="*/ 284 w 619"/>
                  <a:gd name="T3" fmla="*/ 80 h 1085"/>
                  <a:gd name="T4" fmla="*/ 411 w 619"/>
                  <a:gd name="T5" fmla="*/ 3 h 1085"/>
                  <a:gd name="T6" fmla="*/ 469 w 619"/>
                  <a:gd name="T7" fmla="*/ 0 h 1085"/>
                  <a:gd name="T8" fmla="*/ 573 w 619"/>
                  <a:gd name="T9" fmla="*/ 34 h 1085"/>
                  <a:gd name="T10" fmla="*/ 619 w 619"/>
                  <a:gd name="T11" fmla="*/ 85 h 1085"/>
                  <a:gd name="T12" fmla="*/ 619 w 619"/>
                  <a:gd name="T13" fmla="*/ 161 h 1085"/>
                  <a:gd name="T14" fmla="*/ 542 w 619"/>
                  <a:gd name="T15" fmla="*/ 304 h 1085"/>
                  <a:gd name="T16" fmla="*/ 458 w 619"/>
                  <a:gd name="T17" fmla="*/ 415 h 1085"/>
                  <a:gd name="T18" fmla="*/ 422 w 619"/>
                  <a:gd name="T19" fmla="*/ 508 h 1085"/>
                  <a:gd name="T20" fmla="*/ 399 w 619"/>
                  <a:gd name="T21" fmla="*/ 615 h 1085"/>
                  <a:gd name="T22" fmla="*/ 422 w 619"/>
                  <a:gd name="T23" fmla="*/ 719 h 1085"/>
                  <a:gd name="T24" fmla="*/ 445 w 619"/>
                  <a:gd name="T25" fmla="*/ 820 h 1085"/>
                  <a:gd name="T26" fmla="*/ 445 w 619"/>
                  <a:gd name="T27" fmla="*/ 935 h 1085"/>
                  <a:gd name="T28" fmla="*/ 411 w 619"/>
                  <a:gd name="T29" fmla="*/ 1005 h 1085"/>
                  <a:gd name="T30" fmla="*/ 334 w 619"/>
                  <a:gd name="T31" fmla="*/ 1043 h 1085"/>
                  <a:gd name="T32" fmla="*/ 242 w 619"/>
                  <a:gd name="T33" fmla="*/ 1085 h 1085"/>
                  <a:gd name="T34" fmla="*/ 157 w 619"/>
                  <a:gd name="T35" fmla="*/ 1085 h 1085"/>
                  <a:gd name="T36" fmla="*/ 100 w 619"/>
                  <a:gd name="T37" fmla="*/ 1054 h 1085"/>
                  <a:gd name="T38" fmla="*/ 23 w 619"/>
                  <a:gd name="T39" fmla="*/ 927 h 1085"/>
                  <a:gd name="T40" fmla="*/ 0 w 619"/>
                  <a:gd name="T41" fmla="*/ 797 h 1085"/>
                  <a:gd name="T42" fmla="*/ 8 w 619"/>
                  <a:gd name="T43" fmla="*/ 628 h 1085"/>
                  <a:gd name="T44" fmla="*/ 65 w 619"/>
                  <a:gd name="T45" fmla="*/ 415 h 1085"/>
                  <a:gd name="T46" fmla="*/ 123 w 619"/>
                  <a:gd name="T47" fmla="*/ 277 h 1085"/>
                  <a:gd name="T48" fmla="*/ 208 w 619"/>
                  <a:gd name="T49" fmla="*/ 161 h 1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19" h="1085">
                    <a:moveTo>
                      <a:pt x="208" y="161"/>
                    </a:moveTo>
                    <a:lnTo>
                      <a:pt x="284" y="80"/>
                    </a:lnTo>
                    <a:lnTo>
                      <a:pt x="411" y="3"/>
                    </a:lnTo>
                    <a:lnTo>
                      <a:pt x="469" y="0"/>
                    </a:lnTo>
                    <a:lnTo>
                      <a:pt x="573" y="34"/>
                    </a:lnTo>
                    <a:lnTo>
                      <a:pt x="619" y="85"/>
                    </a:lnTo>
                    <a:lnTo>
                      <a:pt x="619" y="161"/>
                    </a:lnTo>
                    <a:lnTo>
                      <a:pt x="542" y="304"/>
                    </a:lnTo>
                    <a:lnTo>
                      <a:pt x="458" y="415"/>
                    </a:lnTo>
                    <a:lnTo>
                      <a:pt x="422" y="508"/>
                    </a:lnTo>
                    <a:lnTo>
                      <a:pt x="399" y="615"/>
                    </a:lnTo>
                    <a:lnTo>
                      <a:pt x="422" y="719"/>
                    </a:lnTo>
                    <a:lnTo>
                      <a:pt x="445" y="820"/>
                    </a:lnTo>
                    <a:lnTo>
                      <a:pt x="445" y="935"/>
                    </a:lnTo>
                    <a:lnTo>
                      <a:pt x="411" y="1005"/>
                    </a:lnTo>
                    <a:lnTo>
                      <a:pt x="334" y="1043"/>
                    </a:lnTo>
                    <a:lnTo>
                      <a:pt x="242" y="1085"/>
                    </a:lnTo>
                    <a:lnTo>
                      <a:pt x="157" y="1085"/>
                    </a:lnTo>
                    <a:lnTo>
                      <a:pt x="100" y="1054"/>
                    </a:lnTo>
                    <a:lnTo>
                      <a:pt x="23" y="927"/>
                    </a:lnTo>
                    <a:lnTo>
                      <a:pt x="0" y="797"/>
                    </a:lnTo>
                    <a:lnTo>
                      <a:pt x="8" y="628"/>
                    </a:lnTo>
                    <a:lnTo>
                      <a:pt x="65" y="415"/>
                    </a:lnTo>
                    <a:lnTo>
                      <a:pt x="123" y="277"/>
                    </a:lnTo>
                    <a:lnTo>
                      <a:pt x="208" y="161"/>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39" name="Freeform 43"/>
              <p:cNvSpPr>
                <a:spLocks noChangeAspect="1"/>
              </p:cNvSpPr>
              <p:nvPr/>
            </p:nvSpPr>
            <p:spPr bwMode="auto">
              <a:xfrm rot="-2705309">
                <a:off x="3504" y="2064"/>
                <a:ext cx="812" cy="523"/>
              </a:xfrm>
              <a:custGeom>
                <a:avLst/>
                <a:gdLst>
                  <a:gd name="T0" fmla="*/ 0 w 782"/>
                  <a:gd name="T1" fmla="*/ 76 h 808"/>
                  <a:gd name="T2" fmla="*/ 66 w 782"/>
                  <a:gd name="T3" fmla="*/ 0 h 808"/>
                  <a:gd name="T4" fmla="*/ 163 w 782"/>
                  <a:gd name="T5" fmla="*/ 0 h 808"/>
                  <a:gd name="T6" fmla="*/ 343 w 782"/>
                  <a:gd name="T7" fmla="*/ 19 h 808"/>
                  <a:gd name="T8" fmla="*/ 555 w 782"/>
                  <a:gd name="T9" fmla="*/ 30 h 808"/>
                  <a:gd name="T10" fmla="*/ 636 w 782"/>
                  <a:gd name="T11" fmla="*/ 65 h 808"/>
                  <a:gd name="T12" fmla="*/ 670 w 782"/>
                  <a:gd name="T13" fmla="*/ 110 h 808"/>
                  <a:gd name="T14" fmla="*/ 678 w 782"/>
                  <a:gd name="T15" fmla="*/ 180 h 808"/>
                  <a:gd name="T16" fmla="*/ 654 w 782"/>
                  <a:gd name="T17" fmla="*/ 253 h 808"/>
                  <a:gd name="T18" fmla="*/ 589 w 782"/>
                  <a:gd name="T19" fmla="*/ 365 h 808"/>
                  <a:gd name="T20" fmla="*/ 504 w 782"/>
                  <a:gd name="T21" fmla="*/ 457 h 808"/>
                  <a:gd name="T22" fmla="*/ 439 w 782"/>
                  <a:gd name="T23" fmla="*/ 541 h 808"/>
                  <a:gd name="T24" fmla="*/ 412 w 782"/>
                  <a:gd name="T25" fmla="*/ 607 h 808"/>
                  <a:gd name="T26" fmla="*/ 393 w 782"/>
                  <a:gd name="T27" fmla="*/ 653 h 808"/>
                  <a:gd name="T28" fmla="*/ 400 w 782"/>
                  <a:gd name="T29" fmla="*/ 689 h 808"/>
                  <a:gd name="T30" fmla="*/ 405 w 782"/>
                  <a:gd name="T31" fmla="*/ 711 h 808"/>
                  <a:gd name="T32" fmla="*/ 482 w 782"/>
                  <a:gd name="T33" fmla="*/ 711 h 808"/>
                  <a:gd name="T34" fmla="*/ 601 w 782"/>
                  <a:gd name="T35" fmla="*/ 692 h 808"/>
                  <a:gd name="T36" fmla="*/ 678 w 782"/>
                  <a:gd name="T37" fmla="*/ 692 h 808"/>
                  <a:gd name="T38" fmla="*/ 758 w 782"/>
                  <a:gd name="T39" fmla="*/ 723 h 808"/>
                  <a:gd name="T40" fmla="*/ 782 w 782"/>
                  <a:gd name="T41" fmla="*/ 761 h 808"/>
                  <a:gd name="T42" fmla="*/ 758 w 782"/>
                  <a:gd name="T43" fmla="*/ 796 h 808"/>
                  <a:gd name="T44" fmla="*/ 724 w 782"/>
                  <a:gd name="T45" fmla="*/ 808 h 808"/>
                  <a:gd name="T46" fmla="*/ 670 w 782"/>
                  <a:gd name="T47" fmla="*/ 792 h 808"/>
                  <a:gd name="T48" fmla="*/ 597 w 782"/>
                  <a:gd name="T49" fmla="*/ 749 h 808"/>
                  <a:gd name="T50" fmla="*/ 520 w 782"/>
                  <a:gd name="T51" fmla="*/ 757 h 808"/>
                  <a:gd name="T52" fmla="*/ 393 w 782"/>
                  <a:gd name="T53" fmla="*/ 780 h 808"/>
                  <a:gd name="T54" fmla="*/ 355 w 782"/>
                  <a:gd name="T55" fmla="*/ 773 h 808"/>
                  <a:gd name="T56" fmla="*/ 335 w 782"/>
                  <a:gd name="T57" fmla="*/ 746 h 808"/>
                  <a:gd name="T58" fmla="*/ 335 w 782"/>
                  <a:gd name="T59" fmla="*/ 681 h 808"/>
                  <a:gd name="T60" fmla="*/ 335 w 782"/>
                  <a:gd name="T61" fmla="*/ 588 h 808"/>
                  <a:gd name="T62" fmla="*/ 389 w 782"/>
                  <a:gd name="T63" fmla="*/ 518 h 808"/>
                  <a:gd name="T64" fmla="*/ 470 w 782"/>
                  <a:gd name="T65" fmla="*/ 414 h 808"/>
                  <a:gd name="T66" fmla="*/ 540 w 782"/>
                  <a:gd name="T67" fmla="*/ 323 h 808"/>
                  <a:gd name="T68" fmla="*/ 586 w 782"/>
                  <a:gd name="T69" fmla="*/ 253 h 808"/>
                  <a:gd name="T70" fmla="*/ 609 w 782"/>
                  <a:gd name="T71" fmla="*/ 192 h 808"/>
                  <a:gd name="T72" fmla="*/ 597 w 782"/>
                  <a:gd name="T73" fmla="*/ 157 h 808"/>
                  <a:gd name="T74" fmla="*/ 566 w 782"/>
                  <a:gd name="T75" fmla="*/ 115 h 808"/>
                  <a:gd name="T76" fmla="*/ 520 w 782"/>
                  <a:gd name="T77" fmla="*/ 103 h 808"/>
                  <a:gd name="T78" fmla="*/ 470 w 782"/>
                  <a:gd name="T79" fmla="*/ 103 h 808"/>
                  <a:gd name="T80" fmla="*/ 358 w 782"/>
                  <a:gd name="T81" fmla="*/ 103 h 808"/>
                  <a:gd name="T82" fmla="*/ 193 w 782"/>
                  <a:gd name="T83" fmla="*/ 134 h 808"/>
                  <a:gd name="T84" fmla="*/ 70 w 782"/>
                  <a:gd name="T85" fmla="*/ 146 h 808"/>
                  <a:gd name="T86" fmla="*/ 20 w 782"/>
                  <a:gd name="T87" fmla="*/ 134 h 808"/>
                  <a:gd name="T88" fmla="*/ 0 w 782"/>
                  <a:gd name="T89" fmla="*/ 115 h 808"/>
                  <a:gd name="T90" fmla="*/ 0 w 782"/>
                  <a:gd name="T91" fmla="*/ 76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82" h="808">
                    <a:moveTo>
                      <a:pt x="0" y="76"/>
                    </a:moveTo>
                    <a:lnTo>
                      <a:pt x="66" y="0"/>
                    </a:lnTo>
                    <a:lnTo>
                      <a:pt x="163" y="0"/>
                    </a:lnTo>
                    <a:lnTo>
                      <a:pt x="343" y="19"/>
                    </a:lnTo>
                    <a:lnTo>
                      <a:pt x="555" y="30"/>
                    </a:lnTo>
                    <a:lnTo>
                      <a:pt x="636" y="65"/>
                    </a:lnTo>
                    <a:lnTo>
                      <a:pt x="670" y="110"/>
                    </a:lnTo>
                    <a:lnTo>
                      <a:pt x="678" y="180"/>
                    </a:lnTo>
                    <a:lnTo>
                      <a:pt x="654" y="253"/>
                    </a:lnTo>
                    <a:lnTo>
                      <a:pt x="589" y="365"/>
                    </a:lnTo>
                    <a:lnTo>
                      <a:pt x="504" y="457"/>
                    </a:lnTo>
                    <a:lnTo>
                      <a:pt x="439" y="541"/>
                    </a:lnTo>
                    <a:lnTo>
                      <a:pt x="412" y="607"/>
                    </a:lnTo>
                    <a:lnTo>
                      <a:pt x="393" y="653"/>
                    </a:lnTo>
                    <a:lnTo>
                      <a:pt x="400" y="689"/>
                    </a:lnTo>
                    <a:lnTo>
                      <a:pt x="405" y="711"/>
                    </a:lnTo>
                    <a:lnTo>
                      <a:pt x="482" y="711"/>
                    </a:lnTo>
                    <a:lnTo>
                      <a:pt x="601" y="692"/>
                    </a:lnTo>
                    <a:lnTo>
                      <a:pt x="678" y="692"/>
                    </a:lnTo>
                    <a:lnTo>
                      <a:pt x="758" y="723"/>
                    </a:lnTo>
                    <a:lnTo>
                      <a:pt x="782" y="761"/>
                    </a:lnTo>
                    <a:lnTo>
                      <a:pt x="758" y="796"/>
                    </a:lnTo>
                    <a:lnTo>
                      <a:pt x="724" y="808"/>
                    </a:lnTo>
                    <a:lnTo>
                      <a:pt x="670" y="792"/>
                    </a:lnTo>
                    <a:lnTo>
                      <a:pt x="597" y="749"/>
                    </a:lnTo>
                    <a:lnTo>
                      <a:pt x="520" y="757"/>
                    </a:lnTo>
                    <a:lnTo>
                      <a:pt x="393" y="780"/>
                    </a:lnTo>
                    <a:lnTo>
                      <a:pt x="355" y="773"/>
                    </a:lnTo>
                    <a:lnTo>
                      <a:pt x="335" y="746"/>
                    </a:lnTo>
                    <a:lnTo>
                      <a:pt x="335" y="681"/>
                    </a:lnTo>
                    <a:lnTo>
                      <a:pt x="335" y="588"/>
                    </a:lnTo>
                    <a:lnTo>
                      <a:pt x="389" y="518"/>
                    </a:lnTo>
                    <a:lnTo>
                      <a:pt x="470" y="414"/>
                    </a:lnTo>
                    <a:lnTo>
                      <a:pt x="540" y="323"/>
                    </a:lnTo>
                    <a:lnTo>
                      <a:pt x="586" y="253"/>
                    </a:lnTo>
                    <a:lnTo>
                      <a:pt x="609" y="192"/>
                    </a:lnTo>
                    <a:lnTo>
                      <a:pt x="597" y="157"/>
                    </a:lnTo>
                    <a:lnTo>
                      <a:pt x="566" y="115"/>
                    </a:lnTo>
                    <a:lnTo>
                      <a:pt x="520" y="103"/>
                    </a:lnTo>
                    <a:lnTo>
                      <a:pt x="470" y="103"/>
                    </a:lnTo>
                    <a:lnTo>
                      <a:pt x="358" y="103"/>
                    </a:lnTo>
                    <a:lnTo>
                      <a:pt x="193" y="134"/>
                    </a:lnTo>
                    <a:lnTo>
                      <a:pt x="70" y="146"/>
                    </a:lnTo>
                    <a:lnTo>
                      <a:pt x="20" y="134"/>
                    </a:lnTo>
                    <a:lnTo>
                      <a:pt x="0" y="115"/>
                    </a:lnTo>
                    <a:lnTo>
                      <a:pt x="0" y="76"/>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40" name="Freeform 44"/>
              <p:cNvSpPr>
                <a:spLocks noChangeAspect="1"/>
              </p:cNvSpPr>
              <p:nvPr/>
            </p:nvSpPr>
            <p:spPr bwMode="auto">
              <a:xfrm rot="-4121048">
                <a:off x="2675" y="2797"/>
                <a:ext cx="1159" cy="461"/>
              </a:xfrm>
              <a:custGeom>
                <a:avLst/>
                <a:gdLst>
                  <a:gd name="T0" fmla="*/ 808 w 992"/>
                  <a:gd name="T1" fmla="*/ 320 h 770"/>
                  <a:gd name="T2" fmla="*/ 823 w 992"/>
                  <a:gd name="T3" fmla="*/ 219 h 770"/>
                  <a:gd name="T4" fmla="*/ 881 w 992"/>
                  <a:gd name="T5" fmla="*/ 181 h 770"/>
                  <a:gd name="T6" fmla="*/ 950 w 992"/>
                  <a:gd name="T7" fmla="*/ 174 h 770"/>
                  <a:gd name="T8" fmla="*/ 992 w 992"/>
                  <a:gd name="T9" fmla="*/ 219 h 770"/>
                  <a:gd name="T10" fmla="*/ 973 w 992"/>
                  <a:gd name="T11" fmla="*/ 308 h 770"/>
                  <a:gd name="T12" fmla="*/ 935 w 992"/>
                  <a:gd name="T13" fmla="*/ 427 h 770"/>
                  <a:gd name="T14" fmla="*/ 857 w 992"/>
                  <a:gd name="T15" fmla="*/ 562 h 770"/>
                  <a:gd name="T16" fmla="*/ 761 w 992"/>
                  <a:gd name="T17" fmla="*/ 677 h 770"/>
                  <a:gd name="T18" fmla="*/ 681 w 992"/>
                  <a:gd name="T19" fmla="*/ 739 h 770"/>
                  <a:gd name="T20" fmla="*/ 592 w 992"/>
                  <a:gd name="T21" fmla="*/ 770 h 770"/>
                  <a:gd name="T22" fmla="*/ 507 w 992"/>
                  <a:gd name="T23" fmla="*/ 759 h 770"/>
                  <a:gd name="T24" fmla="*/ 442 w 992"/>
                  <a:gd name="T25" fmla="*/ 723 h 770"/>
                  <a:gd name="T26" fmla="*/ 419 w 992"/>
                  <a:gd name="T27" fmla="*/ 666 h 770"/>
                  <a:gd name="T28" fmla="*/ 392 w 992"/>
                  <a:gd name="T29" fmla="*/ 566 h 770"/>
                  <a:gd name="T30" fmla="*/ 361 w 992"/>
                  <a:gd name="T31" fmla="*/ 382 h 770"/>
                  <a:gd name="T32" fmla="*/ 338 w 992"/>
                  <a:gd name="T33" fmla="*/ 254 h 770"/>
                  <a:gd name="T34" fmla="*/ 338 w 992"/>
                  <a:gd name="T35" fmla="*/ 104 h 770"/>
                  <a:gd name="T36" fmla="*/ 323 w 992"/>
                  <a:gd name="T37" fmla="*/ 78 h 770"/>
                  <a:gd name="T38" fmla="*/ 277 w 992"/>
                  <a:gd name="T39" fmla="*/ 70 h 770"/>
                  <a:gd name="T40" fmla="*/ 223 w 992"/>
                  <a:gd name="T41" fmla="*/ 112 h 770"/>
                  <a:gd name="T42" fmla="*/ 173 w 992"/>
                  <a:gd name="T43" fmla="*/ 181 h 770"/>
                  <a:gd name="T44" fmla="*/ 115 w 992"/>
                  <a:gd name="T45" fmla="*/ 219 h 770"/>
                  <a:gd name="T46" fmla="*/ 27 w 992"/>
                  <a:gd name="T47" fmla="*/ 219 h 770"/>
                  <a:gd name="T48" fmla="*/ 0 w 992"/>
                  <a:gd name="T49" fmla="*/ 196 h 770"/>
                  <a:gd name="T50" fmla="*/ 0 w 992"/>
                  <a:gd name="T51" fmla="*/ 158 h 770"/>
                  <a:gd name="T52" fmla="*/ 39 w 992"/>
                  <a:gd name="T53" fmla="*/ 123 h 770"/>
                  <a:gd name="T54" fmla="*/ 81 w 992"/>
                  <a:gd name="T55" fmla="*/ 135 h 770"/>
                  <a:gd name="T56" fmla="*/ 119 w 992"/>
                  <a:gd name="T57" fmla="*/ 127 h 770"/>
                  <a:gd name="T58" fmla="*/ 189 w 992"/>
                  <a:gd name="T59" fmla="*/ 78 h 770"/>
                  <a:gd name="T60" fmla="*/ 257 w 992"/>
                  <a:gd name="T61" fmla="*/ 23 h 770"/>
                  <a:gd name="T62" fmla="*/ 323 w 992"/>
                  <a:gd name="T63" fmla="*/ 8 h 770"/>
                  <a:gd name="T64" fmla="*/ 415 w 992"/>
                  <a:gd name="T65" fmla="*/ 0 h 770"/>
                  <a:gd name="T66" fmla="*/ 419 w 992"/>
                  <a:gd name="T67" fmla="*/ 42 h 770"/>
                  <a:gd name="T68" fmla="*/ 397 w 992"/>
                  <a:gd name="T69" fmla="*/ 89 h 770"/>
                  <a:gd name="T70" fmla="*/ 392 w 992"/>
                  <a:gd name="T71" fmla="*/ 208 h 770"/>
                  <a:gd name="T72" fmla="*/ 419 w 992"/>
                  <a:gd name="T73" fmla="*/ 366 h 770"/>
                  <a:gd name="T74" fmla="*/ 462 w 992"/>
                  <a:gd name="T75" fmla="*/ 520 h 770"/>
                  <a:gd name="T76" fmla="*/ 499 w 992"/>
                  <a:gd name="T77" fmla="*/ 612 h 770"/>
                  <a:gd name="T78" fmla="*/ 558 w 992"/>
                  <a:gd name="T79" fmla="*/ 655 h 770"/>
                  <a:gd name="T80" fmla="*/ 615 w 992"/>
                  <a:gd name="T81" fmla="*/ 655 h 770"/>
                  <a:gd name="T82" fmla="*/ 673 w 992"/>
                  <a:gd name="T83" fmla="*/ 612 h 770"/>
                  <a:gd name="T84" fmla="*/ 750 w 992"/>
                  <a:gd name="T85" fmla="*/ 515 h 770"/>
                  <a:gd name="T86" fmla="*/ 800 w 992"/>
                  <a:gd name="T87" fmla="*/ 377 h 770"/>
                  <a:gd name="T88" fmla="*/ 808 w 992"/>
                  <a:gd name="T89" fmla="*/ 320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92" h="770">
                    <a:moveTo>
                      <a:pt x="808" y="320"/>
                    </a:moveTo>
                    <a:lnTo>
                      <a:pt x="823" y="219"/>
                    </a:lnTo>
                    <a:lnTo>
                      <a:pt x="881" y="181"/>
                    </a:lnTo>
                    <a:lnTo>
                      <a:pt x="950" y="174"/>
                    </a:lnTo>
                    <a:lnTo>
                      <a:pt x="992" y="219"/>
                    </a:lnTo>
                    <a:lnTo>
                      <a:pt x="973" y="308"/>
                    </a:lnTo>
                    <a:lnTo>
                      <a:pt x="935" y="427"/>
                    </a:lnTo>
                    <a:lnTo>
                      <a:pt x="857" y="562"/>
                    </a:lnTo>
                    <a:lnTo>
                      <a:pt x="761" y="677"/>
                    </a:lnTo>
                    <a:lnTo>
                      <a:pt x="681" y="739"/>
                    </a:lnTo>
                    <a:lnTo>
                      <a:pt x="592" y="770"/>
                    </a:lnTo>
                    <a:lnTo>
                      <a:pt x="507" y="759"/>
                    </a:lnTo>
                    <a:lnTo>
                      <a:pt x="442" y="723"/>
                    </a:lnTo>
                    <a:lnTo>
                      <a:pt x="419" y="666"/>
                    </a:lnTo>
                    <a:lnTo>
                      <a:pt x="392" y="566"/>
                    </a:lnTo>
                    <a:lnTo>
                      <a:pt x="361" y="382"/>
                    </a:lnTo>
                    <a:lnTo>
                      <a:pt x="338" y="254"/>
                    </a:lnTo>
                    <a:lnTo>
                      <a:pt x="338" y="104"/>
                    </a:lnTo>
                    <a:lnTo>
                      <a:pt x="323" y="78"/>
                    </a:lnTo>
                    <a:lnTo>
                      <a:pt x="277" y="70"/>
                    </a:lnTo>
                    <a:lnTo>
                      <a:pt x="223" y="112"/>
                    </a:lnTo>
                    <a:lnTo>
                      <a:pt x="173" y="181"/>
                    </a:lnTo>
                    <a:lnTo>
                      <a:pt x="115" y="219"/>
                    </a:lnTo>
                    <a:lnTo>
                      <a:pt x="27" y="219"/>
                    </a:lnTo>
                    <a:lnTo>
                      <a:pt x="0" y="196"/>
                    </a:lnTo>
                    <a:lnTo>
                      <a:pt x="0" y="158"/>
                    </a:lnTo>
                    <a:lnTo>
                      <a:pt x="39" y="123"/>
                    </a:lnTo>
                    <a:lnTo>
                      <a:pt x="81" y="135"/>
                    </a:lnTo>
                    <a:lnTo>
                      <a:pt x="119" y="127"/>
                    </a:lnTo>
                    <a:lnTo>
                      <a:pt x="189" y="78"/>
                    </a:lnTo>
                    <a:lnTo>
                      <a:pt x="257" y="23"/>
                    </a:lnTo>
                    <a:lnTo>
                      <a:pt x="323" y="8"/>
                    </a:lnTo>
                    <a:lnTo>
                      <a:pt x="415" y="0"/>
                    </a:lnTo>
                    <a:lnTo>
                      <a:pt x="419" y="42"/>
                    </a:lnTo>
                    <a:lnTo>
                      <a:pt x="397" y="89"/>
                    </a:lnTo>
                    <a:lnTo>
                      <a:pt x="392" y="208"/>
                    </a:lnTo>
                    <a:lnTo>
                      <a:pt x="419" y="366"/>
                    </a:lnTo>
                    <a:lnTo>
                      <a:pt x="462" y="520"/>
                    </a:lnTo>
                    <a:lnTo>
                      <a:pt x="499" y="612"/>
                    </a:lnTo>
                    <a:lnTo>
                      <a:pt x="558" y="655"/>
                    </a:lnTo>
                    <a:lnTo>
                      <a:pt x="615" y="655"/>
                    </a:lnTo>
                    <a:lnTo>
                      <a:pt x="673" y="612"/>
                    </a:lnTo>
                    <a:lnTo>
                      <a:pt x="750" y="515"/>
                    </a:lnTo>
                    <a:lnTo>
                      <a:pt x="800" y="377"/>
                    </a:lnTo>
                    <a:lnTo>
                      <a:pt x="808" y="32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41" name="Freeform 45"/>
              <p:cNvSpPr>
                <a:spLocks noChangeAspect="1"/>
              </p:cNvSpPr>
              <p:nvPr/>
            </p:nvSpPr>
            <p:spPr bwMode="auto">
              <a:xfrm rot="-2705309">
                <a:off x="2414" y="1540"/>
                <a:ext cx="474" cy="848"/>
              </a:xfrm>
              <a:custGeom>
                <a:avLst/>
                <a:gdLst>
                  <a:gd name="T0" fmla="*/ 445 w 699"/>
                  <a:gd name="T1" fmla="*/ 923 h 1216"/>
                  <a:gd name="T2" fmla="*/ 560 w 699"/>
                  <a:gd name="T3" fmla="*/ 1039 h 1216"/>
                  <a:gd name="T4" fmla="*/ 606 w 699"/>
                  <a:gd name="T5" fmla="*/ 1039 h 1216"/>
                  <a:gd name="T6" fmla="*/ 684 w 699"/>
                  <a:gd name="T7" fmla="*/ 1086 h 1216"/>
                  <a:gd name="T8" fmla="*/ 699 w 699"/>
                  <a:gd name="T9" fmla="*/ 1139 h 1216"/>
                  <a:gd name="T10" fmla="*/ 676 w 699"/>
                  <a:gd name="T11" fmla="*/ 1208 h 1216"/>
                  <a:gd name="T12" fmla="*/ 614 w 699"/>
                  <a:gd name="T13" fmla="*/ 1216 h 1216"/>
                  <a:gd name="T14" fmla="*/ 537 w 699"/>
                  <a:gd name="T15" fmla="*/ 1162 h 1216"/>
                  <a:gd name="T16" fmla="*/ 383 w 699"/>
                  <a:gd name="T17" fmla="*/ 1016 h 1216"/>
                  <a:gd name="T18" fmla="*/ 284 w 699"/>
                  <a:gd name="T19" fmla="*/ 878 h 1216"/>
                  <a:gd name="T20" fmla="*/ 237 w 699"/>
                  <a:gd name="T21" fmla="*/ 769 h 1216"/>
                  <a:gd name="T22" fmla="*/ 206 w 699"/>
                  <a:gd name="T23" fmla="*/ 585 h 1216"/>
                  <a:gd name="T24" fmla="*/ 206 w 699"/>
                  <a:gd name="T25" fmla="*/ 346 h 1216"/>
                  <a:gd name="T26" fmla="*/ 198 w 699"/>
                  <a:gd name="T27" fmla="*/ 285 h 1216"/>
                  <a:gd name="T28" fmla="*/ 153 w 699"/>
                  <a:gd name="T29" fmla="*/ 239 h 1216"/>
                  <a:gd name="T30" fmla="*/ 22 w 699"/>
                  <a:gd name="T31" fmla="*/ 247 h 1216"/>
                  <a:gd name="T32" fmla="*/ 0 w 699"/>
                  <a:gd name="T33" fmla="*/ 223 h 1216"/>
                  <a:gd name="T34" fmla="*/ 29 w 699"/>
                  <a:gd name="T35" fmla="*/ 208 h 1216"/>
                  <a:gd name="T36" fmla="*/ 122 w 699"/>
                  <a:gd name="T37" fmla="*/ 200 h 1216"/>
                  <a:gd name="T38" fmla="*/ 138 w 699"/>
                  <a:gd name="T39" fmla="*/ 185 h 1216"/>
                  <a:gd name="T40" fmla="*/ 6 w 699"/>
                  <a:gd name="T41" fmla="*/ 107 h 1216"/>
                  <a:gd name="T42" fmla="*/ 6 w 699"/>
                  <a:gd name="T43" fmla="*/ 77 h 1216"/>
                  <a:gd name="T44" fmla="*/ 29 w 699"/>
                  <a:gd name="T45" fmla="*/ 70 h 1216"/>
                  <a:gd name="T46" fmla="*/ 138 w 699"/>
                  <a:gd name="T47" fmla="*/ 130 h 1216"/>
                  <a:gd name="T48" fmla="*/ 161 w 699"/>
                  <a:gd name="T49" fmla="*/ 123 h 1216"/>
                  <a:gd name="T50" fmla="*/ 138 w 699"/>
                  <a:gd name="T51" fmla="*/ 8 h 1216"/>
                  <a:gd name="T52" fmla="*/ 153 w 699"/>
                  <a:gd name="T53" fmla="*/ 0 h 1216"/>
                  <a:gd name="T54" fmla="*/ 169 w 699"/>
                  <a:gd name="T55" fmla="*/ 8 h 1216"/>
                  <a:gd name="T56" fmla="*/ 198 w 699"/>
                  <a:gd name="T57" fmla="*/ 123 h 1216"/>
                  <a:gd name="T58" fmla="*/ 222 w 699"/>
                  <a:gd name="T59" fmla="*/ 130 h 1216"/>
                  <a:gd name="T60" fmla="*/ 284 w 699"/>
                  <a:gd name="T61" fmla="*/ 8 h 1216"/>
                  <a:gd name="T62" fmla="*/ 299 w 699"/>
                  <a:gd name="T63" fmla="*/ 8 h 1216"/>
                  <a:gd name="T64" fmla="*/ 299 w 699"/>
                  <a:gd name="T65" fmla="*/ 46 h 1216"/>
                  <a:gd name="T66" fmla="*/ 260 w 699"/>
                  <a:gd name="T67" fmla="*/ 146 h 1216"/>
                  <a:gd name="T68" fmla="*/ 260 w 699"/>
                  <a:gd name="T69" fmla="*/ 200 h 1216"/>
                  <a:gd name="T70" fmla="*/ 276 w 699"/>
                  <a:gd name="T71" fmla="*/ 270 h 1216"/>
                  <a:gd name="T72" fmla="*/ 268 w 699"/>
                  <a:gd name="T73" fmla="*/ 361 h 1216"/>
                  <a:gd name="T74" fmla="*/ 276 w 699"/>
                  <a:gd name="T75" fmla="*/ 531 h 1216"/>
                  <a:gd name="T76" fmla="*/ 291 w 699"/>
                  <a:gd name="T77" fmla="*/ 639 h 1216"/>
                  <a:gd name="T78" fmla="*/ 330 w 699"/>
                  <a:gd name="T79" fmla="*/ 762 h 1216"/>
                  <a:gd name="T80" fmla="*/ 383 w 699"/>
                  <a:gd name="T81" fmla="*/ 855 h 1216"/>
                  <a:gd name="T82" fmla="*/ 445 w 699"/>
                  <a:gd name="T83" fmla="*/ 923 h 1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9" h="1216">
                    <a:moveTo>
                      <a:pt x="445" y="923"/>
                    </a:moveTo>
                    <a:lnTo>
                      <a:pt x="560" y="1039"/>
                    </a:lnTo>
                    <a:lnTo>
                      <a:pt x="606" y="1039"/>
                    </a:lnTo>
                    <a:lnTo>
                      <a:pt x="684" y="1086"/>
                    </a:lnTo>
                    <a:lnTo>
                      <a:pt x="699" y="1139"/>
                    </a:lnTo>
                    <a:lnTo>
                      <a:pt x="676" y="1208"/>
                    </a:lnTo>
                    <a:lnTo>
                      <a:pt x="614" y="1216"/>
                    </a:lnTo>
                    <a:lnTo>
                      <a:pt x="537" y="1162"/>
                    </a:lnTo>
                    <a:lnTo>
                      <a:pt x="383" y="1016"/>
                    </a:lnTo>
                    <a:lnTo>
                      <a:pt x="284" y="878"/>
                    </a:lnTo>
                    <a:lnTo>
                      <a:pt x="237" y="769"/>
                    </a:lnTo>
                    <a:lnTo>
                      <a:pt x="206" y="585"/>
                    </a:lnTo>
                    <a:lnTo>
                      <a:pt x="206" y="346"/>
                    </a:lnTo>
                    <a:lnTo>
                      <a:pt x="198" y="285"/>
                    </a:lnTo>
                    <a:lnTo>
                      <a:pt x="153" y="239"/>
                    </a:lnTo>
                    <a:lnTo>
                      <a:pt x="22" y="247"/>
                    </a:lnTo>
                    <a:lnTo>
                      <a:pt x="0" y="223"/>
                    </a:lnTo>
                    <a:lnTo>
                      <a:pt x="29" y="208"/>
                    </a:lnTo>
                    <a:lnTo>
                      <a:pt x="122" y="200"/>
                    </a:lnTo>
                    <a:lnTo>
                      <a:pt x="138" y="185"/>
                    </a:lnTo>
                    <a:lnTo>
                      <a:pt x="6" y="107"/>
                    </a:lnTo>
                    <a:lnTo>
                      <a:pt x="6" y="77"/>
                    </a:lnTo>
                    <a:lnTo>
                      <a:pt x="29" y="70"/>
                    </a:lnTo>
                    <a:lnTo>
                      <a:pt x="138" y="130"/>
                    </a:lnTo>
                    <a:lnTo>
                      <a:pt x="161" y="123"/>
                    </a:lnTo>
                    <a:lnTo>
                      <a:pt x="138" y="8"/>
                    </a:lnTo>
                    <a:lnTo>
                      <a:pt x="153" y="0"/>
                    </a:lnTo>
                    <a:lnTo>
                      <a:pt x="169" y="8"/>
                    </a:lnTo>
                    <a:lnTo>
                      <a:pt x="198" y="123"/>
                    </a:lnTo>
                    <a:lnTo>
                      <a:pt x="222" y="130"/>
                    </a:lnTo>
                    <a:lnTo>
                      <a:pt x="284" y="8"/>
                    </a:lnTo>
                    <a:lnTo>
                      <a:pt x="299" y="8"/>
                    </a:lnTo>
                    <a:lnTo>
                      <a:pt x="299" y="46"/>
                    </a:lnTo>
                    <a:lnTo>
                      <a:pt x="260" y="146"/>
                    </a:lnTo>
                    <a:lnTo>
                      <a:pt x="260" y="200"/>
                    </a:lnTo>
                    <a:lnTo>
                      <a:pt x="276" y="270"/>
                    </a:lnTo>
                    <a:lnTo>
                      <a:pt x="268" y="361"/>
                    </a:lnTo>
                    <a:lnTo>
                      <a:pt x="276" y="531"/>
                    </a:lnTo>
                    <a:lnTo>
                      <a:pt x="291" y="639"/>
                    </a:lnTo>
                    <a:lnTo>
                      <a:pt x="330" y="762"/>
                    </a:lnTo>
                    <a:lnTo>
                      <a:pt x="383" y="855"/>
                    </a:lnTo>
                    <a:lnTo>
                      <a:pt x="445" y="923"/>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2542" name="Freeform 46"/>
              <p:cNvSpPr>
                <a:spLocks noChangeAspect="1"/>
              </p:cNvSpPr>
              <p:nvPr/>
            </p:nvSpPr>
            <p:spPr bwMode="auto">
              <a:xfrm rot="-2705309">
                <a:off x="2793" y="1150"/>
                <a:ext cx="620" cy="708"/>
              </a:xfrm>
              <a:custGeom>
                <a:avLst/>
                <a:gdLst>
                  <a:gd name="T0" fmla="*/ 15 w 915"/>
                  <a:gd name="T1" fmla="*/ 1008 h 1139"/>
                  <a:gd name="T2" fmla="*/ 0 w 915"/>
                  <a:gd name="T3" fmla="*/ 1061 h 1139"/>
                  <a:gd name="T4" fmla="*/ 15 w 915"/>
                  <a:gd name="T5" fmla="*/ 1139 h 1139"/>
                  <a:gd name="T6" fmla="*/ 70 w 915"/>
                  <a:gd name="T7" fmla="*/ 1139 h 1139"/>
                  <a:gd name="T8" fmla="*/ 231 w 915"/>
                  <a:gd name="T9" fmla="*/ 1108 h 1139"/>
                  <a:gd name="T10" fmla="*/ 408 w 915"/>
                  <a:gd name="T11" fmla="*/ 1046 h 1139"/>
                  <a:gd name="T12" fmla="*/ 554 w 915"/>
                  <a:gd name="T13" fmla="*/ 946 h 1139"/>
                  <a:gd name="T14" fmla="*/ 639 w 915"/>
                  <a:gd name="T15" fmla="*/ 816 h 1139"/>
                  <a:gd name="T16" fmla="*/ 715 w 915"/>
                  <a:gd name="T17" fmla="*/ 593 h 1139"/>
                  <a:gd name="T18" fmla="*/ 738 w 915"/>
                  <a:gd name="T19" fmla="*/ 385 h 1139"/>
                  <a:gd name="T20" fmla="*/ 738 w 915"/>
                  <a:gd name="T21" fmla="*/ 285 h 1139"/>
                  <a:gd name="T22" fmla="*/ 777 w 915"/>
                  <a:gd name="T23" fmla="*/ 224 h 1139"/>
                  <a:gd name="T24" fmla="*/ 845 w 915"/>
                  <a:gd name="T25" fmla="*/ 200 h 1139"/>
                  <a:gd name="T26" fmla="*/ 907 w 915"/>
                  <a:gd name="T27" fmla="*/ 200 h 1139"/>
                  <a:gd name="T28" fmla="*/ 915 w 915"/>
                  <a:gd name="T29" fmla="*/ 169 h 1139"/>
                  <a:gd name="T30" fmla="*/ 823 w 915"/>
                  <a:gd name="T31" fmla="*/ 177 h 1139"/>
                  <a:gd name="T32" fmla="*/ 808 w 915"/>
                  <a:gd name="T33" fmla="*/ 154 h 1139"/>
                  <a:gd name="T34" fmla="*/ 884 w 915"/>
                  <a:gd name="T35" fmla="*/ 70 h 1139"/>
                  <a:gd name="T36" fmla="*/ 868 w 915"/>
                  <a:gd name="T37" fmla="*/ 47 h 1139"/>
                  <a:gd name="T38" fmla="*/ 853 w 915"/>
                  <a:gd name="T39" fmla="*/ 62 h 1139"/>
                  <a:gd name="T40" fmla="*/ 792 w 915"/>
                  <a:gd name="T41" fmla="*/ 123 h 1139"/>
                  <a:gd name="T42" fmla="*/ 777 w 915"/>
                  <a:gd name="T43" fmla="*/ 123 h 1139"/>
                  <a:gd name="T44" fmla="*/ 777 w 915"/>
                  <a:gd name="T45" fmla="*/ 16 h 1139"/>
                  <a:gd name="T46" fmla="*/ 761 w 915"/>
                  <a:gd name="T47" fmla="*/ 0 h 1139"/>
                  <a:gd name="T48" fmla="*/ 738 w 915"/>
                  <a:gd name="T49" fmla="*/ 8 h 1139"/>
                  <a:gd name="T50" fmla="*/ 746 w 915"/>
                  <a:gd name="T51" fmla="*/ 123 h 1139"/>
                  <a:gd name="T52" fmla="*/ 730 w 915"/>
                  <a:gd name="T53" fmla="*/ 131 h 1139"/>
                  <a:gd name="T54" fmla="*/ 668 w 915"/>
                  <a:gd name="T55" fmla="*/ 70 h 1139"/>
                  <a:gd name="T56" fmla="*/ 623 w 915"/>
                  <a:gd name="T57" fmla="*/ 62 h 1139"/>
                  <a:gd name="T58" fmla="*/ 631 w 915"/>
                  <a:gd name="T59" fmla="*/ 93 h 1139"/>
                  <a:gd name="T60" fmla="*/ 699 w 915"/>
                  <a:gd name="T61" fmla="*/ 162 h 1139"/>
                  <a:gd name="T62" fmla="*/ 699 w 915"/>
                  <a:gd name="T63" fmla="*/ 200 h 1139"/>
                  <a:gd name="T64" fmla="*/ 676 w 915"/>
                  <a:gd name="T65" fmla="*/ 278 h 1139"/>
                  <a:gd name="T66" fmla="*/ 676 w 915"/>
                  <a:gd name="T67" fmla="*/ 346 h 1139"/>
                  <a:gd name="T68" fmla="*/ 676 w 915"/>
                  <a:gd name="T69" fmla="*/ 462 h 1139"/>
                  <a:gd name="T70" fmla="*/ 645 w 915"/>
                  <a:gd name="T71" fmla="*/ 608 h 1139"/>
                  <a:gd name="T72" fmla="*/ 615 w 915"/>
                  <a:gd name="T73" fmla="*/ 700 h 1139"/>
                  <a:gd name="T74" fmla="*/ 561 w 915"/>
                  <a:gd name="T75" fmla="*/ 816 h 1139"/>
                  <a:gd name="T76" fmla="*/ 499 w 915"/>
                  <a:gd name="T77" fmla="*/ 908 h 1139"/>
                  <a:gd name="T78" fmla="*/ 454 w 915"/>
                  <a:gd name="T79" fmla="*/ 954 h 1139"/>
                  <a:gd name="T80" fmla="*/ 330 w 915"/>
                  <a:gd name="T81" fmla="*/ 993 h 1139"/>
                  <a:gd name="T82" fmla="*/ 215 w 915"/>
                  <a:gd name="T83" fmla="*/ 1008 h 1139"/>
                  <a:gd name="T84" fmla="*/ 99 w 915"/>
                  <a:gd name="T85" fmla="*/ 1024 h 1139"/>
                  <a:gd name="T86" fmla="*/ 15 w 915"/>
                  <a:gd name="T87" fmla="*/ 1008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15" h="1139">
                    <a:moveTo>
                      <a:pt x="15" y="1008"/>
                    </a:moveTo>
                    <a:lnTo>
                      <a:pt x="0" y="1061"/>
                    </a:lnTo>
                    <a:lnTo>
                      <a:pt x="15" y="1139"/>
                    </a:lnTo>
                    <a:lnTo>
                      <a:pt x="70" y="1139"/>
                    </a:lnTo>
                    <a:lnTo>
                      <a:pt x="231" y="1108"/>
                    </a:lnTo>
                    <a:lnTo>
                      <a:pt x="408" y="1046"/>
                    </a:lnTo>
                    <a:lnTo>
                      <a:pt x="554" y="946"/>
                    </a:lnTo>
                    <a:lnTo>
                      <a:pt x="639" y="816"/>
                    </a:lnTo>
                    <a:lnTo>
                      <a:pt x="715" y="593"/>
                    </a:lnTo>
                    <a:lnTo>
                      <a:pt x="738" y="385"/>
                    </a:lnTo>
                    <a:lnTo>
                      <a:pt x="738" y="285"/>
                    </a:lnTo>
                    <a:lnTo>
                      <a:pt x="777" y="224"/>
                    </a:lnTo>
                    <a:lnTo>
                      <a:pt x="845" y="200"/>
                    </a:lnTo>
                    <a:lnTo>
                      <a:pt x="907" y="200"/>
                    </a:lnTo>
                    <a:lnTo>
                      <a:pt x="915" y="169"/>
                    </a:lnTo>
                    <a:lnTo>
                      <a:pt x="823" y="177"/>
                    </a:lnTo>
                    <a:lnTo>
                      <a:pt x="808" y="154"/>
                    </a:lnTo>
                    <a:lnTo>
                      <a:pt x="884" y="70"/>
                    </a:lnTo>
                    <a:lnTo>
                      <a:pt x="868" y="47"/>
                    </a:lnTo>
                    <a:lnTo>
                      <a:pt x="853" y="62"/>
                    </a:lnTo>
                    <a:lnTo>
                      <a:pt x="792" y="123"/>
                    </a:lnTo>
                    <a:lnTo>
                      <a:pt x="777" y="123"/>
                    </a:lnTo>
                    <a:lnTo>
                      <a:pt x="777" y="16"/>
                    </a:lnTo>
                    <a:lnTo>
                      <a:pt x="761" y="0"/>
                    </a:lnTo>
                    <a:lnTo>
                      <a:pt x="738" y="8"/>
                    </a:lnTo>
                    <a:lnTo>
                      <a:pt x="746" y="123"/>
                    </a:lnTo>
                    <a:lnTo>
                      <a:pt x="730" y="131"/>
                    </a:lnTo>
                    <a:lnTo>
                      <a:pt x="668" y="70"/>
                    </a:lnTo>
                    <a:lnTo>
                      <a:pt x="623" y="62"/>
                    </a:lnTo>
                    <a:lnTo>
                      <a:pt x="631" y="93"/>
                    </a:lnTo>
                    <a:lnTo>
                      <a:pt x="699" y="162"/>
                    </a:lnTo>
                    <a:lnTo>
                      <a:pt x="699" y="200"/>
                    </a:lnTo>
                    <a:lnTo>
                      <a:pt x="676" y="278"/>
                    </a:lnTo>
                    <a:lnTo>
                      <a:pt x="676" y="346"/>
                    </a:lnTo>
                    <a:lnTo>
                      <a:pt x="676" y="462"/>
                    </a:lnTo>
                    <a:lnTo>
                      <a:pt x="645" y="608"/>
                    </a:lnTo>
                    <a:lnTo>
                      <a:pt x="615" y="700"/>
                    </a:lnTo>
                    <a:lnTo>
                      <a:pt x="561" y="816"/>
                    </a:lnTo>
                    <a:lnTo>
                      <a:pt x="499" y="908"/>
                    </a:lnTo>
                    <a:lnTo>
                      <a:pt x="454" y="954"/>
                    </a:lnTo>
                    <a:lnTo>
                      <a:pt x="330" y="993"/>
                    </a:lnTo>
                    <a:lnTo>
                      <a:pt x="215" y="1008"/>
                    </a:lnTo>
                    <a:lnTo>
                      <a:pt x="99" y="1024"/>
                    </a:lnTo>
                    <a:lnTo>
                      <a:pt x="15" y="1008"/>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graphicFrame>
        <p:nvGraphicFramePr>
          <p:cNvPr id="1002543" name="Object 47"/>
          <p:cNvGraphicFramePr>
            <a:graphicFrameLocks noChangeAspect="1"/>
          </p:cNvGraphicFramePr>
          <p:nvPr/>
        </p:nvGraphicFramePr>
        <p:xfrm>
          <a:off x="6096000" y="1066800"/>
          <a:ext cx="2971800" cy="1298575"/>
        </p:xfrm>
        <a:graphic>
          <a:graphicData uri="http://schemas.openxmlformats.org/presentationml/2006/ole">
            <mc:AlternateContent xmlns:mc="http://schemas.openxmlformats.org/markup-compatibility/2006">
              <mc:Choice xmlns:v="urn:schemas-microsoft-com:vml" Requires="v">
                <p:oleObj spid="_x0000_s64531" name="Clip" r:id="rId7" imgW="4831920" imgH="2253960" progId="MS_ClipArt_Gallery.2">
                  <p:embed/>
                </p:oleObj>
              </mc:Choice>
              <mc:Fallback>
                <p:oleObj name="Clip" r:id="rId7" imgW="4831920" imgH="2253960" progId="MS_ClipArt_Gallery.2">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0" y="1066800"/>
                        <a:ext cx="2971800" cy="12985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102645267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22" name="Rectangle 2"/>
          <p:cNvSpPr>
            <a:spLocks noGrp="1" noChangeArrowheads="1"/>
          </p:cNvSpPr>
          <p:nvPr>
            <p:ph type="title"/>
          </p:nvPr>
        </p:nvSpPr>
        <p:spPr>
          <a:xfrm>
            <a:off x="685800" y="152400"/>
            <a:ext cx="7772400" cy="1143000"/>
          </a:xfrm>
        </p:spPr>
        <p:txBody>
          <a:bodyPr/>
          <a:lstStyle/>
          <a:p>
            <a:r>
              <a:rPr lang="en-US"/>
              <a:t>Ending The Algorithm</a:t>
            </a:r>
            <a:endParaRPr lang="en-CA"/>
          </a:p>
        </p:txBody>
      </p:sp>
      <p:sp>
        <p:nvSpPr>
          <p:cNvPr id="1003523" name="Rectangle 3"/>
          <p:cNvSpPr>
            <a:spLocks noGrp="1" noChangeArrowheads="1"/>
          </p:cNvSpPr>
          <p:nvPr>
            <p:ph type="body" idx="1"/>
          </p:nvPr>
        </p:nvSpPr>
        <p:spPr>
          <a:xfrm>
            <a:off x="685800" y="1143000"/>
            <a:ext cx="7772400" cy="5486400"/>
          </a:xfrm>
        </p:spPr>
        <p:txBody>
          <a:bodyPr/>
          <a:lstStyle/>
          <a:p>
            <a:r>
              <a:rPr lang="en-US" sz="2000"/>
              <a:t>Define Exit Condition</a:t>
            </a:r>
          </a:p>
          <a:p>
            <a:endParaRPr lang="en-US" sz="2000"/>
          </a:p>
          <a:p>
            <a:r>
              <a:rPr lang="en-US" sz="2000"/>
              <a:t>Termination: With sufficient progress, </a:t>
            </a:r>
          </a:p>
          <a:p>
            <a:pPr>
              <a:buFontTx/>
              <a:buNone/>
            </a:pPr>
            <a:r>
              <a:rPr lang="en-US" sz="2000"/>
              <a:t>     the exit condition will be met.</a:t>
            </a:r>
          </a:p>
          <a:p>
            <a:endParaRPr lang="en-US" sz="2000"/>
          </a:p>
          <a:p>
            <a:r>
              <a:rPr lang="en-US" sz="2000"/>
              <a:t>When we exit, we know</a:t>
            </a:r>
          </a:p>
          <a:p>
            <a:pPr lvl="1"/>
            <a:r>
              <a:rPr lang="en-US" sz="1800"/>
              <a:t>exit condition is true</a:t>
            </a:r>
          </a:p>
          <a:p>
            <a:pPr lvl="1"/>
            <a:r>
              <a:rPr lang="en-US" sz="1800"/>
              <a:t>loop invariant is true</a:t>
            </a:r>
          </a:p>
          <a:p>
            <a:pPr>
              <a:buFontTx/>
              <a:buNone/>
            </a:pPr>
            <a:r>
              <a:rPr lang="en-US" sz="2000"/>
              <a:t>    from these we must establish  </a:t>
            </a:r>
          </a:p>
          <a:p>
            <a:pPr>
              <a:buFontTx/>
              <a:buNone/>
            </a:pPr>
            <a:r>
              <a:rPr lang="en-US" sz="2000"/>
              <a:t>    the post conditions.</a:t>
            </a:r>
            <a:endParaRPr lang="en-CA" sz="2000"/>
          </a:p>
        </p:txBody>
      </p:sp>
      <p:grpSp>
        <p:nvGrpSpPr>
          <p:cNvPr id="1003524" name="Group 4"/>
          <p:cNvGrpSpPr>
            <a:grpSpLocks noChangeAspect="1"/>
          </p:cNvGrpSpPr>
          <p:nvPr/>
        </p:nvGrpSpPr>
        <p:grpSpPr bwMode="auto">
          <a:xfrm>
            <a:off x="6858000" y="4343400"/>
            <a:ext cx="1119188" cy="1169988"/>
            <a:chOff x="4641" y="2352"/>
            <a:chExt cx="735" cy="768"/>
          </a:xfrm>
        </p:grpSpPr>
        <p:sp>
          <p:nvSpPr>
            <p:cNvPr id="1003525" name="Freeform 5" descr="Green marble"/>
            <p:cNvSpPr>
              <a:spLocks noChangeAspect="1"/>
            </p:cNvSpPr>
            <p:nvPr/>
          </p:nvSpPr>
          <p:spPr bwMode="auto">
            <a:xfrm rot="2360341">
              <a:off x="4656" y="2619"/>
              <a:ext cx="390" cy="309"/>
            </a:xfrm>
            <a:custGeom>
              <a:avLst/>
              <a:gdLst>
                <a:gd name="T0" fmla="*/ 748 w 2280"/>
                <a:gd name="T1" fmla="*/ 30 h 1785"/>
                <a:gd name="T2" fmla="*/ 1224 w 2280"/>
                <a:gd name="T3" fmla="*/ 305 h 1785"/>
                <a:gd name="T4" fmla="*/ 2184 w 2280"/>
                <a:gd name="T5" fmla="*/ 257 h 1785"/>
                <a:gd name="T6" fmla="*/ 1800 w 2280"/>
                <a:gd name="T7" fmla="*/ 1121 h 1785"/>
                <a:gd name="T8" fmla="*/ 1743 w 2280"/>
                <a:gd name="T9" fmla="*/ 1313 h 1785"/>
                <a:gd name="T10" fmla="*/ 1717 w 2280"/>
                <a:gd name="T11" fmla="*/ 1479 h 1785"/>
                <a:gd name="T12" fmla="*/ 1560 w 2280"/>
                <a:gd name="T13" fmla="*/ 1549 h 1785"/>
                <a:gd name="T14" fmla="*/ 1272 w 2280"/>
                <a:gd name="T15" fmla="*/ 1553 h 1785"/>
                <a:gd name="T16" fmla="*/ 168 w 2280"/>
                <a:gd name="T17" fmla="*/ 1649 h 1785"/>
                <a:gd name="T18" fmla="*/ 264 w 2280"/>
                <a:gd name="T19" fmla="*/ 737 h 1785"/>
                <a:gd name="T20" fmla="*/ 425 w 2280"/>
                <a:gd name="T21" fmla="*/ 126 h 1785"/>
                <a:gd name="T22" fmla="*/ 748 w 2280"/>
                <a:gd name="T23" fmla="*/ 30 h 1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80" h="1785">
                  <a:moveTo>
                    <a:pt x="748" y="30"/>
                  </a:moveTo>
                  <a:cubicBezTo>
                    <a:pt x="881" y="60"/>
                    <a:pt x="985" y="267"/>
                    <a:pt x="1224" y="305"/>
                  </a:cubicBezTo>
                  <a:cubicBezTo>
                    <a:pt x="1463" y="343"/>
                    <a:pt x="2088" y="121"/>
                    <a:pt x="2184" y="257"/>
                  </a:cubicBezTo>
                  <a:cubicBezTo>
                    <a:pt x="2280" y="393"/>
                    <a:pt x="1873" y="945"/>
                    <a:pt x="1800" y="1121"/>
                  </a:cubicBezTo>
                  <a:cubicBezTo>
                    <a:pt x="1727" y="1297"/>
                    <a:pt x="1757" y="1253"/>
                    <a:pt x="1743" y="1313"/>
                  </a:cubicBezTo>
                  <a:cubicBezTo>
                    <a:pt x="1729" y="1373"/>
                    <a:pt x="1747" y="1440"/>
                    <a:pt x="1717" y="1479"/>
                  </a:cubicBezTo>
                  <a:cubicBezTo>
                    <a:pt x="1687" y="1518"/>
                    <a:pt x="1634" y="1537"/>
                    <a:pt x="1560" y="1549"/>
                  </a:cubicBezTo>
                  <a:cubicBezTo>
                    <a:pt x="1486" y="1561"/>
                    <a:pt x="1504" y="1536"/>
                    <a:pt x="1272" y="1553"/>
                  </a:cubicBezTo>
                  <a:cubicBezTo>
                    <a:pt x="1040" y="1570"/>
                    <a:pt x="336" y="1785"/>
                    <a:pt x="168" y="1649"/>
                  </a:cubicBezTo>
                  <a:cubicBezTo>
                    <a:pt x="0" y="1513"/>
                    <a:pt x="221" y="991"/>
                    <a:pt x="264" y="737"/>
                  </a:cubicBezTo>
                  <a:cubicBezTo>
                    <a:pt x="307" y="483"/>
                    <a:pt x="344" y="244"/>
                    <a:pt x="425" y="126"/>
                  </a:cubicBezTo>
                  <a:cubicBezTo>
                    <a:pt x="506" y="8"/>
                    <a:pt x="615" y="0"/>
                    <a:pt x="748" y="30"/>
                  </a:cubicBezTo>
                  <a:close/>
                </a:path>
              </a:pathLst>
            </a:custGeom>
            <a:blipFill dpi="0" rotWithShape="0">
              <a:blip r:embed="rId2"/>
              <a:srcRect/>
              <a:tile tx="0" ty="0" sx="100000" sy="100000" flip="none" algn="tl"/>
            </a:blipFill>
            <a:ln w="9525" cap="flat" cmpd="sng">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rgbClr val="808080"/>
                    </a:outerShdw>
                  </a:effectLst>
                </a14:hiddenEffects>
              </a:ext>
            </a:extLst>
          </p:spPr>
          <p:txBody>
            <a:bodyPr/>
            <a:lstStyle/>
            <a:p>
              <a:endParaRPr lang="en-US"/>
            </a:p>
          </p:txBody>
        </p:sp>
        <p:grpSp>
          <p:nvGrpSpPr>
            <p:cNvPr id="1003526" name="Group 6"/>
            <p:cNvGrpSpPr>
              <a:grpSpLocks noChangeAspect="1"/>
            </p:cNvGrpSpPr>
            <p:nvPr/>
          </p:nvGrpSpPr>
          <p:grpSpPr bwMode="auto">
            <a:xfrm>
              <a:off x="4703" y="2655"/>
              <a:ext cx="208" cy="170"/>
              <a:chOff x="1728" y="2064"/>
              <a:chExt cx="768" cy="672"/>
            </a:xfrm>
          </p:grpSpPr>
          <p:sp>
            <p:nvSpPr>
              <p:cNvPr id="1003527" name="AutoShape 7"/>
              <p:cNvSpPr>
                <a:spLocks noChangeAspect="1" noChangeArrowheads="1"/>
              </p:cNvSpPr>
              <p:nvPr/>
            </p:nvSpPr>
            <p:spPr bwMode="auto">
              <a:xfrm>
                <a:off x="1728" y="2064"/>
                <a:ext cx="768" cy="576"/>
              </a:xfrm>
              <a:prstGeom prst="horizontalScroll">
                <a:avLst>
                  <a:gd name="adj" fmla="val 12500"/>
                </a:avLst>
              </a:prstGeom>
              <a:solidFill>
                <a:srgbClr val="FFFFFF"/>
              </a:solidFill>
              <a:ln w="25400">
                <a:solidFill>
                  <a:srgbClr val="FF0000"/>
                </a:solidFill>
                <a:round/>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spcBef>
                    <a:spcPct val="50000"/>
                  </a:spcBef>
                </a:pPr>
                <a:r>
                  <a:rPr lang="en-US" sz="1800" b="0" baseline="-8000">
                    <a:latin typeface="Times New Roman" charset="0"/>
                  </a:rPr>
                  <a:t>Exit</a:t>
                </a:r>
                <a:endParaRPr lang="en-CA" sz="1800" b="0" baseline="-8000">
                  <a:latin typeface="Times New Roman" charset="0"/>
                </a:endParaRPr>
              </a:p>
            </p:txBody>
          </p:sp>
          <p:sp>
            <p:nvSpPr>
              <p:cNvPr id="1003528" name="Line 8"/>
              <p:cNvSpPr>
                <a:spLocks noChangeAspect="1" noChangeShapeType="1"/>
              </p:cNvSpPr>
              <p:nvPr/>
            </p:nvSpPr>
            <p:spPr bwMode="auto">
              <a:xfrm>
                <a:off x="2112" y="2592"/>
                <a:ext cx="0" cy="144"/>
              </a:xfrm>
              <a:prstGeom prst="line">
                <a:avLst/>
              </a:prstGeom>
              <a:noFill/>
              <a:ln w="2540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grpSp>
        <p:sp>
          <p:nvSpPr>
            <p:cNvPr id="1003529" name="Oval 9"/>
            <p:cNvSpPr>
              <a:spLocks noChangeAspect="1" noChangeArrowheads="1"/>
            </p:cNvSpPr>
            <p:nvPr/>
          </p:nvSpPr>
          <p:spPr bwMode="auto">
            <a:xfrm>
              <a:off x="4641" y="2384"/>
              <a:ext cx="735" cy="736"/>
            </a:xfrm>
            <a:prstGeom prst="ellipse">
              <a:avLst/>
            </a:prstGeom>
            <a:noFill/>
            <a:ln w="63500">
              <a:solidFill>
                <a:srgbClr val="339966"/>
              </a:solidFill>
              <a:round/>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pic>
          <p:nvPicPr>
            <p:cNvPr id="100353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2" y="2540"/>
              <a:ext cx="389" cy="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grpSp>
          <p:nvGrpSpPr>
            <p:cNvPr id="1003531" name="Group 11"/>
            <p:cNvGrpSpPr>
              <a:grpSpLocks noChangeAspect="1"/>
            </p:cNvGrpSpPr>
            <p:nvPr/>
          </p:nvGrpSpPr>
          <p:grpSpPr bwMode="auto">
            <a:xfrm rot="2360341">
              <a:off x="4794" y="2352"/>
              <a:ext cx="342" cy="428"/>
              <a:chOff x="2227" y="1194"/>
              <a:chExt cx="1944" cy="2413"/>
            </a:xfrm>
          </p:grpSpPr>
          <p:sp>
            <p:nvSpPr>
              <p:cNvPr id="1003532" name="Freeform 12"/>
              <p:cNvSpPr>
                <a:spLocks noChangeAspect="1"/>
              </p:cNvSpPr>
              <p:nvPr/>
            </p:nvSpPr>
            <p:spPr bwMode="auto">
              <a:xfrm rot="-2705309">
                <a:off x="2708" y="1513"/>
                <a:ext cx="406" cy="340"/>
              </a:xfrm>
              <a:custGeom>
                <a:avLst/>
                <a:gdLst>
                  <a:gd name="T0" fmla="*/ 388 w 600"/>
                  <a:gd name="T1" fmla="*/ 289 h 608"/>
                  <a:gd name="T2" fmla="*/ 372 w 600"/>
                  <a:gd name="T3" fmla="*/ 177 h 608"/>
                  <a:gd name="T4" fmla="*/ 341 w 600"/>
                  <a:gd name="T5" fmla="*/ 78 h 608"/>
                  <a:gd name="T6" fmla="*/ 284 w 600"/>
                  <a:gd name="T7" fmla="*/ 24 h 608"/>
                  <a:gd name="T8" fmla="*/ 185 w 600"/>
                  <a:gd name="T9" fmla="*/ 0 h 608"/>
                  <a:gd name="T10" fmla="*/ 100 w 600"/>
                  <a:gd name="T11" fmla="*/ 24 h 608"/>
                  <a:gd name="T12" fmla="*/ 19 w 600"/>
                  <a:gd name="T13" fmla="*/ 123 h 608"/>
                  <a:gd name="T14" fmla="*/ 0 w 600"/>
                  <a:gd name="T15" fmla="*/ 243 h 608"/>
                  <a:gd name="T16" fmla="*/ 19 w 600"/>
                  <a:gd name="T17" fmla="*/ 370 h 608"/>
                  <a:gd name="T18" fmla="*/ 50 w 600"/>
                  <a:gd name="T19" fmla="*/ 447 h 608"/>
                  <a:gd name="T20" fmla="*/ 88 w 600"/>
                  <a:gd name="T21" fmla="*/ 528 h 608"/>
                  <a:gd name="T22" fmla="*/ 130 w 600"/>
                  <a:gd name="T23" fmla="*/ 582 h 608"/>
                  <a:gd name="T24" fmla="*/ 177 w 600"/>
                  <a:gd name="T25" fmla="*/ 608 h 608"/>
                  <a:gd name="T26" fmla="*/ 242 w 600"/>
                  <a:gd name="T27" fmla="*/ 585 h 608"/>
                  <a:gd name="T28" fmla="*/ 307 w 600"/>
                  <a:gd name="T29" fmla="*/ 531 h 608"/>
                  <a:gd name="T30" fmla="*/ 349 w 600"/>
                  <a:gd name="T31" fmla="*/ 455 h 608"/>
                  <a:gd name="T32" fmla="*/ 388 w 600"/>
                  <a:gd name="T33" fmla="*/ 390 h 608"/>
                  <a:gd name="T34" fmla="*/ 400 w 600"/>
                  <a:gd name="T35" fmla="*/ 351 h 608"/>
                  <a:gd name="T36" fmla="*/ 565 w 600"/>
                  <a:gd name="T37" fmla="*/ 293 h 608"/>
                  <a:gd name="T38" fmla="*/ 600 w 600"/>
                  <a:gd name="T39" fmla="*/ 270 h 608"/>
                  <a:gd name="T40" fmla="*/ 580 w 600"/>
                  <a:gd name="T41" fmla="*/ 235 h 608"/>
                  <a:gd name="T42" fmla="*/ 388 w 600"/>
                  <a:gd name="T43" fmla="*/ 289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00" h="608">
                    <a:moveTo>
                      <a:pt x="388" y="289"/>
                    </a:moveTo>
                    <a:lnTo>
                      <a:pt x="372" y="177"/>
                    </a:lnTo>
                    <a:lnTo>
                      <a:pt x="341" y="78"/>
                    </a:lnTo>
                    <a:lnTo>
                      <a:pt x="284" y="24"/>
                    </a:lnTo>
                    <a:lnTo>
                      <a:pt x="185" y="0"/>
                    </a:lnTo>
                    <a:lnTo>
                      <a:pt x="100" y="24"/>
                    </a:lnTo>
                    <a:lnTo>
                      <a:pt x="19" y="123"/>
                    </a:lnTo>
                    <a:lnTo>
                      <a:pt x="0" y="243"/>
                    </a:lnTo>
                    <a:lnTo>
                      <a:pt x="19" y="370"/>
                    </a:lnTo>
                    <a:lnTo>
                      <a:pt x="50" y="447"/>
                    </a:lnTo>
                    <a:lnTo>
                      <a:pt x="88" y="528"/>
                    </a:lnTo>
                    <a:lnTo>
                      <a:pt x="130" y="582"/>
                    </a:lnTo>
                    <a:lnTo>
                      <a:pt x="177" y="608"/>
                    </a:lnTo>
                    <a:lnTo>
                      <a:pt x="242" y="585"/>
                    </a:lnTo>
                    <a:lnTo>
                      <a:pt x="307" y="531"/>
                    </a:lnTo>
                    <a:lnTo>
                      <a:pt x="349" y="455"/>
                    </a:lnTo>
                    <a:lnTo>
                      <a:pt x="388" y="390"/>
                    </a:lnTo>
                    <a:lnTo>
                      <a:pt x="400" y="351"/>
                    </a:lnTo>
                    <a:lnTo>
                      <a:pt x="565" y="293"/>
                    </a:lnTo>
                    <a:lnTo>
                      <a:pt x="600" y="270"/>
                    </a:lnTo>
                    <a:lnTo>
                      <a:pt x="580" y="235"/>
                    </a:lnTo>
                    <a:lnTo>
                      <a:pt x="388" y="289"/>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3533" name="Freeform 13"/>
              <p:cNvSpPr>
                <a:spLocks noChangeAspect="1"/>
              </p:cNvSpPr>
              <p:nvPr/>
            </p:nvSpPr>
            <p:spPr bwMode="auto">
              <a:xfrm rot="-2705309">
                <a:off x="2999" y="1873"/>
                <a:ext cx="418" cy="758"/>
              </a:xfrm>
              <a:custGeom>
                <a:avLst/>
                <a:gdLst>
                  <a:gd name="T0" fmla="*/ 208 w 619"/>
                  <a:gd name="T1" fmla="*/ 161 h 1085"/>
                  <a:gd name="T2" fmla="*/ 284 w 619"/>
                  <a:gd name="T3" fmla="*/ 80 h 1085"/>
                  <a:gd name="T4" fmla="*/ 411 w 619"/>
                  <a:gd name="T5" fmla="*/ 3 h 1085"/>
                  <a:gd name="T6" fmla="*/ 469 w 619"/>
                  <a:gd name="T7" fmla="*/ 0 h 1085"/>
                  <a:gd name="T8" fmla="*/ 573 w 619"/>
                  <a:gd name="T9" fmla="*/ 34 h 1085"/>
                  <a:gd name="T10" fmla="*/ 619 w 619"/>
                  <a:gd name="T11" fmla="*/ 85 h 1085"/>
                  <a:gd name="T12" fmla="*/ 619 w 619"/>
                  <a:gd name="T13" fmla="*/ 161 h 1085"/>
                  <a:gd name="T14" fmla="*/ 542 w 619"/>
                  <a:gd name="T15" fmla="*/ 304 h 1085"/>
                  <a:gd name="T16" fmla="*/ 458 w 619"/>
                  <a:gd name="T17" fmla="*/ 415 h 1085"/>
                  <a:gd name="T18" fmla="*/ 422 w 619"/>
                  <a:gd name="T19" fmla="*/ 508 h 1085"/>
                  <a:gd name="T20" fmla="*/ 399 w 619"/>
                  <a:gd name="T21" fmla="*/ 615 h 1085"/>
                  <a:gd name="T22" fmla="*/ 422 w 619"/>
                  <a:gd name="T23" fmla="*/ 719 h 1085"/>
                  <a:gd name="T24" fmla="*/ 445 w 619"/>
                  <a:gd name="T25" fmla="*/ 820 h 1085"/>
                  <a:gd name="T26" fmla="*/ 445 w 619"/>
                  <a:gd name="T27" fmla="*/ 935 h 1085"/>
                  <a:gd name="T28" fmla="*/ 411 w 619"/>
                  <a:gd name="T29" fmla="*/ 1005 h 1085"/>
                  <a:gd name="T30" fmla="*/ 334 w 619"/>
                  <a:gd name="T31" fmla="*/ 1043 h 1085"/>
                  <a:gd name="T32" fmla="*/ 242 w 619"/>
                  <a:gd name="T33" fmla="*/ 1085 h 1085"/>
                  <a:gd name="T34" fmla="*/ 157 w 619"/>
                  <a:gd name="T35" fmla="*/ 1085 h 1085"/>
                  <a:gd name="T36" fmla="*/ 100 w 619"/>
                  <a:gd name="T37" fmla="*/ 1054 h 1085"/>
                  <a:gd name="T38" fmla="*/ 23 w 619"/>
                  <a:gd name="T39" fmla="*/ 927 h 1085"/>
                  <a:gd name="T40" fmla="*/ 0 w 619"/>
                  <a:gd name="T41" fmla="*/ 797 h 1085"/>
                  <a:gd name="T42" fmla="*/ 8 w 619"/>
                  <a:gd name="T43" fmla="*/ 628 h 1085"/>
                  <a:gd name="T44" fmla="*/ 65 w 619"/>
                  <a:gd name="T45" fmla="*/ 415 h 1085"/>
                  <a:gd name="T46" fmla="*/ 123 w 619"/>
                  <a:gd name="T47" fmla="*/ 277 h 1085"/>
                  <a:gd name="T48" fmla="*/ 208 w 619"/>
                  <a:gd name="T49" fmla="*/ 161 h 1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19" h="1085">
                    <a:moveTo>
                      <a:pt x="208" y="161"/>
                    </a:moveTo>
                    <a:lnTo>
                      <a:pt x="284" y="80"/>
                    </a:lnTo>
                    <a:lnTo>
                      <a:pt x="411" y="3"/>
                    </a:lnTo>
                    <a:lnTo>
                      <a:pt x="469" y="0"/>
                    </a:lnTo>
                    <a:lnTo>
                      <a:pt x="573" y="34"/>
                    </a:lnTo>
                    <a:lnTo>
                      <a:pt x="619" y="85"/>
                    </a:lnTo>
                    <a:lnTo>
                      <a:pt x="619" y="161"/>
                    </a:lnTo>
                    <a:lnTo>
                      <a:pt x="542" y="304"/>
                    </a:lnTo>
                    <a:lnTo>
                      <a:pt x="458" y="415"/>
                    </a:lnTo>
                    <a:lnTo>
                      <a:pt x="422" y="508"/>
                    </a:lnTo>
                    <a:lnTo>
                      <a:pt x="399" y="615"/>
                    </a:lnTo>
                    <a:lnTo>
                      <a:pt x="422" y="719"/>
                    </a:lnTo>
                    <a:lnTo>
                      <a:pt x="445" y="820"/>
                    </a:lnTo>
                    <a:lnTo>
                      <a:pt x="445" y="935"/>
                    </a:lnTo>
                    <a:lnTo>
                      <a:pt x="411" y="1005"/>
                    </a:lnTo>
                    <a:lnTo>
                      <a:pt x="334" y="1043"/>
                    </a:lnTo>
                    <a:lnTo>
                      <a:pt x="242" y="1085"/>
                    </a:lnTo>
                    <a:lnTo>
                      <a:pt x="157" y="1085"/>
                    </a:lnTo>
                    <a:lnTo>
                      <a:pt x="100" y="1054"/>
                    </a:lnTo>
                    <a:lnTo>
                      <a:pt x="23" y="927"/>
                    </a:lnTo>
                    <a:lnTo>
                      <a:pt x="0" y="797"/>
                    </a:lnTo>
                    <a:lnTo>
                      <a:pt x="8" y="628"/>
                    </a:lnTo>
                    <a:lnTo>
                      <a:pt x="65" y="415"/>
                    </a:lnTo>
                    <a:lnTo>
                      <a:pt x="123" y="277"/>
                    </a:lnTo>
                    <a:lnTo>
                      <a:pt x="208" y="161"/>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3534" name="Freeform 14"/>
              <p:cNvSpPr>
                <a:spLocks noChangeAspect="1"/>
              </p:cNvSpPr>
              <p:nvPr/>
            </p:nvSpPr>
            <p:spPr bwMode="auto">
              <a:xfrm rot="-2705309">
                <a:off x="3504" y="2064"/>
                <a:ext cx="812" cy="523"/>
              </a:xfrm>
              <a:custGeom>
                <a:avLst/>
                <a:gdLst>
                  <a:gd name="T0" fmla="*/ 0 w 782"/>
                  <a:gd name="T1" fmla="*/ 76 h 808"/>
                  <a:gd name="T2" fmla="*/ 66 w 782"/>
                  <a:gd name="T3" fmla="*/ 0 h 808"/>
                  <a:gd name="T4" fmla="*/ 163 w 782"/>
                  <a:gd name="T5" fmla="*/ 0 h 808"/>
                  <a:gd name="T6" fmla="*/ 343 w 782"/>
                  <a:gd name="T7" fmla="*/ 19 h 808"/>
                  <a:gd name="T8" fmla="*/ 555 w 782"/>
                  <a:gd name="T9" fmla="*/ 30 h 808"/>
                  <a:gd name="T10" fmla="*/ 636 w 782"/>
                  <a:gd name="T11" fmla="*/ 65 h 808"/>
                  <a:gd name="T12" fmla="*/ 670 w 782"/>
                  <a:gd name="T13" fmla="*/ 110 h 808"/>
                  <a:gd name="T14" fmla="*/ 678 w 782"/>
                  <a:gd name="T15" fmla="*/ 180 h 808"/>
                  <a:gd name="T16" fmla="*/ 654 w 782"/>
                  <a:gd name="T17" fmla="*/ 253 h 808"/>
                  <a:gd name="T18" fmla="*/ 589 w 782"/>
                  <a:gd name="T19" fmla="*/ 365 h 808"/>
                  <a:gd name="T20" fmla="*/ 504 w 782"/>
                  <a:gd name="T21" fmla="*/ 457 h 808"/>
                  <a:gd name="T22" fmla="*/ 439 w 782"/>
                  <a:gd name="T23" fmla="*/ 541 h 808"/>
                  <a:gd name="T24" fmla="*/ 412 w 782"/>
                  <a:gd name="T25" fmla="*/ 607 h 808"/>
                  <a:gd name="T26" fmla="*/ 393 w 782"/>
                  <a:gd name="T27" fmla="*/ 653 h 808"/>
                  <a:gd name="T28" fmla="*/ 400 w 782"/>
                  <a:gd name="T29" fmla="*/ 689 h 808"/>
                  <a:gd name="T30" fmla="*/ 405 w 782"/>
                  <a:gd name="T31" fmla="*/ 711 h 808"/>
                  <a:gd name="T32" fmla="*/ 482 w 782"/>
                  <a:gd name="T33" fmla="*/ 711 h 808"/>
                  <a:gd name="T34" fmla="*/ 601 w 782"/>
                  <a:gd name="T35" fmla="*/ 692 h 808"/>
                  <a:gd name="T36" fmla="*/ 678 w 782"/>
                  <a:gd name="T37" fmla="*/ 692 h 808"/>
                  <a:gd name="T38" fmla="*/ 758 w 782"/>
                  <a:gd name="T39" fmla="*/ 723 h 808"/>
                  <a:gd name="T40" fmla="*/ 782 w 782"/>
                  <a:gd name="T41" fmla="*/ 761 h 808"/>
                  <a:gd name="T42" fmla="*/ 758 w 782"/>
                  <a:gd name="T43" fmla="*/ 796 h 808"/>
                  <a:gd name="T44" fmla="*/ 724 w 782"/>
                  <a:gd name="T45" fmla="*/ 808 h 808"/>
                  <a:gd name="T46" fmla="*/ 670 w 782"/>
                  <a:gd name="T47" fmla="*/ 792 h 808"/>
                  <a:gd name="T48" fmla="*/ 597 w 782"/>
                  <a:gd name="T49" fmla="*/ 749 h 808"/>
                  <a:gd name="T50" fmla="*/ 520 w 782"/>
                  <a:gd name="T51" fmla="*/ 757 h 808"/>
                  <a:gd name="T52" fmla="*/ 393 w 782"/>
                  <a:gd name="T53" fmla="*/ 780 h 808"/>
                  <a:gd name="T54" fmla="*/ 355 w 782"/>
                  <a:gd name="T55" fmla="*/ 773 h 808"/>
                  <a:gd name="T56" fmla="*/ 335 w 782"/>
                  <a:gd name="T57" fmla="*/ 746 h 808"/>
                  <a:gd name="T58" fmla="*/ 335 w 782"/>
                  <a:gd name="T59" fmla="*/ 681 h 808"/>
                  <a:gd name="T60" fmla="*/ 335 w 782"/>
                  <a:gd name="T61" fmla="*/ 588 h 808"/>
                  <a:gd name="T62" fmla="*/ 389 w 782"/>
                  <a:gd name="T63" fmla="*/ 518 h 808"/>
                  <a:gd name="T64" fmla="*/ 470 w 782"/>
                  <a:gd name="T65" fmla="*/ 414 h 808"/>
                  <a:gd name="T66" fmla="*/ 540 w 782"/>
                  <a:gd name="T67" fmla="*/ 323 h 808"/>
                  <a:gd name="T68" fmla="*/ 586 w 782"/>
                  <a:gd name="T69" fmla="*/ 253 h 808"/>
                  <a:gd name="T70" fmla="*/ 609 w 782"/>
                  <a:gd name="T71" fmla="*/ 192 h 808"/>
                  <a:gd name="T72" fmla="*/ 597 w 782"/>
                  <a:gd name="T73" fmla="*/ 157 h 808"/>
                  <a:gd name="T74" fmla="*/ 566 w 782"/>
                  <a:gd name="T75" fmla="*/ 115 h 808"/>
                  <a:gd name="T76" fmla="*/ 520 w 782"/>
                  <a:gd name="T77" fmla="*/ 103 h 808"/>
                  <a:gd name="T78" fmla="*/ 470 w 782"/>
                  <a:gd name="T79" fmla="*/ 103 h 808"/>
                  <a:gd name="T80" fmla="*/ 358 w 782"/>
                  <a:gd name="T81" fmla="*/ 103 h 808"/>
                  <a:gd name="T82" fmla="*/ 193 w 782"/>
                  <a:gd name="T83" fmla="*/ 134 h 808"/>
                  <a:gd name="T84" fmla="*/ 70 w 782"/>
                  <a:gd name="T85" fmla="*/ 146 h 808"/>
                  <a:gd name="T86" fmla="*/ 20 w 782"/>
                  <a:gd name="T87" fmla="*/ 134 h 808"/>
                  <a:gd name="T88" fmla="*/ 0 w 782"/>
                  <a:gd name="T89" fmla="*/ 115 h 808"/>
                  <a:gd name="T90" fmla="*/ 0 w 782"/>
                  <a:gd name="T91" fmla="*/ 76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82" h="808">
                    <a:moveTo>
                      <a:pt x="0" y="76"/>
                    </a:moveTo>
                    <a:lnTo>
                      <a:pt x="66" y="0"/>
                    </a:lnTo>
                    <a:lnTo>
                      <a:pt x="163" y="0"/>
                    </a:lnTo>
                    <a:lnTo>
                      <a:pt x="343" y="19"/>
                    </a:lnTo>
                    <a:lnTo>
                      <a:pt x="555" y="30"/>
                    </a:lnTo>
                    <a:lnTo>
                      <a:pt x="636" y="65"/>
                    </a:lnTo>
                    <a:lnTo>
                      <a:pt x="670" y="110"/>
                    </a:lnTo>
                    <a:lnTo>
                      <a:pt x="678" y="180"/>
                    </a:lnTo>
                    <a:lnTo>
                      <a:pt x="654" y="253"/>
                    </a:lnTo>
                    <a:lnTo>
                      <a:pt x="589" y="365"/>
                    </a:lnTo>
                    <a:lnTo>
                      <a:pt x="504" y="457"/>
                    </a:lnTo>
                    <a:lnTo>
                      <a:pt x="439" y="541"/>
                    </a:lnTo>
                    <a:lnTo>
                      <a:pt x="412" y="607"/>
                    </a:lnTo>
                    <a:lnTo>
                      <a:pt x="393" y="653"/>
                    </a:lnTo>
                    <a:lnTo>
                      <a:pt x="400" y="689"/>
                    </a:lnTo>
                    <a:lnTo>
                      <a:pt x="405" y="711"/>
                    </a:lnTo>
                    <a:lnTo>
                      <a:pt x="482" y="711"/>
                    </a:lnTo>
                    <a:lnTo>
                      <a:pt x="601" y="692"/>
                    </a:lnTo>
                    <a:lnTo>
                      <a:pt x="678" y="692"/>
                    </a:lnTo>
                    <a:lnTo>
                      <a:pt x="758" y="723"/>
                    </a:lnTo>
                    <a:lnTo>
                      <a:pt x="782" y="761"/>
                    </a:lnTo>
                    <a:lnTo>
                      <a:pt x="758" y="796"/>
                    </a:lnTo>
                    <a:lnTo>
                      <a:pt x="724" y="808"/>
                    </a:lnTo>
                    <a:lnTo>
                      <a:pt x="670" y="792"/>
                    </a:lnTo>
                    <a:lnTo>
                      <a:pt x="597" y="749"/>
                    </a:lnTo>
                    <a:lnTo>
                      <a:pt x="520" y="757"/>
                    </a:lnTo>
                    <a:lnTo>
                      <a:pt x="393" y="780"/>
                    </a:lnTo>
                    <a:lnTo>
                      <a:pt x="355" y="773"/>
                    </a:lnTo>
                    <a:lnTo>
                      <a:pt x="335" y="746"/>
                    </a:lnTo>
                    <a:lnTo>
                      <a:pt x="335" y="681"/>
                    </a:lnTo>
                    <a:lnTo>
                      <a:pt x="335" y="588"/>
                    </a:lnTo>
                    <a:lnTo>
                      <a:pt x="389" y="518"/>
                    </a:lnTo>
                    <a:lnTo>
                      <a:pt x="470" y="414"/>
                    </a:lnTo>
                    <a:lnTo>
                      <a:pt x="540" y="323"/>
                    </a:lnTo>
                    <a:lnTo>
                      <a:pt x="586" y="253"/>
                    </a:lnTo>
                    <a:lnTo>
                      <a:pt x="609" y="192"/>
                    </a:lnTo>
                    <a:lnTo>
                      <a:pt x="597" y="157"/>
                    </a:lnTo>
                    <a:lnTo>
                      <a:pt x="566" y="115"/>
                    </a:lnTo>
                    <a:lnTo>
                      <a:pt x="520" y="103"/>
                    </a:lnTo>
                    <a:lnTo>
                      <a:pt x="470" y="103"/>
                    </a:lnTo>
                    <a:lnTo>
                      <a:pt x="358" y="103"/>
                    </a:lnTo>
                    <a:lnTo>
                      <a:pt x="193" y="134"/>
                    </a:lnTo>
                    <a:lnTo>
                      <a:pt x="70" y="146"/>
                    </a:lnTo>
                    <a:lnTo>
                      <a:pt x="20" y="134"/>
                    </a:lnTo>
                    <a:lnTo>
                      <a:pt x="0" y="115"/>
                    </a:lnTo>
                    <a:lnTo>
                      <a:pt x="0" y="76"/>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3535" name="Freeform 15"/>
              <p:cNvSpPr>
                <a:spLocks noChangeAspect="1"/>
              </p:cNvSpPr>
              <p:nvPr/>
            </p:nvSpPr>
            <p:spPr bwMode="auto">
              <a:xfrm rot="-4121048">
                <a:off x="2675" y="2797"/>
                <a:ext cx="1159" cy="461"/>
              </a:xfrm>
              <a:custGeom>
                <a:avLst/>
                <a:gdLst>
                  <a:gd name="T0" fmla="*/ 808 w 992"/>
                  <a:gd name="T1" fmla="*/ 320 h 770"/>
                  <a:gd name="T2" fmla="*/ 823 w 992"/>
                  <a:gd name="T3" fmla="*/ 219 h 770"/>
                  <a:gd name="T4" fmla="*/ 881 w 992"/>
                  <a:gd name="T5" fmla="*/ 181 h 770"/>
                  <a:gd name="T6" fmla="*/ 950 w 992"/>
                  <a:gd name="T7" fmla="*/ 174 h 770"/>
                  <a:gd name="T8" fmla="*/ 992 w 992"/>
                  <a:gd name="T9" fmla="*/ 219 h 770"/>
                  <a:gd name="T10" fmla="*/ 973 w 992"/>
                  <a:gd name="T11" fmla="*/ 308 h 770"/>
                  <a:gd name="T12" fmla="*/ 935 w 992"/>
                  <a:gd name="T13" fmla="*/ 427 h 770"/>
                  <a:gd name="T14" fmla="*/ 857 w 992"/>
                  <a:gd name="T15" fmla="*/ 562 h 770"/>
                  <a:gd name="T16" fmla="*/ 761 w 992"/>
                  <a:gd name="T17" fmla="*/ 677 h 770"/>
                  <a:gd name="T18" fmla="*/ 681 w 992"/>
                  <a:gd name="T19" fmla="*/ 739 h 770"/>
                  <a:gd name="T20" fmla="*/ 592 w 992"/>
                  <a:gd name="T21" fmla="*/ 770 h 770"/>
                  <a:gd name="T22" fmla="*/ 507 w 992"/>
                  <a:gd name="T23" fmla="*/ 759 h 770"/>
                  <a:gd name="T24" fmla="*/ 442 w 992"/>
                  <a:gd name="T25" fmla="*/ 723 h 770"/>
                  <a:gd name="T26" fmla="*/ 419 w 992"/>
                  <a:gd name="T27" fmla="*/ 666 h 770"/>
                  <a:gd name="T28" fmla="*/ 392 w 992"/>
                  <a:gd name="T29" fmla="*/ 566 h 770"/>
                  <a:gd name="T30" fmla="*/ 361 w 992"/>
                  <a:gd name="T31" fmla="*/ 382 h 770"/>
                  <a:gd name="T32" fmla="*/ 338 w 992"/>
                  <a:gd name="T33" fmla="*/ 254 h 770"/>
                  <a:gd name="T34" fmla="*/ 338 w 992"/>
                  <a:gd name="T35" fmla="*/ 104 h 770"/>
                  <a:gd name="T36" fmla="*/ 323 w 992"/>
                  <a:gd name="T37" fmla="*/ 78 h 770"/>
                  <a:gd name="T38" fmla="*/ 277 w 992"/>
                  <a:gd name="T39" fmla="*/ 70 h 770"/>
                  <a:gd name="T40" fmla="*/ 223 w 992"/>
                  <a:gd name="T41" fmla="*/ 112 h 770"/>
                  <a:gd name="T42" fmla="*/ 173 w 992"/>
                  <a:gd name="T43" fmla="*/ 181 h 770"/>
                  <a:gd name="T44" fmla="*/ 115 w 992"/>
                  <a:gd name="T45" fmla="*/ 219 h 770"/>
                  <a:gd name="T46" fmla="*/ 27 w 992"/>
                  <a:gd name="T47" fmla="*/ 219 h 770"/>
                  <a:gd name="T48" fmla="*/ 0 w 992"/>
                  <a:gd name="T49" fmla="*/ 196 h 770"/>
                  <a:gd name="T50" fmla="*/ 0 w 992"/>
                  <a:gd name="T51" fmla="*/ 158 h 770"/>
                  <a:gd name="T52" fmla="*/ 39 w 992"/>
                  <a:gd name="T53" fmla="*/ 123 h 770"/>
                  <a:gd name="T54" fmla="*/ 81 w 992"/>
                  <a:gd name="T55" fmla="*/ 135 h 770"/>
                  <a:gd name="T56" fmla="*/ 119 w 992"/>
                  <a:gd name="T57" fmla="*/ 127 h 770"/>
                  <a:gd name="T58" fmla="*/ 189 w 992"/>
                  <a:gd name="T59" fmla="*/ 78 h 770"/>
                  <a:gd name="T60" fmla="*/ 257 w 992"/>
                  <a:gd name="T61" fmla="*/ 23 h 770"/>
                  <a:gd name="T62" fmla="*/ 323 w 992"/>
                  <a:gd name="T63" fmla="*/ 8 h 770"/>
                  <a:gd name="T64" fmla="*/ 415 w 992"/>
                  <a:gd name="T65" fmla="*/ 0 h 770"/>
                  <a:gd name="T66" fmla="*/ 419 w 992"/>
                  <a:gd name="T67" fmla="*/ 42 h 770"/>
                  <a:gd name="T68" fmla="*/ 397 w 992"/>
                  <a:gd name="T69" fmla="*/ 89 h 770"/>
                  <a:gd name="T70" fmla="*/ 392 w 992"/>
                  <a:gd name="T71" fmla="*/ 208 h 770"/>
                  <a:gd name="T72" fmla="*/ 419 w 992"/>
                  <a:gd name="T73" fmla="*/ 366 h 770"/>
                  <a:gd name="T74" fmla="*/ 462 w 992"/>
                  <a:gd name="T75" fmla="*/ 520 h 770"/>
                  <a:gd name="T76" fmla="*/ 499 w 992"/>
                  <a:gd name="T77" fmla="*/ 612 h 770"/>
                  <a:gd name="T78" fmla="*/ 558 w 992"/>
                  <a:gd name="T79" fmla="*/ 655 h 770"/>
                  <a:gd name="T80" fmla="*/ 615 w 992"/>
                  <a:gd name="T81" fmla="*/ 655 h 770"/>
                  <a:gd name="T82" fmla="*/ 673 w 992"/>
                  <a:gd name="T83" fmla="*/ 612 h 770"/>
                  <a:gd name="T84" fmla="*/ 750 w 992"/>
                  <a:gd name="T85" fmla="*/ 515 h 770"/>
                  <a:gd name="T86" fmla="*/ 800 w 992"/>
                  <a:gd name="T87" fmla="*/ 377 h 770"/>
                  <a:gd name="T88" fmla="*/ 808 w 992"/>
                  <a:gd name="T89" fmla="*/ 320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92" h="770">
                    <a:moveTo>
                      <a:pt x="808" y="320"/>
                    </a:moveTo>
                    <a:lnTo>
                      <a:pt x="823" y="219"/>
                    </a:lnTo>
                    <a:lnTo>
                      <a:pt x="881" y="181"/>
                    </a:lnTo>
                    <a:lnTo>
                      <a:pt x="950" y="174"/>
                    </a:lnTo>
                    <a:lnTo>
                      <a:pt x="992" y="219"/>
                    </a:lnTo>
                    <a:lnTo>
                      <a:pt x="973" y="308"/>
                    </a:lnTo>
                    <a:lnTo>
                      <a:pt x="935" y="427"/>
                    </a:lnTo>
                    <a:lnTo>
                      <a:pt x="857" y="562"/>
                    </a:lnTo>
                    <a:lnTo>
                      <a:pt x="761" y="677"/>
                    </a:lnTo>
                    <a:lnTo>
                      <a:pt x="681" y="739"/>
                    </a:lnTo>
                    <a:lnTo>
                      <a:pt x="592" y="770"/>
                    </a:lnTo>
                    <a:lnTo>
                      <a:pt x="507" y="759"/>
                    </a:lnTo>
                    <a:lnTo>
                      <a:pt x="442" y="723"/>
                    </a:lnTo>
                    <a:lnTo>
                      <a:pt x="419" y="666"/>
                    </a:lnTo>
                    <a:lnTo>
                      <a:pt x="392" y="566"/>
                    </a:lnTo>
                    <a:lnTo>
                      <a:pt x="361" y="382"/>
                    </a:lnTo>
                    <a:lnTo>
                      <a:pt x="338" y="254"/>
                    </a:lnTo>
                    <a:lnTo>
                      <a:pt x="338" y="104"/>
                    </a:lnTo>
                    <a:lnTo>
                      <a:pt x="323" y="78"/>
                    </a:lnTo>
                    <a:lnTo>
                      <a:pt x="277" y="70"/>
                    </a:lnTo>
                    <a:lnTo>
                      <a:pt x="223" y="112"/>
                    </a:lnTo>
                    <a:lnTo>
                      <a:pt x="173" y="181"/>
                    </a:lnTo>
                    <a:lnTo>
                      <a:pt x="115" y="219"/>
                    </a:lnTo>
                    <a:lnTo>
                      <a:pt x="27" y="219"/>
                    </a:lnTo>
                    <a:lnTo>
                      <a:pt x="0" y="196"/>
                    </a:lnTo>
                    <a:lnTo>
                      <a:pt x="0" y="158"/>
                    </a:lnTo>
                    <a:lnTo>
                      <a:pt x="39" y="123"/>
                    </a:lnTo>
                    <a:lnTo>
                      <a:pt x="81" y="135"/>
                    </a:lnTo>
                    <a:lnTo>
                      <a:pt x="119" y="127"/>
                    </a:lnTo>
                    <a:lnTo>
                      <a:pt x="189" y="78"/>
                    </a:lnTo>
                    <a:lnTo>
                      <a:pt x="257" y="23"/>
                    </a:lnTo>
                    <a:lnTo>
                      <a:pt x="323" y="8"/>
                    </a:lnTo>
                    <a:lnTo>
                      <a:pt x="415" y="0"/>
                    </a:lnTo>
                    <a:lnTo>
                      <a:pt x="419" y="42"/>
                    </a:lnTo>
                    <a:lnTo>
                      <a:pt x="397" y="89"/>
                    </a:lnTo>
                    <a:lnTo>
                      <a:pt x="392" y="208"/>
                    </a:lnTo>
                    <a:lnTo>
                      <a:pt x="419" y="366"/>
                    </a:lnTo>
                    <a:lnTo>
                      <a:pt x="462" y="520"/>
                    </a:lnTo>
                    <a:lnTo>
                      <a:pt x="499" y="612"/>
                    </a:lnTo>
                    <a:lnTo>
                      <a:pt x="558" y="655"/>
                    </a:lnTo>
                    <a:lnTo>
                      <a:pt x="615" y="655"/>
                    </a:lnTo>
                    <a:lnTo>
                      <a:pt x="673" y="612"/>
                    </a:lnTo>
                    <a:lnTo>
                      <a:pt x="750" y="515"/>
                    </a:lnTo>
                    <a:lnTo>
                      <a:pt x="800" y="377"/>
                    </a:lnTo>
                    <a:lnTo>
                      <a:pt x="808" y="32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3536" name="Freeform 16"/>
              <p:cNvSpPr>
                <a:spLocks noChangeAspect="1"/>
              </p:cNvSpPr>
              <p:nvPr/>
            </p:nvSpPr>
            <p:spPr bwMode="auto">
              <a:xfrm rot="-2705309">
                <a:off x="2414" y="1540"/>
                <a:ext cx="474" cy="848"/>
              </a:xfrm>
              <a:custGeom>
                <a:avLst/>
                <a:gdLst>
                  <a:gd name="T0" fmla="*/ 445 w 699"/>
                  <a:gd name="T1" fmla="*/ 923 h 1216"/>
                  <a:gd name="T2" fmla="*/ 560 w 699"/>
                  <a:gd name="T3" fmla="*/ 1039 h 1216"/>
                  <a:gd name="T4" fmla="*/ 606 w 699"/>
                  <a:gd name="T5" fmla="*/ 1039 h 1216"/>
                  <a:gd name="T6" fmla="*/ 684 w 699"/>
                  <a:gd name="T7" fmla="*/ 1086 h 1216"/>
                  <a:gd name="T8" fmla="*/ 699 w 699"/>
                  <a:gd name="T9" fmla="*/ 1139 h 1216"/>
                  <a:gd name="T10" fmla="*/ 676 w 699"/>
                  <a:gd name="T11" fmla="*/ 1208 h 1216"/>
                  <a:gd name="T12" fmla="*/ 614 w 699"/>
                  <a:gd name="T13" fmla="*/ 1216 h 1216"/>
                  <a:gd name="T14" fmla="*/ 537 w 699"/>
                  <a:gd name="T15" fmla="*/ 1162 h 1216"/>
                  <a:gd name="T16" fmla="*/ 383 w 699"/>
                  <a:gd name="T17" fmla="*/ 1016 h 1216"/>
                  <a:gd name="T18" fmla="*/ 284 w 699"/>
                  <a:gd name="T19" fmla="*/ 878 h 1216"/>
                  <a:gd name="T20" fmla="*/ 237 w 699"/>
                  <a:gd name="T21" fmla="*/ 769 h 1216"/>
                  <a:gd name="T22" fmla="*/ 206 w 699"/>
                  <a:gd name="T23" fmla="*/ 585 h 1216"/>
                  <a:gd name="T24" fmla="*/ 206 w 699"/>
                  <a:gd name="T25" fmla="*/ 346 h 1216"/>
                  <a:gd name="T26" fmla="*/ 198 w 699"/>
                  <a:gd name="T27" fmla="*/ 285 h 1216"/>
                  <a:gd name="T28" fmla="*/ 153 w 699"/>
                  <a:gd name="T29" fmla="*/ 239 h 1216"/>
                  <a:gd name="T30" fmla="*/ 22 w 699"/>
                  <a:gd name="T31" fmla="*/ 247 h 1216"/>
                  <a:gd name="T32" fmla="*/ 0 w 699"/>
                  <a:gd name="T33" fmla="*/ 223 h 1216"/>
                  <a:gd name="T34" fmla="*/ 29 w 699"/>
                  <a:gd name="T35" fmla="*/ 208 h 1216"/>
                  <a:gd name="T36" fmla="*/ 122 w 699"/>
                  <a:gd name="T37" fmla="*/ 200 h 1216"/>
                  <a:gd name="T38" fmla="*/ 138 w 699"/>
                  <a:gd name="T39" fmla="*/ 185 h 1216"/>
                  <a:gd name="T40" fmla="*/ 6 w 699"/>
                  <a:gd name="T41" fmla="*/ 107 h 1216"/>
                  <a:gd name="T42" fmla="*/ 6 w 699"/>
                  <a:gd name="T43" fmla="*/ 77 h 1216"/>
                  <a:gd name="T44" fmla="*/ 29 w 699"/>
                  <a:gd name="T45" fmla="*/ 70 h 1216"/>
                  <a:gd name="T46" fmla="*/ 138 w 699"/>
                  <a:gd name="T47" fmla="*/ 130 h 1216"/>
                  <a:gd name="T48" fmla="*/ 161 w 699"/>
                  <a:gd name="T49" fmla="*/ 123 h 1216"/>
                  <a:gd name="T50" fmla="*/ 138 w 699"/>
                  <a:gd name="T51" fmla="*/ 8 h 1216"/>
                  <a:gd name="T52" fmla="*/ 153 w 699"/>
                  <a:gd name="T53" fmla="*/ 0 h 1216"/>
                  <a:gd name="T54" fmla="*/ 169 w 699"/>
                  <a:gd name="T55" fmla="*/ 8 h 1216"/>
                  <a:gd name="T56" fmla="*/ 198 w 699"/>
                  <a:gd name="T57" fmla="*/ 123 h 1216"/>
                  <a:gd name="T58" fmla="*/ 222 w 699"/>
                  <a:gd name="T59" fmla="*/ 130 h 1216"/>
                  <a:gd name="T60" fmla="*/ 284 w 699"/>
                  <a:gd name="T61" fmla="*/ 8 h 1216"/>
                  <a:gd name="T62" fmla="*/ 299 w 699"/>
                  <a:gd name="T63" fmla="*/ 8 h 1216"/>
                  <a:gd name="T64" fmla="*/ 299 w 699"/>
                  <a:gd name="T65" fmla="*/ 46 h 1216"/>
                  <a:gd name="T66" fmla="*/ 260 w 699"/>
                  <a:gd name="T67" fmla="*/ 146 h 1216"/>
                  <a:gd name="T68" fmla="*/ 260 w 699"/>
                  <a:gd name="T69" fmla="*/ 200 h 1216"/>
                  <a:gd name="T70" fmla="*/ 276 w 699"/>
                  <a:gd name="T71" fmla="*/ 270 h 1216"/>
                  <a:gd name="T72" fmla="*/ 268 w 699"/>
                  <a:gd name="T73" fmla="*/ 361 h 1216"/>
                  <a:gd name="T74" fmla="*/ 276 w 699"/>
                  <a:gd name="T75" fmla="*/ 531 h 1216"/>
                  <a:gd name="T76" fmla="*/ 291 w 699"/>
                  <a:gd name="T77" fmla="*/ 639 h 1216"/>
                  <a:gd name="T78" fmla="*/ 330 w 699"/>
                  <a:gd name="T79" fmla="*/ 762 h 1216"/>
                  <a:gd name="T80" fmla="*/ 383 w 699"/>
                  <a:gd name="T81" fmla="*/ 855 h 1216"/>
                  <a:gd name="T82" fmla="*/ 445 w 699"/>
                  <a:gd name="T83" fmla="*/ 923 h 1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9" h="1216">
                    <a:moveTo>
                      <a:pt x="445" y="923"/>
                    </a:moveTo>
                    <a:lnTo>
                      <a:pt x="560" y="1039"/>
                    </a:lnTo>
                    <a:lnTo>
                      <a:pt x="606" y="1039"/>
                    </a:lnTo>
                    <a:lnTo>
                      <a:pt x="684" y="1086"/>
                    </a:lnTo>
                    <a:lnTo>
                      <a:pt x="699" y="1139"/>
                    </a:lnTo>
                    <a:lnTo>
                      <a:pt x="676" y="1208"/>
                    </a:lnTo>
                    <a:lnTo>
                      <a:pt x="614" y="1216"/>
                    </a:lnTo>
                    <a:lnTo>
                      <a:pt x="537" y="1162"/>
                    </a:lnTo>
                    <a:lnTo>
                      <a:pt x="383" y="1016"/>
                    </a:lnTo>
                    <a:lnTo>
                      <a:pt x="284" y="878"/>
                    </a:lnTo>
                    <a:lnTo>
                      <a:pt x="237" y="769"/>
                    </a:lnTo>
                    <a:lnTo>
                      <a:pt x="206" y="585"/>
                    </a:lnTo>
                    <a:lnTo>
                      <a:pt x="206" y="346"/>
                    </a:lnTo>
                    <a:lnTo>
                      <a:pt x="198" y="285"/>
                    </a:lnTo>
                    <a:lnTo>
                      <a:pt x="153" y="239"/>
                    </a:lnTo>
                    <a:lnTo>
                      <a:pt x="22" y="247"/>
                    </a:lnTo>
                    <a:lnTo>
                      <a:pt x="0" y="223"/>
                    </a:lnTo>
                    <a:lnTo>
                      <a:pt x="29" y="208"/>
                    </a:lnTo>
                    <a:lnTo>
                      <a:pt x="122" y="200"/>
                    </a:lnTo>
                    <a:lnTo>
                      <a:pt x="138" y="185"/>
                    </a:lnTo>
                    <a:lnTo>
                      <a:pt x="6" y="107"/>
                    </a:lnTo>
                    <a:lnTo>
                      <a:pt x="6" y="77"/>
                    </a:lnTo>
                    <a:lnTo>
                      <a:pt x="29" y="70"/>
                    </a:lnTo>
                    <a:lnTo>
                      <a:pt x="138" y="130"/>
                    </a:lnTo>
                    <a:lnTo>
                      <a:pt x="161" y="123"/>
                    </a:lnTo>
                    <a:lnTo>
                      <a:pt x="138" y="8"/>
                    </a:lnTo>
                    <a:lnTo>
                      <a:pt x="153" y="0"/>
                    </a:lnTo>
                    <a:lnTo>
                      <a:pt x="169" y="8"/>
                    </a:lnTo>
                    <a:lnTo>
                      <a:pt x="198" y="123"/>
                    </a:lnTo>
                    <a:lnTo>
                      <a:pt x="222" y="130"/>
                    </a:lnTo>
                    <a:lnTo>
                      <a:pt x="284" y="8"/>
                    </a:lnTo>
                    <a:lnTo>
                      <a:pt x="299" y="8"/>
                    </a:lnTo>
                    <a:lnTo>
                      <a:pt x="299" y="46"/>
                    </a:lnTo>
                    <a:lnTo>
                      <a:pt x="260" y="146"/>
                    </a:lnTo>
                    <a:lnTo>
                      <a:pt x="260" y="200"/>
                    </a:lnTo>
                    <a:lnTo>
                      <a:pt x="276" y="270"/>
                    </a:lnTo>
                    <a:lnTo>
                      <a:pt x="268" y="361"/>
                    </a:lnTo>
                    <a:lnTo>
                      <a:pt x="276" y="531"/>
                    </a:lnTo>
                    <a:lnTo>
                      <a:pt x="291" y="639"/>
                    </a:lnTo>
                    <a:lnTo>
                      <a:pt x="330" y="762"/>
                    </a:lnTo>
                    <a:lnTo>
                      <a:pt x="383" y="855"/>
                    </a:lnTo>
                    <a:lnTo>
                      <a:pt x="445" y="923"/>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03537" name="Freeform 17"/>
              <p:cNvSpPr>
                <a:spLocks noChangeAspect="1"/>
              </p:cNvSpPr>
              <p:nvPr/>
            </p:nvSpPr>
            <p:spPr bwMode="auto">
              <a:xfrm rot="-2705309">
                <a:off x="2793" y="1150"/>
                <a:ext cx="620" cy="708"/>
              </a:xfrm>
              <a:custGeom>
                <a:avLst/>
                <a:gdLst>
                  <a:gd name="T0" fmla="*/ 15 w 915"/>
                  <a:gd name="T1" fmla="*/ 1008 h 1139"/>
                  <a:gd name="T2" fmla="*/ 0 w 915"/>
                  <a:gd name="T3" fmla="*/ 1061 h 1139"/>
                  <a:gd name="T4" fmla="*/ 15 w 915"/>
                  <a:gd name="T5" fmla="*/ 1139 h 1139"/>
                  <a:gd name="T6" fmla="*/ 70 w 915"/>
                  <a:gd name="T7" fmla="*/ 1139 h 1139"/>
                  <a:gd name="T8" fmla="*/ 231 w 915"/>
                  <a:gd name="T9" fmla="*/ 1108 h 1139"/>
                  <a:gd name="T10" fmla="*/ 408 w 915"/>
                  <a:gd name="T11" fmla="*/ 1046 h 1139"/>
                  <a:gd name="T12" fmla="*/ 554 w 915"/>
                  <a:gd name="T13" fmla="*/ 946 h 1139"/>
                  <a:gd name="T14" fmla="*/ 639 w 915"/>
                  <a:gd name="T15" fmla="*/ 816 h 1139"/>
                  <a:gd name="T16" fmla="*/ 715 w 915"/>
                  <a:gd name="T17" fmla="*/ 593 h 1139"/>
                  <a:gd name="T18" fmla="*/ 738 w 915"/>
                  <a:gd name="T19" fmla="*/ 385 h 1139"/>
                  <a:gd name="T20" fmla="*/ 738 w 915"/>
                  <a:gd name="T21" fmla="*/ 285 h 1139"/>
                  <a:gd name="T22" fmla="*/ 777 w 915"/>
                  <a:gd name="T23" fmla="*/ 224 h 1139"/>
                  <a:gd name="T24" fmla="*/ 845 w 915"/>
                  <a:gd name="T25" fmla="*/ 200 h 1139"/>
                  <a:gd name="T26" fmla="*/ 907 w 915"/>
                  <a:gd name="T27" fmla="*/ 200 h 1139"/>
                  <a:gd name="T28" fmla="*/ 915 w 915"/>
                  <a:gd name="T29" fmla="*/ 169 h 1139"/>
                  <a:gd name="T30" fmla="*/ 823 w 915"/>
                  <a:gd name="T31" fmla="*/ 177 h 1139"/>
                  <a:gd name="T32" fmla="*/ 808 w 915"/>
                  <a:gd name="T33" fmla="*/ 154 h 1139"/>
                  <a:gd name="T34" fmla="*/ 884 w 915"/>
                  <a:gd name="T35" fmla="*/ 70 h 1139"/>
                  <a:gd name="T36" fmla="*/ 868 w 915"/>
                  <a:gd name="T37" fmla="*/ 47 h 1139"/>
                  <a:gd name="T38" fmla="*/ 853 w 915"/>
                  <a:gd name="T39" fmla="*/ 62 h 1139"/>
                  <a:gd name="T40" fmla="*/ 792 w 915"/>
                  <a:gd name="T41" fmla="*/ 123 h 1139"/>
                  <a:gd name="T42" fmla="*/ 777 w 915"/>
                  <a:gd name="T43" fmla="*/ 123 h 1139"/>
                  <a:gd name="T44" fmla="*/ 777 w 915"/>
                  <a:gd name="T45" fmla="*/ 16 h 1139"/>
                  <a:gd name="T46" fmla="*/ 761 w 915"/>
                  <a:gd name="T47" fmla="*/ 0 h 1139"/>
                  <a:gd name="T48" fmla="*/ 738 w 915"/>
                  <a:gd name="T49" fmla="*/ 8 h 1139"/>
                  <a:gd name="T50" fmla="*/ 746 w 915"/>
                  <a:gd name="T51" fmla="*/ 123 h 1139"/>
                  <a:gd name="T52" fmla="*/ 730 w 915"/>
                  <a:gd name="T53" fmla="*/ 131 h 1139"/>
                  <a:gd name="T54" fmla="*/ 668 w 915"/>
                  <a:gd name="T55" fmla="*/ 70 h 1139"/>
                  <a:gd name="T56" fmla="*/ 623 w 915"/>
                  <a:gd name="T57" fmla="*/ 62 h 1139"/>
                  <a:gd name="T58" fmla="*/ 631 w 915"/>
                  <a:gd name="T59" fmla="*/ 93 h 1139"/>
                  <a:gd name="T60" fmla="*/ 699 w 915"/>
                  <a:gd name="T61" fmla="*/ 162 h 1139"/>
                  <a:gd name="T62" fmla="*/ 699 w 915"/>
                  <a:gd name="T63" fmla="*/ 200 h 1139"/>
                  <a:gd name="T64" fmla="*/ 676 w 915"/>
                  <a:gd name="T65" fmla="*/ 278 h 1139"/>
                  <a:gd name="T66" fmla="*/ 676 w 915"/>
                  <a:gd name="T67" fmla="*/ 346 h 1139"/>
                  <a:gd name="T68" fmla="*/ 676 w 915"/>
                  <a:gd name="T69" fmla="*/ 462 h 1139"/>
                  <a:gd name="T70" fmla="*/ 645 w 915"/>
                  <a:gd name="T71" fmla="*/ 608 h 1139"/>
                  <a:gd name="T72" fmla="*/ 615 w 915"/>
                  <a:gd name="T73" fmla="*/ 700 h 1139"/>
                  <a:gd name="T74" fmla="*/ 561 w 915"/>
                  <a:gd name="T75" fmla="*/ 816 h 1139"/>
                  <a:gd name="T76" fmla="*/ 499 w 915"/>
                  <a:gd name="T77" fmla="*/ 908 h 1139"/>
                  <a:gd name="T78" fmla="*/ 454 w 915"/>
                  <a:gd name="T79" fmla="*/ 954 h 1139"/>
                  <a:gd name="T80" fmla="*/ 330 w 915"/>
                  <a:gd name="T81" fmla="*/ 993 h 1139"/>
                  <a:gd name="T82" fmla="*/ 215 w 915"/>
                  <a:gd name="T83" fmla="*/ 1008 h 1139"/>
                  <a:gd name="T84" fmla="*/ 99 w 915"/>
                  <a:gd name="T85" fmla="*/ 1024 h 1139"/>
                  <a:gd name="T86" fmla="*/ 15 w 915"/>
                  <a:gd name="T87" fmla="*/ 1008 h 1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15" h="1139">
                    <a:moveTo>
                      <a:pt x="15" y="1008"/>
                    </a:moveTo>
                    <a:lnTo>
                      <a:pt x="0" y="1061"/>
                    </a:lnTo>
                    <a:lnTo>
                      <a:pt x="15" y="1139"/>
                    </a:lnTo>
                    <a:lnTo>
                      <a:pt x="70" y="1139"/>
                    </a:lnTo>
                    <a:lnTo>
                      <a:pt x="231" y="1108"/>
                    </a:lnTo>
                    <a:lnTo>
                      <a:pt x="408" y="1046"/>
                    </a:lnTo>
                    <a:lnTo>
                      <a:pt x="554" y="946"/>
                    </a:lnTo>
                    <a:lnTo>
                      <a:pt x="639" y="816"/>
                    </a:lnTo>
                    <a:lnTo>
                      <a:pt x="715" y="593"/>
                    </a:lnTo>
                    <a:lnTo>
                      <a:pt x="738" y="385"/>
                    </a:lnTo>
                    <a:lnTo>
                      <a:pt x="738" y="285"/>
                    </a:lnTo>
                    <a:lnTo>
                      <a:pt x="777" y="224"/>
                    </a:lnTo>
                    <a:lnTo>
                      <a:pt x="845" y="200"/>
                    </a:lnTo>
                    <a:lnTo>
                      <a:pt x="907" y="200"/>
                    </a:lnTo>
                    <a:lnTo>
                      <a:pt x="915" y="169"/>
                    </a:lnTo>
                    <a:lnTo>
                      <a:pt x="823" y="177"/>
                    </a:lnTo>
                    <a:lnTo>
                      <a:pt x="808" y="154"/>
                    </a:lnTo>
                    <a:lnTo>
                      <a:pt x="884" y="70"/>
                    </a:lnTo>
                    <a:lnTo>
                      <a:pt x="868" y="47"/>
                    </a:lnTo>
                    <a:lnTo>
                      <a:pt x="853" y="62"/>
                    </a:lnTo>
                    <a:lnTo>
                      <a:pt x="792" y="123"/>
                    </a:lnTo>
                    <a:lnTo>
                      <a:pt x="777" y="123"/>
                    </a:lnTo>
                    <a:lnTo>
                      <a:pt x="777" y="16"/>
                    </a:lnTo>
                    <a:lnTo>
                      <a:pt x="761" y="0"/>
                    </a:lnTo>
                    <a:lnTo>
                      <a:pt x="738" y="8"/>
                    </a:lnTo>
                    <a:lnTo>
                      <a:pt x="746" y="123"/>
                    </a:lnTo>
                    <a:lnTo>
                      <a:pt x="730" y="131"/>
                    </a:lnTo>
                    <a:lnTo>
                      <a:pt x="668" y="70"/>
                    </a:lnTo>
                    <a:lnTo>
                      <a:pt x="623" y="62"/>
                    </a:lnTo>
                    <a:lnTo>
                      <a:pt x="631" y="93"/>
                    </a:lnTo>
                    <a:lnTo>
                      <a:pt x="699" y="162"/>
                    </a:lnTo>
                    <a:lnTo>
                      <a:pt x="699" y="200"/>
                    </a:lnTo>
                    <a:lnTo>
                      <a:pt x="676" y="278"/>
                    </a:lnTo>
                    <a:lnTo>
                      <a:pt x="676" y="346"/>
                    </a:lnTo>
                    <a:lnTo>
                      <a:pt x="676" y="462"/>
                    </a:lnTo>
                    <a:lnTo>
                      <a:pt x="645" y="608"/>
                    </a:lnTo>
                    <a:lnTo>
                      <a:pt x="615" y="700"/>
                    </a:lnTo>
                    <a:lnTo>
                      <a:pt x="561" y="816"/>
                    </a:lnTo>
                    <a:lnTo>
                      <a:pt x="499" y="908"/>
                    </a:lnTo>
                    <a:lnTo>
                      <a:pt x="454" y="954"/>
                    </a:lnTo>
                    <a:lnTo>
                      <a:pt x="330" y="993"/>
                    </a:lnTo>
                    <a:lnTo>
                      <a:pt x="215" y="1008"/>
                    </a:lnTo>
                    <a:lnTo>
                      <a:pt x="99" y="1024"/>
                    </a:lnTo>
                    <a:lnTo>
                      <a:pt x="15" y="1008"/>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grpSp>
        <p:nvGrpSpPr>
          <p:cNvPr id="1003538" name="Group 18"/>
          <p:cNvGrpSpPr>
            <a:grpSpLocks/>
          </p:cNvGrpSpPr>
          <p:nvPr/>
        </p:nvGrpSpPr>
        <p:grpSpPr bwMode="auto">
          <a:xfrm>
            <a:off x="6997700" y="1143000"/>
            <a:ext cx="838200" cy="533400"/>
            <a:chOff x="1584" y="2256"/>
            <a:chExt cx="768" cy="672"/>
          </a:xfrm>
        </p:grpSpPr>
        <p:sp>
          <p:nvSpPr>
            <p:cNvPr id="1003539" name="AutoShape 19"/>
            <p:cNvSpPr>
              <a:spLocks noChangeArrowheads="1"/>
            </p:cNvSpPr>
            <p:nvPr/>
          </p:nvSpPr>
          <p:spPr bwMode="auto">
            <a:xfrm>
              <a:off x="1584" y="2256"/>
              <a:ext cx="768" cy="576"/>
            </a:xfrm>
            <a:prstGeom prst="horizontalScroll">
              <a:avLst>
                <a:gd name="adj" fmla="val 12500"/>
              </a:avLst>
            </a:prstGeom>
            <a:solidFill>
              <a:srgbClr val="FFFFFF"/>
            </a:solidFill>
            <a:ln w="38100">
              <a:solidFill>
                <a:srgbClr val="FF0000"/>
              </a:solidFill>
              <a:round/>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spcBef>
                  <a:spcPct val="50000"/>
                </a:spcBef>
              </a:pPr>
              <a:r>
                <a:rPr lang="en-US" sz="3600" b="0" baseline="-8000"/>
                <a:t>Exit</a:t>
              </a:r>
              <a:endParaRPr lang="en-CA" sz="3600" b="0" baseline="-8000"/>
            </a:p>
          </p:txBody>
        </p:sp>
        <p:sp>
          <p:nvSpPr>
            <p:cNvPr id="1003540" name="Line 20"/>
            <p:cNvSpPr>
              <a:spLocks noChangeShapeType="1"/>
            </p:cNvSpPr>
            <p:nvPr/>
          </p:nvSpPr>
          <p:spPr bwMode="auto">
            <a:xfrm>
              <a:off x="1968" y="2784"/>
              <a:ext cx="0" cy="144"/>
            </a:xfrm>
            <a:prstGeom prst="line">
              <a:avLst/>
            </a:prstGeom>
            <a:noFill/>
            <a:ln w="6350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grpSp>
      <p:grpSp>
        <p:nvGrpSpPr>
          <p:cNvPr id="1003541" name="Group 21"/>
          <p:cNvGrpSpPr>
            <a:grpSpLocks/>
          </p:cNvGrpSpPr>
          <p:nvPr/>
        </p:nvGrpSpPr>
        <p:grpSpPr bwMode="auto">
          <a:xfrm>
            <a:off x="6834188" y="2032000"/>
            <a:ext cx="1166812" cy="1168400"/>
            <a:chOff x="1824" y="2928"/>
            <a:chExt cx="735" cy="736"/>
          </a:xfrm>
        </p:grpSpPr>
        <p:grpSp>
          <p:nvGrpSpPr>
            <p:cNvPr id="1003542" name="Group 22"/>
            <p:cNvGrpSpPr>
              <a:grpSpLocks noChangeAspect="1"/>
            </p:cNvGrpSpPr>
            <p:nvPr/>
          </p:nvGrpSpPr>
          <p:grpSpPr bwMode="auto">
            <a:xfrm>
              <a:off x="1886" y="3216"/>
              <a:ext cx="208" cy="170"/>
              <a:chOff x="1728" y="2064"/>
              <a:chExt cx="768" cy="672"/>
            </a:xfrm>
          </p:grpSpPr>
          <p:sp>
            <p:nvSpPr>
              <p:cNvPr id="1003543" name="AutoShape 23"/>
              <p:cNvSpPr>
                <a:spLocks noChangeAspect="1" noChangeArrowheads="1"/>
              </p:cNvSpPr>
              <p:nvPr/>
            </p:nvSpPr>
            <p:spPr bwMode="auto">
              <a:xfrm>
                <a:off x="1728" y="2064"/>
                <a:ext cx="768" cy="576"/>
              </a:xfrm>
              <a:prstGeom prst="horizontalScroll">
                <a:avLst>
                  <a:gd name="adj" fmla="val 12500"/>
                </a:avLst>
              </a:prstGeom>
              <a:solidFill>
                <a:srgbClr val="FFFFFF"/>
              </a:solidFill>
              <a:ln w="25400">
                <a:solidFill>
                  <a:srgbClr val="FF0000"/>
                </a:solidFill>
                <a:round/>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spcBef>
                    <a:spcPct val="50000"/>
                  </a:spcBef>
                </a:pPr>
                <a:r>
                  <a:rPr lang="en-US" sz="1800" b="0" baseline="-8000">
                    <a:latin typeface="Times New Roman" charset="0"/>
                  </a:rPr>
                  <a:t>0 km</a:t>
                </a:r>
                <a:endParaRPr lang="en-CA" sz="1800" b="0" baseline="-8000">
                  <a:latin typeface="Times New Roman" charset="0"/>
                </a:endParaRPr>
              </a:p>
            </p:txBody>
          </p:sp>
          <p:sp>
            <p:nvSpPr>
              <p:cNvPr id="1003544" name="Line 24"/>
              <p:cNvSpPr>
                <a:spLocks noChangeAspect="1" noChangeShapeType="1"/>
              </p:cNvSpPr>
              <p:nvPr/>
            </p:nvSpPr>
            <p:spPr bwMode="auto">
              <a:xfrm>
                <a:off x="2112" y="2592"/>
                <a:ext cx="0" cy="144"/>
              </a:xfrm>
              <a:prstGeom prst="line">
                <a:avLst/>
              </a:prstGeom>
              <a:noFill/>
              <a:ln w="2540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grpSp>
        <p:sp>
          <p:nvSpPr>
            <p:cNvPr id="1003545" name="Oval 25"/>
            <p:cNvSpPr>
              <a:spLocks noChangeAspect="1" noChangeArrowheads="1"/>
            </p:cNvSpPr>
            <p:nvPr/>
          </p:nvSpPr>
          <p:spPr bwMode="auto">
            <a:xfrm>
              <a:off x="1824" y="2928"/>
              <a:ext cx="735" cy="736"/>
            </a:xfrm>
            <a:prstGeom prst="ellipse">
              <a:avLst/>
            </a:prstGeom>
            <a:noFill/>
            <a:ln w="63500">
              <a:solidFill>
                <a:srgbClr val="339966"/>
              </a:solidFill>
              <a:round/>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grpSp>
          <p:nvGrpSpPr>
            <p:cNvPr id="1003546" name="Group 26"/>
            <p:cNvGrpSpPr>
              <a:grpSpLocks noChangeAspect="1"/>
            </p:cNvGrpSpPr>
            <p:nvPr/>
          </p:nvGrpSpPr>
          <p:grpSpPr bwMode="auto">
            <a:xfrm>
              <a:off x="2288" y="3216"/>
              <a:ext cx="208" cy="170"/>
              <a:chOff x="1728" y="2064"/>
              <a:chExt cx="768" cy="672"/>
            </a:xfrm>
          </p:grpSpPr>
          <p:sp>
            <p:nvSpPr>
              <p:cNvPr id="1003547" name="AutoShape 27"/>
              <p:cNvSpPr>
                <a:spLocks noChangeAspect="1" noChangeArrowheads="1"/>
              </p:cNvSpPr>
              <p:nvPr/>
            </p:nvSpPr>
            <p:spPr bwMode="auto">
              <a:xfrm>
                <a:off x="1728" y="2064"/>
                <a:ext cx="768" cy="576"/>
              </a:xfrm>
              <a:prstGeom prst="horizontalScroll">
                <a:avLst>
                  <a:gd name="adj" fmla="val 12500"/>
                </a:avLst>
              </a:prstGeom>
              <a:solidFill>
                <a:srgbClr val="FFFFFF"/>
              </a:solidFill>
              <a:ln w="25400">
                <a:solidFill>
                  <a:srgbClr val="FF0000"/>
                </a:solidFill>
                <a:round/>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lgn="ctr">
                  <a:spcBef>
                    <a:spcPct val="50000"/>
                  </a:spcBef>
                </a:pPr>
                <a:r>
                  <a:rPr lang="en-US" sz="1800" b="0" baseline="-8000">
                    <a:latin typeface="Times New Roman" charset="0"/>
                  </a:rPr>
                  <a:t>Exit</a:t>
                </a:r>
                <a:endParaRPr lang="en-CA" sz="1800" b="0" baseline="-8000">
                  <a:latin typeface="Times New Roman" charset="0"/>
                </a:endParaRPr>
              </a:p>
            </p:txBody>
          </p:sp>
          <p:sp>
            <p:nvSpPr>
              <p:cNvPr id="1003548" name="Line 28"/>
              <p:cNvSpPr>
                <a:spLocks noChangeAspect="1" noChangeShapeType="1"/>
              </p:cNvSpPr>
              <p:nvPr/>
            </p:nvSpPr>
            <p:spPr bwMode="auto">
              <a:xfrm>
                <a:off x="2112" y="2592"/>
                <a:ext cx="0" cy="144"/>
              </a:xfrm>
              <a:prstGeom prst="line">
                <a:avLst/>
              </a:prstGeom>
              <a:noFill/>
              <a:ln w="25400">
                <a:solidFill>
                  <a:srgbClr val="FF0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grpSp>
        <p:sp>
          <p:nvSpPr>
            <p:cNvPr id="1003549" name="AutoShape 29"/>
            <p:cNvSpPr>
              <a:spLocks noChangeArrowheads="1"/>
            </p:cNvSpPr>
            <p:nvPr/>
          </p:nvSpPr>
          <p:spPr bwMode="auto">
            <a:xfrm>
              <a:off x="2112" y="3264"/>
              <a:ext cx="144" cy="48"/>
            </a:xfrm>
            <a:prstGeom prst="rightArrow">
              <a:avLst>
                <a:gd name="adj1" fmla="val 50000"/>
                <a:gd name="adj2" fmla="val 75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47331293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on the Midterm</a:t>
            </a:r>
            <a:endParaRPr lang="en-US" dirty="0"/>
          </a:p>
        </p:txBody>
      </p:sp>
      <p:sp>
        <p:nvSpPr>
          <p:cNvPr id="3" name="Content Placeholder 2"/>
          <p:cNvSpPr>
            <a:spLocks noGrp="1"/>
          </p:cNvSpPr>
          <p:nvPr>
            <p:ph idx="1"/>
          </p:nvPr>
        </p:nvSpPr>
        <p:spPr/>
        <p:txBody>
          <a:bodyPr/>
          <a:lstStyle/>
          <a:p>
            <a:r>
              <a:rPr lang="en-US" dirty="0" smtClean="0"/>
              <a:t>Data Structures &amp; Object-Oriented Design</a:t>
            </a:r>
          </a:p>
          <a:p>
            <a:r>
              <a:rPr lang="en-US" dirty="0" smtClean="0"/>
              <a:t>Run-Time Analysis</a:t>
            </a:r>
          </a:p>
          <a:p>
            <a:r>
              <a:rPr lang="en-US" dirty="0" smtClean="0"/>
              <a:t>Linear Data Structures</a:t>
            </a:r>
          </a:p>
          <a:p>
            <a:r>
              <a:rPr lang="en-US" dirty="0" smtClean="0"/>
              <a:t>The Java Collections Framework</a:t>
            </a:r>
          </a:p>
          <a:p>
            <a:r>
              <a:rPr lang="en-US" dirty="0" smtClean="0"/>
              <a:t>Recursion</a:t>
            </a:r>
          </a:p>
          <a:p>
            <a:r>
              <a:rPr lang="en-US" dirty="0" smtClean="0"/>
              <a:t>Trees</a:t>
            </a:r>
          </a:p>
          <a:p>
            <a:r>
              <a:rPr lang="en-US" dirty="0" smtClean="0"/>
              <a:t>Priority Queues &amp; Heaps</a:t>
            </a:r>
          </a:p>
          <a:p>
            <a:r>
              <a:rPr lang="en-US" dirty="0" smtClean="0"/>
              <a:t>Maps, Hash Tables &amp; Dictionaries</a:t>
            </a:r>
          </a:p>
          <a:p>
            <a:r>
              <a:rPr lang="en-US" dirty="0" smtClean="0"/>
              <a:t>Iterative Algorithms &amp; Loop Invariants</a:t>
            </a:r>
          </a:p>
        </p:txBody>
      </p:sp>
    </p:spTree>
    <p:extLst>
      <p:ext uri="{BB962C8B-B14F-4D97-AF65-F5344CB8AC3E}">
        <p14:creationId xmlns:p14="http://schemas.microsoft.com/office/powerpoint/2010/main" val="3522764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Rectangle 3" descr="Rectangle: Click to edit Master text styles&#10;Second level&#10;Third level&#10;Fourth level&#10;Fifth level"/>
          <p:cNvSpPr>
            <a:spLocks noGrp="1" noChangeArrowheads="1"/>
          </p:cNvSpPr>
          <p:nvPr>
            <p:ph type="body" sz="half" idx="1"/>
          </p:nvPr>
        </p:nvSpPr>
        <p:spPr>
          <a:xfrm>
            <a:off x="4267200" y="1600200"/>
            <a:ext cx="4114800" cy="3657600"/>
          </a:xfrm>
        </p:spPr>
        <p:txBody>
          <a:bodyPr/>
          <a:lstStyle/>
          <a:p>
            <a:pPr>
              <a:lnSpc>
                <a:spcPct val="90000"/>
              </a:lnSpc>
            </a:pPr>
            <a:r>
              <a:rPr lang="en-US" sz="2000" b="1" dirty="0">
                <a:solidFill>
                  <a:srgbClr val="FF1414"/>
                </a:solidFill>
              </a:rPr>
              <a:t>properties of logarithms:</a:t>
            </a:r>
            <a:endParaRPr lang="en-US" sz="2000" dirty="0"/>
          </a:p>
          <a:p>
            <a:pPr lvl="1">
              <a:lnSpc>
                <a:spcPct val="90000"/>
              </a:lnSpc>
              <a:buFont typeface="Wingdings" pitchFamily="-110" charset="2"/>
              <a:buNone/>
            </a:pPr>
            <a:r>
              <a:rPr lang="en-US" sz="2000" dirty="0" err="1"/>
              <a:t>log</a:t>
            </a:r>
            <a:r>
              <a:rPr lang="en-US" sz="2000" baseline="-25000" dirty="0" err="1"/>
              <a:t>b</a:t>
            </a:r>
            <a:r>
              <a:rPr lang="en-US" sz="2000" dirty="0" err="1"/>
              <a:t>(xy</a:t>
            </a:r>
            <a:r>
              <a:rPr lang="en-US" sz="2000" dirty="0"/>
              <a:t>) = </a:t>
            </a:r>
            <a:r>
              <a:rPr lang="en-US" sz="2000" dirty="0" err="1"/>
              <a:t>log</a:t>
            </a:r>
            <a:r>
              <a:rPr lang="en-US" sz="2000" baseline="-25000" dirty="0" err="1"/>
              <a:t>b</a:t>
            </a:r>
            <a:r>
              <a:rPr lang="en-US" sz="2000" dirty="0" err="1"/>
              <a:t>x</a:t>
            </a:r>
            <a:r>
              <a:rPr lang="en-US" sz="2000" dirty="0"/>
              <a:t> + </a:t>
            </a:r>
            <a:r>
              <a:rPr lang="en-US" sz="2000" dirty="0" err="1"/>
              <a:t>log</a:t>
            </a:r>
            <a:r>
              <a:rPr lang="en-US" sz="2000" baseline="-25000" dirty="0" err="1"/>
              <a:t>b</a:t>
            </a:r>
            <a:r>
              <a:rPr lang="en-US" sz="2000" dirty="0" err="1"/>
              <a:t>y</a:t>
            </a:r>
            <a:endParaRPr lang="en-US" sz="2000" dirty="0"/>
          </a:p>
          <a:p>
            <a:pPr lvl="1">
              <a:lnSpc>
                <a:spcPct val="90000"/>
              </a:lnSpc>
              <a:buFont typeface="Wingdings" pitchFamily="-110" charset="2"/>
              <a:buNone/>
            </a:pPr>
            <a:r>
              <a:rPr lang="en-US" sz="2000" dirty="0" err="1"/>
              <a:t>log</a:t>
            </a:r>
            <a:r>
              <a:rPr lang="en-US" sz="2000" baseline="-25000" dirty="0" err="1"/>
              <a:t>b</a:t>
            </a:r>
            <a:r>
              <a:rPr lang="en-US" sz="2000" dirty="0"/>
              <a:t> (</a:t>
            </a:r>
            <a:r>
              <a:rPr lang="en-US" sz="2000" dirty="0" err="1"/>
              <a:t>x/y</a:t>
            </a:r>
            <a:r>
              <a:rPr lang="en-US" sz="2000" dirty="0"/>
              <a:t>) = </a:t>
            </a:r>
            <a:r>
              <a:rPr lang="en-US" sz="2000" dirty="0" err="1"/>
              <a:t>log</a:t>
            </a:r>
            <a:r>
              <a:rPr lang="en-US" sz="2000" baseline="-25000" dirty="0" err="1"/>
              <a:t>b</a:t>
            </a:r>
            <a:r>
              <a:rPr lang="en-US" sz="2000" dirty="0" err="1"/>
              <a:t>x</a:t>
            </a:r>
            <a:r>
              <a:rPr lang="en-US" sz="2000" dirty="0"/>
              <a:t> - </a:t>
            </a:r>
            <a:r>
              <a:rPr lang="en-US" sz="2000" dirty="0" err="1"/>
              <a:t>log</a:t>
            </a:r>
            <a:r>
              <a:rPr lang="en-US" sz="2000" baseline="-25000" dirty="0" err="1"/>
              <a:t>b</a:t>
            </a:r>
            <a:r>
              <a:rPr lang="en-US" sz="2000" dirty="0" err="1"/>
              <a:t>y</a:t>
            </a:r>
            <a:endParaRPr lang="en-US" sz="2000" dirty="0"/>
          </a:p>
          <a:p>
            <a:pPr lvl="1">
              <a:lnSpc>
                <a:spcPct val="90000"/>
              </a:lnSpc>
              <a:buFont typeface="Wingdings" pitchFamily="-110" charset="2"/>
              <a:buNone/>
            </a:pPr>
            <a:r>
              <a:rPr lang="en-US" sz="2000" dirty="0" err="1"/>
              <a:t>log</a:t>
            </a:r>
            <a:r>
              <a:rPr lang="en-US" sz="2000" baseline="-25000" dirty="0" err="1"/>
              <a:t>b</a:t>
            </a:r>
            <a:r>
              <a:rPr lang="en-US" sz="2000" dirty="0" err="1"/>
              <a:t>x</a:t>
            </a:r>
            <a:r>
              <a:rPr lang="en-US" sz="2000" baseline="30000" dirty="0" err="1"/>
              <a:t>a</a:t>
            </a:r>
            <a:r>
              <a:rPr lang="en-US" sz="2000" dirty="0"/>
              <a:t> = </a:t>
            </a:r>
            <a:r>
              <a:rPr lang="en-US" sz="2000" dirty="0" err="1"/>
              <a:t>alog</a:t>
            </a:r>
            <a:r>
              <a:rPr lang="en-US" sz="2000" baseline="-25000" dirty="0" err="1"/>
              <a:t>b</a:t>
            </a:r>
            <a:r>
              <a:rPr lang="en-US" sz="2000" dirty="0" err="1"/>
              <a:t>x</a:t>
            </a:r>
            <a:endParaRPr lang="en-US" sz="2000" dirty="0"/>
          </a:p>
          <a:p>
            <a:pPr lvl="1">
              <a:lnSpc>
                <a:spcPct val="90000"/>
              </a:lnSpc>
              <a:buFont typeface="Wingdings" pitchFamily="-110" charset="2"/>
              <a:buNone/>
            </a:pPr>
            <a:r>
              <a:rPr lang="en-US" sz="2000" dirty="0" err="1"/>
              <a:t>log</a:t>
            </a:r>
            <a:r>
              <a:rPr lang="en-US" sz="2000" baseline="-25000" dirty="0" err="1"/>
              <a:t>b</a:t>
            </a:r>
            <a:r>
              <a:rPr lang="en-US" sz="2000" dirty="0" err="1"/>
              <a:t>a</a:t>
            </a:r>
            <a:r>
              <a:rPr lang="en-US" sz="2000" dirty="0"/>
              <a:t> = </a:t>
            </a:r>
            <a:r>
              <a:rPr lang="en-US" sz="2000" dirty="0" err="1"/>
              <a:t>log</a:t>
            </a:r>
            <a:r>
              <a:rPr lang="en-US" sz="2000" baseline="-25000" dirty="0" err="1"/>
              <a:t>x</a:t>
            </a:r>
            <a:r>
              <a:rPr lang="en-US" sz="2000" dirty="0" err="1"/>
              <a:t>a/log</a:t>
            </a:r>
            <a:r>
              <a:rPr lang="en-US" sz="2000" baseline="-25000" dirty="0" err="1"/>
              <a:t>x</a:t>
            </a:r>
            <a:r>
              <a:rPr lang="en-US" sz="2000" dirty="0" err="1"/>
              <a:t>b</a:t>
            </a:r>
            <a:endParaRPr lang="en-US" sz="2000" dirty="0"/>
          </a:p>
          <a:p>
            <a:pPr>
              <a:lnSpc>
                <a:spcPct val="90000"/>
              </a:lnSpc>
            </a:pPr>
            <a:r>
              <a:rPr lang="en-US" sz="2000" b="1" dirty="0">
                <a:solidFill>
                  <a:srgbClr val="3028FF"/>
                </a:solidFill>
              </a:rPr>
              <a:t>properties of exponentials</a:t>
            </a:r>
            <a:r>
              <a:rPr lang="en-US" sz="2000" dirty="0">
                <a:solidFill>
                  <a:srgbClr val="3028FF"/>
                </a:solidFill>
              </a:rPr>
              <a:t>:</a:t>
            </a:r>
            <a:endParaRPr lang="en-US" sz="2000" dirty="0"/>
          </a:p>
          <a:p>
            <a:pPr lvl="1">
              <a:lnSpc>
                <a:spcPct val="80000"/>
              </a:lnSpc>
              <a:buFont typeface="Wingdings" pitchFamily="-110" charset="2"/>
              <a:buNone/>
            </a:pPr>
            <a:r>
              <a:rPr lang="en-US" sz="2000" dirty="0" err="1"/>
              <a:t>a</a:t>
            </a:r>
            <a:r>
              <a:rPr lang="en-US" sz="2000" baseline="30000" dirty="0" err="1"/>
              <a:t>(b+c</a:t>
            </a:r>
            <a:r>
              <a:rPr lang="en-US" sz="2000" baseline="30000" dirty="0"/>
              <a:t>)</a:t>
            </a:r>
            <a:r>
              <a:rPr lang="en-US" sz="2000" dirty="0"/>
              <a:t> = </a:t>
            </a:r>
            <a:r>
              <a:rPr lang="en-US" sz="2000" dirty="0" err="1"/>
              <a:t>a</a:t>
            </a:r>
            <a:r>
              <a:rPr lang="en-US" sz="2000" baseline="30000" dirty="0" err="1"/>
              <a:t>b</a:t>
            </a:r>
            <a:r>
              <a:rPr lang="en-US" sz="2000" dirty="0" err="1"/>
              <a:t>a</a:t>
            </a:r>
            <a:r>
              <a:rPr lang="en-US" sz="2000" dirty="0"/>
              <a:t> </a:t>
            </a:r>
            <a:r>
              <a:rPr lang="en-US" sz="2000" baseline="30000" dirty="0" err="1"/>
              <a:t>c</a:t>
            </a:r>
            <a:endParaRPr lang="en-US" sz="2000" dirty="0"/>
          </a:p>
          <a:p>
            <a:pPr lvl="1">
              <a:lnSpc>
                <a:spcPct val="80000"/>
              </a:lnSpc>
              <a:buFont typeface="Wingdings" pitchFamily="-110" charset="2"/>
              <a:buNone/>
            </a:pPr>
            <a:r>
              <a:rPr lang="en-US" sz="2000" dirty="0" err="1"/>
              <a:t>a</a:t>
            </a:r>
            <a:r>
              <a:rPr lang="en-US" sz="2000" baseline="30000" dirty="0" err="1"/>
              <a:t>bc</a:t>
            </a:r>
            <a:r>
              <a:rPr lang="en-US" sz="2000" dirty="0"/>
              <a:t> = (</a:t>
            </a:r>
            <a:r>
              <a:rPr lang="en-US" sz="2000" dirty="0" err="1"/>
              <a:t>a</a:t>
            </a:r>
            <a:r>
              <a:rPr lang="en-US" sz="2000" baseline="30000" dirty="0" err="1"/>
              <a:t>b</a:t>
            </a:r>
            <a:r>
              <a:rPr lang="en-US" sz="2000" dirty="0" err="1"/>
              <a:t>)</a:t>
            </a:r>
            <a:r>
              <a:rPr lang="en-US" sz="2000" baseline="30000" dirty="0" err="1"/>
              <a:t>c</a:t>
            </a:r>
            <a:endParaRPr lang="en-US" sz="2000" dirty="0"/>
          </a:p>
          <a:p>
            <a:pPr lvl="1">
              <a:lnSpc>
                <a:spcPct val="80000"/>
              </a:lnSpc>
              <a:buFont typeface="Wingdings" pitchFamily="-110" charset="2"/>
              <a:buNone/>
            </a:pPr>
            <a:r>
              <a:rPr lang="en-US" sz="2000" dirty="0" err="1"/>
              <a:t>a</a:t>
            </a:r>
            <a:r>
              <a:rPr lang="en-US" sz="2000" baseline="30000" dirty="0" err="1"/>
              <a:t>b</a:t>
            </a:r>
            <a:r>
              <a:rPr lang="en-US" sz="2000" dirty="0"/>
              <a:t> /a</a:t>
            </a:r>
            <a:r>
              <a:rPr lang="en-US" sz="2000" baseline="30000" dirty="0"/>
              <a:t>c</a:t>
            </a:r>
            <a:r>
              <a:rPr lang="en-US" sz="2000" dirty="0"/>
              <a:t> = </a:t>
            </a:r>
            <a:r>
              <a:rPr lang="en-US" sz="2000" dirty="0" err="1"/>
              <a:t>a</a:t>
            </a:r>
            <a:r>
              <a:rPr lang="en-US" sz="2000" baseline="30000" dirty="0" err="1"/>
              <a:t>(b-c</a:t>
            </a:r>
            <a:r>
              <a:rPr lang="en-US" sz="2000" baseline="30000" dirty="0"/>
              <a:t>)</a:t>
            </a:r>
            <a:endParaRPr lang="en-US" sz="2000" dirty="0"/>
          </a:p>
          <a:p>
            <a:pPr lvl="1">
              <a:lnSpc>
                <a:spcPct val="80000"/>
              </a:lnSpc>
              <a:buFont typeface="Wingdings" pitchFamily="-110" charset="2"/>
              <a:buNone/>
            </a:pPr>
            <a:r>
              <a:rPr lang="en-US" sz="2000" dirty="0" err="1"/>
              <a:t>b</a:t>
            </a:r>
            <a:r>
              <a:rPr lang="en-US" sz="2000" dirty="0"/>
              <a:t> = a </a:t>
            </a:r>
            <a:r>
              <a:rPr lang="en-US" sz="2000" baseline="30000" dirty="0" err="1"/>
              <a:t>log</a:t>
            </a:r>
            <a:r>
              <a:rPr lang="en-US" sz="2000" baseline="-11000" dirty="0" err="1"/>
              <a:t>a</a:t>
            </a:r>
            <a:r>
              <a:rPr lang="en-US" sz="2000" baseline="30000" dirty="0" err="1"/>
              <a:t>b</a:t>
            </a:r>
            <a:endParaRPr lang="en-US" sz="2000" dirty="0"/>
          </a:p>
          <a:p>
            <a:pPr lvl="1">
              <a:lnSpc>
                <a:spcPct val="80000"/>
              </a:lnSpc>
              <a:buFont typeface="Wingdings" pitchFamily="-110" charset="2"/>
              <a:buNone/>
            </a:pPr>
            <a:r>
              <a:rPr lang="en-US" sz="2000" dirty="0" err="1"/>
              <a:t>b</a:t>
            </a:r>
            <a:r>
              <a:rPr lang="en-US" sz="2000" baseline="30000" dirty="0" err="1"/>
              <a:t>c</a:t>
            </a:r>
            <a:r>
              <a:rPr lang="en-US" sz="2000" dirty="0"/>
              <a:t> = a </a:t>
            </a:r>
            <a:r>
              <a:rPr lang="en-US" sz="2000" baseline="30000" dirty="0" err="1"/>
              <a:t>c</a:t>
            </a:r>
            <a:r>
              <a:rPr lang="en-US" sz="2000" baseline="30000" dirty="0"/>
              <a:t>*</a:t>
            </a:r>
            <a:r>
              <a:rPr lang="en-US" sz="2000" baseline="30000" dirty="0" err="1"/>
              <a:t>log</a:t>
            </a:r>
            <a:r>
              <a:rPr lang="en-US" sz="2000" baseline="-11000" dirty="0" err="1"/>
              <a:t>a</a:t>
            </a:r>
            <a:r>
              <a:rPr lang="en-US" sz="2000" baseline="30000" dirty="0" err="1"/>
              <a:t>b</a:t>
            </a:r>
            <a:endParaRPr lang="en-US" sz="2000" dirty="0"/>
          </a:p>
        </p:txBody>
      </p:sp>
      <p:graphicFrame>
        <p:nvGraphicFramePr>
          <p:cNvPr id="41991" name="Object 7"/>
          <p:cNvGraphicFramePr>
            <a:graphicFrameLocks noChangeAspect="1"/>
          </p:cNvGraphicFramePr>
          <p:nvPr/>
        </p:nvGraphicFramePr>
        <p:xfrm>
          <a:off x="7945437" y="228600"/>
          <a:ext cx="873125" cy="1981200"/>
        </p:xfrm>
        <a:graphic>
          <a:graphicData uri="http://schemas.openxmlformats.org/presentationml/2006/ole">
            <mc:AlternateContent xmlns:mc="http://schemas.openxmlformats.org/markup-compatibility/2006">
              <mc:Choice xmlns:v="urn:schemas-microsoft-com:vml" Requires="v">
                <p:oleObj spid="_x0000_s30757" name="Clip" r:id="rId3" imgW="4671000" imgH="10590840" progId="">
                  <p:embed/>
                </p:oleObj>
              </mc:Choice>
              <mc:Fallback>
                <p:oleObj name="Clip" r:id="rId3" imgW="4671000" imgH="1059084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5437" y="228600"/>
                        <a:ext cx="873125" cy="19812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41992" name="Rectangle 8" descr="Rectangle: Click to edit Master text styles&#10;Second level&#10;Third level&#10;Fourth level&#10;Fifth level"/>
          <p:cNvSpPr>
            <a:spLocks noChangeArrowheads="1"/>
          </p:cNvSpPr>
          <p:nvPr/>
        </p:nvSpPr>
        <p:spPr bwMode="auto">
          <a:xfrm>
            <a:off x="533400" y="1600200"/>
            <a:ext cx="8077200" cy="4800600"/>
          </a:xfrm>
          <a:prstGeom prst="rect">
            <a:avLst/>
          </a:prstGeom>
          <a:noFill/>
          <a:ln w="9525">
            <a:noFill/>
            <a:miter lim="800000"/>
            <a:headEnd/>
            <a:tailEnd/>
          </a:ln>
          <a:effectLst/>
        </p:spPr>
        <p:txBody>
          <a:bodyPr>
            <a:prstTxWarp prst="textNoShape">
              <a:avLst/>
            </a:prstTxWarp>
          </a:bodyPr>
          <a:lstStyle/>
          <a:p>
            <a:pPr marL="342900" indent="-342900">
              <a:lnSpc>
                <a:spcPct val="90000"/>
              </a:lnSpc>
              <a:spcBef>
                <a:spcPct val="20000"/>
              </a:spcBef>
              <a:buClr>
                <a:schemeClr val="hlink"/>
              </a:buClr>
              <a:buSzPct val="110000"/>
              <a:buFont typeface="Wingdings" pitchFamily="-110" charset="2"/>
              <a:buBlip>
                <a:blip r:embed="rId5"/>
              </a:buBlip>
            </a:pPr>
            <a:r>
              <a:rPr lang="en-US" dirty="0"/>
              <a:t>Summations</a:t>
            </a:r>
          </a:p>
          <a:p>
            <a:pPr marL="342900" indent="-342900">
              <a:lnSpc>
                <a:spcPct val="90000"/>
              </a:lnSpc>
              <a:spcBef>
                <a:spcPct val="20000"/>
              </a:spcBef>
              <a:buClr>
                <a:schemeClr val="hlink"/>
              </a:buClr>
              <a:buSzPct val="110000"/>
              <a:buFont typeface="Wingdings" pitchFamily="-110" charset="2"/>
              <a:buBlip>
                <a:blip r:embed="rId5"/>
              </a:buBlip>
            </a:pPr>
            <a:r>
              <a:rPr lang="en-US" dirty="0"/>
              <a:t>Logarithms and </a:t>
            </a:r>
            <a:r>
              <a:rPr lang="en-US" dirty="0" smtClean="0"/>
              <a:t>Exponents</a:t>
            </a:r>
          </a:p>
          <a:p>
            <a:pPr marL="342900" indent="-342900">
              <a:lnSpc>
                <a:spcPct val="90000"/>
              </a:lnSpc>
              <a:spcBef>
                <a:spcPct val="20000"/>
              </a:spcBef>
              <a:buClr>
                <a:schemeClr val="hlink"/>
              </a:buClr>
              <a:buSzPct val="110000"/>
              <a:buFont typeface="Wingdings" pitchFamily="-110" charset="2"/>
              <a:buBlip>
                <a:blip r:embed="rId5"/>
              </a:buBlip>
            </a:pPr>
            <a:r>
              <a:rPr lang="en-US" dirty="0" smtClean="0"/>
              <a:t>Existential and universal operators</a:t>
            </a:r>
          </a:p>
          <a:p>
            <a:pPr marL="342900" indent="-342900">
              <a:lnSpc>
                <a:spcPct val="90000"/>
              </a:lnSpc>
              <a:spcBef>
                <a:spcPct val="20000"/>
              </a:spcBef>
              <a:buClr>
                <a:schemeClr val="hlink"/>
              </a:buClr>
              <a:buSzPct val="110000"/>
              <a:buFont typeface="Wingdings" pitchFamily="-110" charset="2"/>
              <a:buBlip>
                <a:blip r:embed="rId5"/>
              </a:buBlip>
            </a:pPr>
            <a:r>
              <a:rPr lang="en-US" dirty="0"/>
              <a:t>Proof techniques</a:t>
            </a:r>
          </a:p>
          <a:p>
            <a:pPr marL="342900" indent="-342900">
              <a:lnSpc>
                <a:spcPct val="90000"/>
              </a:lnSpc>
              <a:spcBef>
                <a:spcPct val="20000"/>
              </a:spcBef>
              <a:buClr>
                <a:schemeClr val="hlink"/>
              </a:buClr>
              <a:buSzPct val="110000"/>
              <a:buFont typeface="Wingdings" pitchFamily="-110" charset="2"/>
              <a:buBlip>
                <a:blip r:embed="rId5"/>
              </a:buBlip>
            </a:pPr>
            <a:r>
              <a:rPr lang="en-US" dirty="0"/>
              <a:t>Basic probability</a:t>
            </a:r>
            <a:br>
              <a:rPr lang="en-US" dirty="0"/>
            </a:br>
            <a:endParaRPr lang="en-US" sz="1600" dirty="0"/>
          </a:p>
        </p:txBody>
      </p:sp>
      <p:sp>
        <p:nvSpPr>
          <p:cNvPr id="41993" name="Rectangle 9"/>
          <p:cNvSpPr>
            <a:spLocks noGrp="1" noChangeArrowheads="1"/>
          </p:cNvSpPr>
          <p:nvPr>
            <p:ph type="title"/>
          </p:nvPr>
        </p:nvSpPr>
        <p:spPr/>
        <p:txBody>
          <a:bodyPr/>
          <a:lstStyle/>
          <a:p>
            <a:r>
              <a:rPr lang="en-US" dirty="0" smtClean="0"/>
              <a:t>Some Math to </a:t>
            </a:r>
            <a:r>
              <a:rPr lang="en-US" dirty="0"/>
              <a:t>Review</a:t>
            </a:r>
          </a:p>
        </p:txBody>
      </p:sp>
      <p:graphicFrame>
        <p:nvGraphicFramePr>
          <p:cNvPr id="55299" name="Object 3"/>
          <p:cNvGraphicFramePr>
            <a:graphicFrameLocks noChangeAspect="1"/>
          </p:cNvGraphicFramePr>
          <p:nvPr/>
        </p:nvGraphicFramePr>
        <p:xfrm>
          <a:off x="892175" y="4458207"/>
          <a:ext cx="2222500" cy="962025"/>
        </p:xfrm>
        <a:graphic>
          <a:graphicData uri="http://schemas.openxmlformats.org/presentationml/2006/ole">
            <mc:AlternateContent xmlns:mc="http://schemas.openxmlformats.org/markup-compatibility/2006">
              <mc:Choice xmlns:v="urn:schemas-microsoft-com:vml" Requires="v">
                <p:oleObj spid="_x0000_s30758" name="Equation" r:id="rId6" imgW="1231900" imgH="533400" progId="Equation.DSMT4">
                  <p:embed/>
                </p:oleObj>
              </mc:Choice>
              <mc:Fallback>
                <p:oleObj name="Equation" r:id="rId6" imgW="1231900" imgH="5334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2175" y="4458207"/>
                        <a:ext cx="2222500" cy="9620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1" name="Rectangle 3" descr="Rectangle: Click to edit Master text styles&#10;Second level&#10;Third level&#10;Fourth level&#10;Fifth level"/>
          <p:cNvSpPr txBox="1">
            <a:spLocks noChangeArrowheads="1"/>
          </p:cNvSpPr>
          <p:nvPr/>
        </p:nvSpPr>
        <p:spPr bwMode="auto">
          <a:xfrm>
            <a:off x="436563" y="3718208"/>
            <a:ext cx="4114800" cy="7175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50000"/>
              </a:spcBef>
              <a:spcAft>
                <a:spcPct val="0"/>
              </a:spcAft>
              <a:buClrTx/>
              <a:buSzTx/>
              <a:buFontTx/>
              <a:buChar char="•"/>
              <a:tabLst/>
              <a:defRPr/>
            </a:pPr>
            <a:r>
              <a:rPr lang="en-US" sz="2000" b="1" kern="0" dirty="0">
                <a:solidFill>
                  <a:srgbClr val="357118"/>
                </a:solidFill>
                <a:ea typeface="ＭＳ Ｐゴシック" pitchFamily="-110" charset="-128"/>
              </a:rPr>
              <a:t>e</a:t>
            </a:r>
            <a:r>
              <a:rPr kumimoji="0" lang="en-US" sz="2000" b="1" i="0" u="none" strike="noStrike" kern="0" cap="none" spc="0" normalizeH="0" baseline="0" noProof="0" dirty="0" err="1" smtClean="0">
                <a:ln>
                  <a:noFill/>
                </a:ln>
                <a:solidFill>
                  <a:srgbClr val="357118"/>
                </a:solidFill>
                <a:effectLst/>
                <a:uLnTx/>
                <a:uFillTx/>
                <a:latin typeface="+mn-lt"/>
                <a:ea typeface="ＭＳ Ｐゴシック" pitchFamily="-110" charset="-128"/>
              </a:rPr>
              <a:t>xistential</a:t>
            </a:r>
            <a:r>
              <a:rPr kumimoji="0" lang="en-US" sz="2000" b="1" i="0" u="none" strike="noStrike" kern="0" cap="none" spc="0" normalizeH="0" noProof="0" dirty="0" smtClean="0">
                <a:ln>
                  <a:noFill/>
                </a:ln>
                <a:solidFill>
                  <a:srgbClr val="357118"/>
                </a:solidFill>
                <a:effectLst/>
                <a:uLnTx/>
                <a:uFillTx/>
                <a:latin typeface="+mn-lt"/>
                <a:ea typeface="ＭＳ Ｐゴシック" pitchFamily="-110" charset="-128"/>
              </a:rPr>
              <a:t> and universal operators</a:t>
            </a:r>
            <a:endParaRPr kumimoji="0" lang="en-US" sz="2000" b="1" i="0" u="none" strike="noStrike" kern="0" cap="none" spc="0" normalizeH="0" baseline="0" noProof="0" dirty="0">
              <a:ln>
                <a:noFill/>
              </a:ln>
              <a:solidFill>
                <a:srgbClr val="357118"/>
              </a:solidFill>
              <a:effectLst/>
              <a:uLnTx/>
              <a:uFillTx/>
              <a:latin typeface="+mn-lt"/>
              <a:ea typeface="ＭＳ Ｐゴシック" pitchFamily="-11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101">
  <a:themeElements>
    <a:clrScheme name="Custom 3">
      <a:dk1>
        <a:srgbClr val="000000"/>
      </a:dk1>
      <a:lt1>
        <a:srgbClr val="FBEFD2"/>
      </a:lt1>
      <a:dk2>
        <a:srgbClr val="800000"/>
      </a:dk2>
      <a:lt2>
        <a:srgbClr val="969696"/>
      </a:lt2>
      <a:accent1>
        <a:srgbClr val="800000"/>
      </a:accent1>
      <a:accent2>
        <a:srgbClr val="254C00"/>
      </a:accent2>
      <a:accent3>
        <a:srgbClr val="0000FF"/>
      </a:accent3>
      <a:accent4>
        <a:srgbClr val="400080"/>
      </a:accent4>
      <a:accent5>
        <a:srgbClr val="FDECB3"/>
      </a:accent5>
      <a:accent6>
        <a:srgbClr val="E78A5C"/>
      </a:accent6>
      <a:hlink>
        <a:srgbClr val="CC3300"/>
      </a:hlink>
      <a:folHlink>
        <a:srgbClr val="996600"/>
      </a:folHlink>
    </a:clrScheme>
    <a:fontScheme name="31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1" i="0" u="none" strike="noStrike" cap="none" normalizeH="0" baseline="0">
            <a:ln>
              <a:noFill/>
            </a:ln>
            <a:solidFill>
              <a:schemeClr val="tx1"/>
            </a:solidFill>
            <a:effectLst/>
            <a:latin typeface="Arial" pitchFamily="-110"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800" b="1" i="0" u="none" strike="noStrike" cap="none" normalizeH="0" baseline="0">
            <a:ln>
              <a:noFill/>
            </a:ln>
            <a:solidFill>
              <a:schemeClr val="tx1"/>
            </a:solidFill>
            <a:effectLst/>
            <a:latin typeface="Arial" pitchFamily="-110" charset="0"/>
          </a:defRPr>
        </a:defPPr>
      </a:lstStyle>
    </a:lnDef>
  </a:objectDefaults>
  <a:extraClrSchemeLst>
    <a:extraClrScheme>
      <a:clrScheme name="31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10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10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10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10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10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10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10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10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10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10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10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2011.potx</Template>
  <TotalTime>315</TotalTime>
  <Words>4570</Words>
  <Application>Microsoft Office PowerPoint</Application>
  <PresentationFormat>On-screen Show (4:3)</PresentationFormat>
  <Paragraphs>1064</Paragraphs>
  <Slides>86</Slides>
  <Notes>6</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3</vt:i4>
      </vt:variant>
      <vt:variant>
        <vt:lpstr>Slide Titles</vt:lpstr>
      </vt:variant>
      <vt:variant>
        <vt:i4>86</vt:i4>
      </vt:variant>
    </vt:vector>
  </HeadingPairs>
  <TitlesOfParts>
    <vt:vector size="100" baseType="lpstr">
      <vt:lpstr>ＭＳ ゴシック</vt:lpstr>
      <vt:lpstr>ＭＳ Ｐゴシック</vt:lpstr>
      <vt:lpstr>Arial</vt:lpstr>
      <vt:lpstr>Calibri</vt:lpstr>
      <vt:lpstr>CMR10</vt:lpstr>
      <vt:lpstr>CMSY8</vt:lpstr>
      <vt:lpstr>Symbol</vt:lpstr>
      <vt:lpstr>Tahoma</vt:lpstr>
      <vt:lpstr>Times New Roman</vt:lpstr>
      <vt:lpstr>Wingdings</vt:lpstr>
      <vt:lpstr>3101</vt:lpstr>
      <vt:lpstr>Clip</vt:lpstr>
      <vt:lpstr>Equation</vt:lpstr>
      <vt:lpstr>Photo Editor Photo</vt:lpstr>
      <vt:lpstr>Midterm Review</vt:lpstr>
      <vt:lpstr>Topics on the Midterm</vt:lpstr>
      <vt:lpstr>Data Structures So Far</vt:lpstr>
      <vt:lpstr>Topics on the Midterm</vt:lpstr>
      <vt:lpstr>Data Structures &amp; Object-Oriented Design</vt:lpstr>
      <vt:lpstr>Software Engineering</vt:lpstr>
      <vt:lpstr>Seven Important Functions </vt:lpstr>
      <vt:lpstr>Topics on the Midterm</vt:lpstr>
      <vt:lpstr>Some Math to Review</vt:lpstr>
      <vt:lpstr>Definition of  “Big Oh”</vt:lpstr>
      <vt:lpstr>Arithmetic Progression</vt:lpstr>
      <vt:lpstr>PowerPoint Presentation</vt:lpstr>
      <vt:lpstr>Time Complexity of an Algorithm</vt:lpstr>
      <vt:lpstr>Time Complexity of a Problem</vt:lpstr>
      <vt:lpstr>Topics on the Midterm</vt:lpstr>
      <vt:lpstr>Arrays</vt:lpstr>
      <vt:lpstr>Arrays</vt:lpstr>
      <vt:lpstr>Arrays in Java</vt:lpstr>
      <vt:lpstr>Example</vt:lpstr>
      <vt:lpstr>Array Lists</vt:lpstr>
      <vt:lpstr>The Array List ADT (§6.1)</vt:lpstr>
      <vt:lpstr>The Array List ADT</vt:lpstr>
      <vt:lpstr>Performance</vt:lpstr>
      <vt:lpstr>Doubling Strategy Analysis</vt:lpstr>
      <vt:lpstr>Stacks</vt:lpstr>
      <vt:lpstr>The Stack ADT </vt:lpstr>
      <vt:lpstr>Array-based Stack</vt:lpstr>
      <vt:lpstr>Queues</vt:lpstr>
      <vt:lpstr>Array-Based Queue</vt:lpstr>
      <vt:lpstr>Queue Operations</vt:lpstr>
      <vt:lpstr>Linked Lists</vt:lpstr>
      <vt:lpstr>Singly Linked List (§ 3.2)</vt:lpstr>
      <vt:lpstr>Running Time</vt:lpstr>
      <vt:lpstr>Doubly Linked List</vt:lpstr>
      <vt:lpstr>Topics on the Midterm</vt:lpstr>
      <vt:lpstr>Iterators</vt:lpstr>
      <vt:lpstr>The Java Collections Framework (Ordered Data Types) </vt:lpstr>
      <vt:lpstr>Topics on the Midterm</vt:lpstr>
      <vt:lpstr>Linear Recursion Design Pattern</vt:lpstr>
      <vt:lpstr>Binary Recursion </vt:lpstr>
      <vt:lpstr>Formal Definition of Rooted Tree</vt:lpstr>
      <vt:lpstr>Topics on the Midterm</vt:lpstr>
      <vt:lpstr>Tree Terminology</vt:lpstr>
      <vt:lpstr>Position ADT </vt:lpstr>
      <vt:lpstr>Tree ADT</vt:lpstr>
      <vt:lpstr>Preorder Traversal</vt:lpstr>
      <vt:lpstr>Postorder Traversal</vt:lpstr>
      <vt:lpstr>Properties of Proper Binary Trees</vt:lpstr>
      <vt:lpstr>BinaryTree ADT </vt:lpstr>
      <vt:lpstr>Topics on the Midterm</vt:lpstr>
      <vt:lpstr>Priority Queue ADT </vt:lpstr>
      <vt:lpstr>Entry ADT</vt:lpstr>
      <vt:lpstr>Comparator ADT</vt:lpstr>
      <vt:lpstr>Sequence-based Priority Queue</vt:lpstr>
      <vt:lpstr>Heaps</vt:lpstr>
      <vt:lpstr>Min Heaps </vt:lpstr>
      <vt:lpstr>Upheap</vt:lpstr>
      <vt:lpstr>Downheap</vt:lpstr>
      <vt:lpstr>Downheap</vt:lpstr>
      <vt:lpstr>Array-based Heap Implementation </vt:lpstr>
      <vt:lpstr>Bottom-up Heap Construction </vt:lpstr>
      <vt:lpstr>Adaptable Priority Queues</vt:lpstr>
      <vt:lpstr>Additional Methods of the Adaptable Priority Queue ADT </vt:lpstr>
      <vt:lpstr>Location-Aware Entries</vt:lpstr>
      <vt:lpstr>List Implementation</vt:lpstr>
      <vt:lpstr>Heap Implementation</vt:lpstr>
      <vt:lpstr>Performance</vt:lpstr>
      <vt:lpstr>Topics on the Midterm</vt:lpstr>
      <vt:lpstr>Maps</vt:lpstr>
      <vt:lpstr>Performance of a List-Based Map</vt:lpstr>
      <vt:lpstr>Hash Tables</vt:lpstr>
      <vt:lpstr>Polynomial Hash Codes</vt:lpstr>
      <vt:lpstr>Compression Functions </vt:lpstr>
      <vt:lpstr>Collision Handling </vt:lpstr>
      <vt:lpstr>Open Addressing: Linear Probing</vt:lpstr>
      <vt:lpstr>Open Addressing:  Double Hashing</vt:lpstr>
      <vt:lpstr>Dictionary ADT</vt:lpstr>
      <vt:lpstr>A List-Based Dictionary</vt:lpstr>
      <vt:lpstr>Hash Table Implementation</vt:lpstr>
      <vt:lpstr>Ordered Maps and Dictionaries</vt:lpstr>
      <vt:lpstr>Topics on the Midterm</vt:lpstr>
      <vt:lpstr>Loop Invariants</vt:lpstr>
      <vt:lpstr>PowerPoint Presentation</vt:lpstr>
      <vt:lpstr>PowerPoint Presentation</vt:lpstr>
      <vt:lpstr>Ending The Algorithm</vt:lpstr>
      <vt:lpstr>Topics on the Midterm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Structures So Far</dc:title>
  <dc:creator>James Elder</dc:creator>
  <cp:lastModifiedBy>Microsoft account</cp:lastModifiedBy>
  <cp:revision>24</cp:revision>
  <dcterms:created xsi:type="dcterms:W3CDTF">2010-02-10T23:35:12Z</dcterms:created>
  <dcterms:modified xsi:type="dcterms:W3CDTF">2014-07-23T18:12:17Z</dcterms:modified>
</cp:coreProperties>
</file>